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64" r:id="rId2"/>
    <p:sldId id="257" r:id="rId3"/>
    <p:sldId id="278" r:id="rId4"/>
    <p:sldId id="259" r:id="rId5"/>
    <p:sldId id="279" r:id="rId6"/>
    <p:sldId id="273" r:id="rId7"/>
    <p:sldId id="277" r:id="rId8"/>
    <p:sldId id="280" r:id="rId9"/>
    <p:sldId id="267" r:id="rId10"/>
  </p:sldIdLst>
  <p:sldSz cx="9144000" cy="6858000" type="screen4x3"/>
  <p:notesSz cx="7010400" cy="9296400"/>
  <p:defaultTextStyle>
    <a:defPPr>
      <a:defRPr lang="es-MX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orient="horz" pos="527">
          <p15:clr>
            <a:srgbClr val="A4A3A4"/>
          </p15:clr>
        </p15:guide>
        <p15:guide id="3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90" d="100"/>
          <a:sy n="90" d="100"/>
        </p:scale>
        <p:origin x="-1404" y="-72"/>
      </p:cViewPr>
      <p:guideLst>
        <p:guide orient="horz" pos="2160"/>
        <p:guide orient="horz" pos="527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970938" y="0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/>
          <a:lstStyle>
            <a:lvl1pPr algn="r">
              <a:defRPr sz="1200"/>
            </a:lvl1pPr>
          </a:lstStyle>
          <a:p>
            <a:fld id="{E810F5E5-76E4-47C7-A3A8-95394DBB669A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177" tIns="46589" rIns="93177" bIns="46589" rtlCol="0" anchor="ctr"/>
          <a:lstStyle/>
          <a:p>
            <a:endParaRPr lang="es-MX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701040" y="4415790"/>
            <a:ext cx="5608320" cy="4183380"/>
          </a:xfrm>
          <a:prstGeom prst="rect">
            <a:avLst/>
          </a:prstGeom>
        </p:spPr>
        <p:txBody>
          <a:bodyPr vert="horz" lIns="93177" tIns="46589" rIns="93177" bIns="46589" rtlCol="0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l">
              <a:defRPr sz="1200"/>
            </a:lvl1pPr>
          </a:lstStyle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970938" y="8829967"/>
            <a:ext cx="3037840" cy="464820"/>
          </a:xfrm>
          <a:prstGeom prst="rect">
            <a:avLst/>
          </a:prstGeom>
        </p:spPr>
        <p:txBody>
          <a:bodyPr vert="horz" lIns="93177" tIns="46589" rIns="93177" bIns="46589" rtlCol="0" anchor="b"/>
          <a:lstStyle>
            <a:lvl1pPr algn="r">
              <a:defRPr sz="1200"/>
            </a:lvl1pPr>
          </a:lstStyle>
          <a:p>
            <a:fld id="{EE28E68B-779D-4EA8-8301-CDADB4A8A493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743847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ED57049-50C1-4C3C-85F0-A0F1AC8738D7}" type="slidenum">
              <a:rPr lang="es-MX" smtClean="0"/>
              <a:t>4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346218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1149395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476330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55061272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52DC2C-53C8-814B-9719-F912FBF895AB}" type="datetimeFigureOut">
              <a:rPr lang="es-ES" smtClean="0"/>
              <a:t>27/11/2013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78DED-D4D3-4346-8329-D7E62D1D380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9697842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52DC2C-53C8-814B-9719-F912FBF895AB}" type="datetimeFigureOut">
              <a:rPr lang="es-ES" smtClean="0"/>
              <a:t>27/11/2013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78DED-D4D3-4346-8329-D7E62D1D380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9697842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52DC2C-53C8-814B-9719-F912FBF895AB}" type="datetimeFigureOut">
              <a:rPr lang="es-ES" smtClean="0"/>
              <a:t>27/11/2013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78DED-D4D3-4346-8329-D7E62D1D380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9697842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4_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lang="es-ES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52DC2C-53C8-814B-9719-F912FBF895AB}" type="datetimeFigureOut">
              <a:rPr lang="es-ES" smtClean="0"/>
              <a:t>27/11/2013</a:t>
            </a:fld>
            <a:endParaRPr lang="es-ES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E78DED-D4D3-4346-8329-D7E62D1D3803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1969784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39759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42504614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8150119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002598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344737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03157909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24297147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MX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MX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6204529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MX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MX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258DCF-007D-489C-BBEA-E8016F614A55}" type="datetimeFigureOut">
              <a:rPr lang="es-MX" smtClean="0"/>
              <a:t>27/11/2013</a:t>
            </a:fld>
            <a:endParaRPr lang="es-MX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MX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6640FBE-8137-4707-A70F-71DA8A318AA6}" type="slidenum">
              <a:rPr lang="es-MX" smtClean="0"/>
              <a:t>‹Nº›</a:t>
            </a:fld>
            <a:endParaRPr lang="es-MX"/>
          </a:p>
        </p:txBody>
      </p:sp>
    </p:spTree>
    <p:extLst>
      <p:ext uri="{BB962C8B-B14F-4D97-AF65-F5344CB8AC3E}">
        <p14:creationId xmlns:p14="http://schemas.microsoft.com/office/powerpoint/2010/main" val="18493643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  <p:sldLayoutId id="2147483662" r:id="rId14"/>
    <p:sldLayoutId id="2147483663" r:id="rId15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MX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2" descr="C:\Users\lorena.estrella\Documents\escritorio 2012BIS\Imagen institucional\SEDESOL_horizontal_ALTA.jpe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1317" y="980728"/>
            <a:ext cx="3548126" cy="114958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2 CuadroTexto"/>
          <p:cNvSpPr txBox="1"/>
          <p:nvPr/>
        </p:nvSpPr>
        <p:spPr>
          <a:xfrm>
            <a:off x="4548442" y="6116156"/>
            <a:ext cx="2106866" cy="321519"/>
          </a:xfrm>
          <a:prstGeom prst="rect">
            <a:avLst/>
          </a:prstGeom>
          <a:noFill/>
        </p:spPr>
        <p:txBody>
          <a:bodyPr wrap="square" lIns="74569" tIns="37285" rIns="74569" bIns="37285" rtlCol="0">
            <a:spAutoFit/>
          </a:bodyPr>
          <a:lstStyle/>
          <a:p>
            <a:r>
              <a:rPr lang="es-MX" sz="1600" dirty="0" smtClean="0">
                <a:latin typeface="Adobe Caslon Pro" pitchFamily="18" charset="0"/>
              </a:rPr>
              <a:t>Noviembre </a:t>
            </a:r>
            <a:r>
              <a:rPr lang="es-MX" sz="1600" dirty="0">
                <a:latin typeface="Adobe Caslon Pro" pitchFamily="18" charset="0"/>
              </a:rPr>
              <a:t>de 2013</a:t>
            </a:r>
          </a:p>
        </p:txBody>
      </p:sp>
      <p:sp>
        <p:nvSpPr>
          <p:cNvPr id="5" name="4 CuadroTexto"/>
          <p:cNvSpPr txBox="1"/>
          <p:nvPr/>
        </p:nvSpPr>
        <p:spPr>
          <a:xfrm>
            <a:off x="4491483" y="1257655"/>
            <a:ext cx="4302518" cy="629296"/>
          </a:xfrm>
          <a:prstGeom prst="rect">
            <a:avLst/>
          </a:prstGeom>
          <a:noFill/>
        </p:spPr>
        <p:txBody>
          <a:bodyPr wrap="square" lIns="74569" tIns="37285" rIns="74569" bIns="37285" rtlCol="0">
            <a:spAutoFit/>
          </a:bodyPr>
          <a:lstStyle/>
          <a:p>
            <a:r>
              <a:rPr lang="es-MX" dirty="0">
                <a:latin typeface="Adobe Caslon Pro" pitchFamily="18" charset="0"/>
              </a:rPr>
              <a:t>Subsecretaría </a:t>
            </a:r>
            <a:endParaRPr lang="es-MX" dirty="0" smtClean="0">
              <a:latin typeface="Adobe Caslon Pro" pitchFamily="18" charset="0"/>
            </a:endParaRPr>
          </a:p>
          <a:p>
            <a:r>
              <a:rPr lang="es-MX" dirty="0" smtClean="0">
                <a:latin typeface="Adobe Caslon Pro" pitchFamily="18" charset="0"/>
              </a:rPr>
              <a:t>de </a:t>
            </a:r>
            <a:r>
              <a:rPr lang="es-MX" dirty="0">
                <a:latin typeface="Adobe Caslon Pro" pitchFamily="18" charset="0"/>
              </a:rPr>
              <a:t>Desarrollo Social y Humano</a:t>
            </a:r>
          </a:p>
        </p:txBody>
      </p:sp>
      <p:sp>
        <p:nvSpPr>
          <p:cNvPr id="6" name="5 Título"/>
          <p:cNvSpPr txBox="1">
            <a:spLocks/>
          </p:cNvSpPr>
          <p:nvPr/>
        </p:nvSpPr>
        <p:spPr>
          <a:xfrm>
            <a:off x="4572000" y="2492896"/>
            <a:ext cx="4356275" cy="2837675"/>
          </a:xfrm>
          <a:prstGeom prst="rect">
            <a:avLst/>
          </a:prstGeom>
        </p:spPr>
        <p:txBody>
          <a:bodyPr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>
              <a:lnSpc>
                <a:spcPct val="150000"/>
              </a:lnSpc>
            </a:pPr>
            <a:r>
              <a:rPr lang="es-MX" sz="2200" b="1" dirty="0" smtClean="0">
                <a:solidFill>
                  <a:srgbClr val="C00000"/>
                </a:solidFill>
                <a:latin typeface="Trajan Pro" pitchFamily="18" charset="0"/>
              </a:rPr>
              <a:t>ARTICULACIÓN DEL RAMO 20 CON EL FONDO DE APORTACIONES PARA LA INFRAESTRUCTURA SOCIAL MUNICIPAL 2014.</a:t>
            </a:r>
            <a:r>
              <a:rPr lang="es-MX" sz="2200" b="1" dirty="0" smtClean="0">
                <a:latin typeface="Trajan Pro" pitchFamily="18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8571933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 idx="4294967295"/>
          </p:nvPr>
        </p:nvSpPr>
        <p:spPr>
          <a:xfrm>
            <a:off x="133792" y="476672"/>
            <a:ext cx="8629650" cy="503464"/>
          </a:xfrm>
          <a:prstGeom prst="rect">
            <a:avLst/>
          </a:prstGeom>
        </p:spPr>
        <p:txBody>
          <a:bodyPr>
            <a:normAutofit/>
          </a:bodyPr>
          <a:lstStyle/>
          <a:p>
            <a:pPr algn="just"/>
            <a:r>
              <a:rPr lang="es-MX" sz="1800" dirty="0" smtClean="0">
                <a:latin typeface="Arial" panose="020B0604020202020204" pitchFamily="34" charset="0"/>
                <a:cs typeface="Arial" panose="020B0604020202020204" pitchFamily="34" charset="0"/>
              </a:rPr>
              <a:t>La subsecretaría de Desarrollo Social y Humano opera 8 programas:</a:t>
            </a:r>
            <a:endParaRPr lang="es-MX" sz="1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24" name="23 Tabla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66250927"/>
              </p:ext>
            </p:extLst>
          </p:nvPr>
        </p:nvGraphicFramePr>
        <p:xfrm>
          <a:off x="185169" y="1052736"/>
          <a:ext cx="8851327" cy="5715802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658639"/>
                <a:gridCol w="6192688"/>
              </a:tblGrid>
              <a:tr h="289006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MX" sz="1600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Programa</a:t>
                      </a:r>
                      <a:endParaRPr lang="es-MX" sz="1600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marL="226695" algn="ct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es-MX" sz="1600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Apoyo que otorga</a:t>
                      </a:r>
                      <a:endParaRPr lang="es-MX" sz="1600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</a:tr>
              <a:tr h="553405">
                <a:tc>
                  <a:txBody>
                    <a:bodyPr/>
                    <a:lstStyle/>
                    <a:p>
                      <a:pPr marL="34290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/>
                      </a:pPr>
                      <a:r>
                        <a:rPr lang="es-MX" sz="1800" dirty="0" smtClean="0">
                          <a:solidFill>
                            <a:srgbClr val="C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Desarrollo de Zonas Prioritarias</a:t>
                      </a:r>
                      <a:endParaRPr lang="es-MX" sz="1800" dirty="0">
                        <a:solidFill>
                          <a:srgbClr val="C00000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lvl="0" indent="-34290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800" kern="1200" dirty="0" smtClean="0">
                          <a:solidFill>
                            <a:srgbClr val="C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Obras para mejoramiento en la calidad, espacios y</a:t>
                      </a:r>
                      <a:r>
                        <a:rPr lang="es-MX" sz="1800" kern="1200" baseline="0" dirty="0" smtClean="0">
                          <a:solidFill>
                            <a:srgbClr val="C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 servicios básicos en la vivienda, así como obras de infraestructura social comunitaria.</a:t>
                      </a:r>
                      <a:endParaRPr lang="es-MX" sz="1800" kern="1200" dirty="0">
                        <a:solidFill>
                          <a:srgbClr val="C00000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53405">
                <a:tc>
                  <a:txBody>
                    <a:bodyPr/>
                    <a:lstStyle/>
                    <a:p>
                      <a:pPr marL="34290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 startAt="2"/>
                      </a:pPr>
                      <a:r>
                        <a:rPr lang="es-MX" sz="1600" dirty="0" smtClean="0">
                          <a:solidFill>
                            <a:srgbClr val="C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3x1 para Migrantes</a:t>
                      </a:r>
                      <a:endParaRPr lang="es-MX" sz="1600" dirty="0">
                        <a:solidFill>
                          <a:srgbClr val="C00000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lvl="0" indent="-34290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kern="1200" dirty="0" smtClean="0">
                          <a:solidFill>
                            <a:srgbClr val="C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Aportación</a:t>
                      </a:r>
                      <a:r>
                        <a:rPr lang="es-MX" sz="1600" kern="1200" baseline="0" dirty="0" smtClean="0">
                          <a:solidFill>
                            <a:srgbClr val="C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 de recursos para complementar la inversión de los migrantes, estados y municipios para la realización de obras de infraestructura social comunitaria y proyectos productivos.</a:t>
                      </a:r>
                      <a:endParaRPr lang="es-MX" sz="1600" kern="1200" dirty="0">
                        <a:solidFill>
                          <a:srgbClr val="C00000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53405">
                <a:tc>
                  <a:txBody>
                    <a:bodyPr/>
                    <a:lstStyle/>
                    <a:p>
                      <a:pPr marL="34290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 startAt="3"/>
                      </a:pPr>
                      <a:r>
                        <a:rPr lang="es-MX" sz="1600" dirty="0" smtClean="0">
                          <a:solidFill>
                            <a:srgbClr val="C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Empleo</a:t>
                      </a:r>
                      <a:r>
                        <a:rPr lang="es-MX" sz="1600" baseline="0" dirty="0" smtClean="0">
                          <a:solidFill>
                            <a:srgbClr val="C00000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 Temporal </a:t>
                      </a:r>
                      <a:endParaRPr lang="es-MX" sz="1600" dirty="0">
                        <a:solidFill>
                          <a:srgbClr val="C00000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lvl="0" indent="-34290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kern="1200" dirty="0" smtClean="0">
                          <a:solidFill>
                            <a:srgbClr val="C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Pago por jornales</a:t>
                      </a:r>
                      <a:endParaRPr lang="es-MX" sz="1600" kern="1200" dirty="0">
                        <a:solidFill>
                          <a:srgbClr val="C00000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53405">
                <a:tc>
                  <a:txBody>
                    <a:bodyPr/>
                    <a:lstStyle/>
                    <a:p>
                      <a:pPr marL="34290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 startAt="4"/>
                      </a:pPr>
                      <a:r>
                        <a:rPr lang="es-MX" sz="16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Pensión</a:t>
                      </a:r>
                      <a:r>
                        <a:rPr lang="es-MX" sz="1600" baseline="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 para Adultos Mayores</a:t>
                      </a:r>
                      <a:endParaRPr lang="es-MX" sz="1600" dirty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Apoyo económico a los adultos mayores</a:t>
                      </a:r>
                      <a:endParaRPr lang="es-MX" sz="1600" dirty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53405">
                <a:tc>
                  <a:txBody>
                    <a:bodyPr/>
                    <a:lstStyle/>
                    <a:p>
                      <a:pPr marL="34290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 startAt="5"/>
                      </a:pPr>
                      <a:r>
                        <a:rPr lang="es-MX" sz="16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Jornaleros Agrícolas</a:t>
                      </a:r>
                      <a:endParaRPr lang="es-MX" sz="1600" dirty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lvl="0" indent="-34290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Apoyo</a:t>
                      </a:r>
                      <a:r>
                        <a:rPr lang="es-MX" sz="1600" kern="1200" baseline="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 alimenticio, becas para la asistencia y permanencia escolar, apoyos económicos y apoyos para infraestructura.</a:t>
                      </a:r>
                      <a:endParaRPr lang="es-MX" sz="1600" kern="1200" dirty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842411">
                <a:tc>
                  <a:txBody>
                    <a:bodyPr/>
                    <a:lstStyle/>
                    <a:p>
                      <a:pPr marL="34290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 startAt="6"/>
                      </a:pPr>
                      <a:r>
                        <a:rPr lang="es-MX" sz="16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Estancias Infantiles para</a:t>
                      </a:r>
                      <a:r>
                        <a:rPr lang="es-MX" sz="1600" baseline="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 apoyar a Madres Trabajadoras</a:t>
                      </a:r>
                      <a:endParaRPr lang="es-MX" sz="1600" dirty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lvl="0" indent="-34290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kern="1200" baseline="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Costo del servicio para el cuidado de los niños en estancias infantiles. </a:t>
                      </a:r>
                      <a:endParaRPr lang="es-MX" sz="1600" kern="1200" dirty="0" smtClean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53405">
                <a:tc>
                  <a:txBody>
                    <a:bodyPr/>
                    <a:lstStyle/>
                    <a:p>
                      <a:pPr marL="34290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 startAt="7"/>
                      </a:pPr>
                      <a:r>
                        <a:rPr lang="es-MX" sz="16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Seguro de Vida para</a:t>
                      </a:r>
                      <a:r>
                        <a:rPr lang="es-MX" sz="1600" baseline="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 Jefas de Familia</a:t>
                      </a:r>
                      <a:endParaRPr lang="es-MX" sz="1600" dirty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lvl="0" indent="-34290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Ante el fallecimiento de la jefa de familia, se otorga apoyo</a:t>
                      </a:r>
                      <a:r>
                        <a:rPr lang="es-MX" sz="1600" kern="1200" baseline="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 económico a los hijos de 0 a 23 años de edad.  </a:t>
                      </a:r>
                      <a:endParaRPr lang="es-MX" sz="1600" kern="1200" dirty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53405">
                <a:tc>
                  <a:txBody>
                    <a:bodyPr/>
                    <a:lstStyle/>
                    <a:p>
                      <a:pPr marL="34290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+mj-lt"/>
                        <a:buAutoNum type="arabicPeriod" startAt="8"/>
                      </a:pPr>
                      <a:r>
                        <a:rPr lang="es-MX" sz="16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Calibri"/>
                          <a:cs typeface="Arial" pitchFamily="34" charset="0"/>
                        </a:rPr>
                        <a:t>Opciones Productivas </a:t>
                      </a:r>
                      <a:endParaRPr lang="es-MX" sz="1600" dirty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lvl="0" indent="-34290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kern="120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Financiamiento</a:t>
                      </a:r>
                      <a:r>
                        <a:rPr lang="es-MX" sz="1600" kern="1200" baseline="0" dirty="0" smtClean="0">
                          <a:solidFill>
                            <a:schemeClr val="tx1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 de proyectos productivos a grupos de personas en condición de pobreza.</a:t>
                      </a:r>
                      <a:endParaRPr lang="es-MX" sz="1600" kern="1200" dirty="0">
                        <a:solidFill>
                          <a:schemeClr val="tx1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4" name="3 Rectángulo"/>
          <p:cNvSpPr/>
          <p:nvPr/>
        </p:nvSpPr>
        <p:spPr>
          <a:xfrm>
            <a:off x="115506" y="13053"/>
            <a:ext cx="7560840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2400" b="1" dirty="0" smtClean="0">
                <a:solidFill>
                  <a:srgbClr val="C00000"/>
                </a:solidFill>
                <a:latin typeface="Trajan Pro" pitchFamily="18" charset="0"/>
                <a:ea typeface="+mj-ea"/>
                <a:cs typeface="+mj-cs"/>
              </a:rPr>
              <a:t>Programas</a:t>
            </a:r>
            <a:r>
              <a:rPr lang="es-MX" sz="2500" b="1" dirty="0" smtClean="0">
                <a:solidFill>
                  <a:srgbClr val="C00000"/>
                </a:solidFill>
                <a:latin typeface="Trajan Pro" pitchFamily="18" charset="0"/>
                <a:ea typeface="+mj-ea"/>
                <a:cs typeface="+mj-cs"/>
              </a:rPr>
              <a:t> </a:t>
            </a:r>
            <a:endParaRPr lang="es-MX" sz="2500" b="1" dirty="0">
              <a:solidFill>
                <a:srgbClr val="C00000"/>
              </a:solidFill>
              <a:latin typeface="Trajan Pro" pitchFamily="18" charset="0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42272244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1 Título"/>
          <p:cNvSpPr txBox="1">
            <a:spLocks/>
          </p:cNvSpPr>
          <p:nvPr/>
        </p:nvSpPr>
        <p:spPr>
          <a:xfrm>
            <a:off x="145222" y="5464656"/>
            <a:ext cx="8998778" cy="886461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defPPr>
              <a:defRPr lang="es-MX"/>
            </a:defPPr>
            <a:lvl1pPr defTabSz="457200">
              <a:spcBef>
                <a:spcPct val="0"/>
              </a:spcBef>
              <a:buNone/>
              <a:defRPr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es-MX" dirty="0"/>
              <a:t>A fin de incidir en los indicadores, se deben atender de manera integral las carencias en las viviendas identificadas .</a:t>
            </a:r>
          </a:p>
        </p:txBody>
      </p:sp>
      <p:graphicFrame>
        <p:nvGraphicFramePr>
          <p:cNvPr id="24" name="23 Tabla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78924881"/>
              </p:ext>
            </p:extLst>
          </p:nvPr>
        </p:nvGraphicFramePr>
        <p:xfrm>
          <a:off x="251520" y="1803678"/>
          <a:ext cx="8635304" cy="352841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49689"/>
                <a:gridCol w="6485615"/>
              </a:tblGrid>
              <a:tr h="289679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MX" sz="1600" dirty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Para atender</a:t>
                      </a:r>
                      <a:endParaRPr lang="es-MX" sz="1600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marL="226695" algn="ctr">
                        <a:lnSpc>
                          <a:spcPct val="115000"/>
                        </a:lnSpc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es-MX" sz="1600" dirty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Variables</a:t>
                      </a:r>
                      <a:endParaRPr lang="es-MX" sz="1600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</a:tr>
              <a:tr h="155623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MX" sz="1600" dirty="0" smtClean="0">
                        <a:solidFill>
                          <a:sysClr val="windowText" lastClr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MX" sz="16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Carencia </a:t>
                      </a:r>
                      <a:r>
                        <a:rPr lang="es-MX" sz="1600" dirty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de </a:t>
                      </a:r>
                      <a:r>
                        <a:rPr lang="es-MX" sz="16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calidad</a:t>
                      </a:r>
                      <a:r>
                        <a:rPr lang="es-MX" sz="1600" baseline="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 y </a:t>
                      </a:r>
                      <a:r>
                        <a:rPr lang="es-MX" sz="16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espacios en </a:t>
                      </a:r>
                      <a:r>
                        <a:rPr lang="es-MX" sz="1600" dirty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la vivienda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MX" sz="1600" dirty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  <a:endParaRPr lang="es-MX" sz="1600" dirty="0">
                        <a:solidFill>
                          <a:sysClr val="windowText" lastClr="000000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Piso firme</a:t>
                      </a:r>
                    </a:p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Muros reforzados</a:t>
                      </a:r>
                    </a:p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Techo firme</a:t>
                      </a:r>
                      <a:endParaRPr lang="es-MX" sz="1600" b="0" dirty="0" smtClean="0">
                        <a:solidFill>
                          <a:sysClr val="windowText" lastClr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  <a:p>
                      <a:pPr marL="342900" marR="0" lvl="0" indent="-34290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  <a:defRPr/>
                      </a:pPr>
                      <a:r>
                        <a:rPr lang="es-MX" sz="1600" b="1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Cuarto adicional (en caso de hacinamiento)</a:t>
                      </a:r>
                      <a:endParaRPr lang="es-MX" sz="1600" b="1" dirty="0" smtClean="0">
                        <a:solidFill>
                          <a:sysClr val="windowText" lastClr="000000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556236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es-MX" sz="1600" dirty="0" smtClean="0">
                        <a:solidFill>
                          <a:sysClr val="windowText" lastClr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MX" sz="16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Carencia </a:t>
                      </a:r>
                      <a:r>
                        <a:rPr lang="es-MX" sz="1600" dirty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de acceso a los servicios básicos</a:t>
                      </a: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es-MX" sz="1600" dirty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  <a:endParaRPr lang="es-MX" sz="1600" dirty="0">
                        <a:solidFill>
                          <a:sysClr val="windowText" lastClr="000000"/>
                        </a:solidFill>
                        <a:effectLst/>
                        <a:latin typeface="Arial" pitchFamily="34" charset="0"/>
                        <a:ea typeface="Calibri"/>
                        <a:cs typeface="Arial" pitchFamily="34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285750" lvl="0" indent="-28575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kern="12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Acceso </a:t>
                      </a:r>
                      <a:r>
                        <a:rPr lang="es-MX" sz="1600" kern="1200" dirty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al agua entubada en el ámbito de la vivienda</a:t>
                      </a:r>
                    </a:p>
                    <a:p>
                      <a:pPr marL="285750" lvl="0" indent="-28575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r>
                        <a:rPr lang="es-MX" sz="1600" kern="1200" dirty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Disponibilidad del servicio de drenaje conectado a una red pública o a una fosa séptica</a:t>
                      </a: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  <a:defRPr/>
                      </a:pPr>
                      <a:r>
                        <a:rPr lang="es-MX" sz="1600" kern="1200" dirty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Servicio de </a:t>
                      </a:r>
                      <a:r>
                        <a:rPr lang="es-MX" sz="1600" kern="12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electricidad</a:t>
                      </a:r>
                    </a:p>
                    <a:p>
                      <a:pPr marL="285750" marR="0" lvl="0" indent="-285750" algn="l" defTabSz="4572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  <a:defRPr/>
                      </a:pPr>
                      <a:r>
                        <a:rPr lang="es-MX" sz="1600" b="1" kern="1200" dirty="0" smtClean="0">
                          <a:solidFill>
                            <a:sysClr val="windowText" lastClr="000000"/>
                          </a:solidFill>
                          <a:effectLst/>
                          <a:latin typeface="Arial" pitchFamily="34" charset="0"/>
                          <a:ea typeface="+mn-ea"/>
                          <a:cs typeface="Arial" pitchFamily="34" charset="0"/>
                        </a:rPr>
                        <a:t>Estufas ecológicas con chimenea.</a:t>
                      </a:r>
                    </a:p>
                    <a:p>
                      <a:pPr marL="285750" lvl="0" indent="-285750" algn="l" defTabSz="457200" rtl="0" eaLnBrk="1" latinLnBrk="0" hangingPunct="1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 pitchFamily="2" charset="2"/>
                        <a:buChar char="§"/>
                        <a:tabLst>
                          <a:tab pos="457200" algn="l"/>
                        </a:tabLst>
                      </a:pPr>
                      <a:endParaRPr lang="es-MX" sz="1600" kern="1200" dirty="0">
                        <a:solidFill>
                          <a:sysClr val="windowText" lastClr="000000"/>
                        </a:solidFill>
                        <a:effectLst/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1 Título"/>
          <p:cNvSpPr txBox="1">
            <a:spLocks/>
          </p:cNvSpPr>
          <p:nvPr/>
        </p:nvSpPr>
        <p:spPr>
          <a:xfrm>
            <a:off x="133672" y="404664"/>
            <a:ext cx="8753152" cy="129614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/>
            <a:r>
              <a:rPr lang="es-MX" sz="1800" dirty="0" smtClean="0">
                <a:latin typeface="Arial" pitchFamily="34" charset="0"/>
                <a:cs typeface="Arial" pitchFamily="34" charset="0"/>
              </a:rPr>
              <a:t>Como ya lo ha expuesto la señora Secretaria y el doctor Gonzalo Hernández </a:t>
            </a:r>
            <a:r>
              <a:rPr lang="es-MX" sz="1800" dirty="0" err="1" smtClean="0">
                <a:latin typeface="Arial" pitchFamily="34" charset="0"/>
                <a:cs typeface="Arial" pitchFamily="34" charset="0"/>
              </a:rPr>
              <a:t>Licona</a:t>
            </a:r>
            <a:r>
              <a:rPr lang="es-MX" sz="1800" dirty="0" smtClean="0">
                <a:latin typeface="Arial" pitchFamily="34" charset="0"/>
                <a:cs typeface="Arial" pitchFamily="34" charset="0"/>
              </a:rPr>
              <a:t>, los programas que tienen la posibilidad de impactar en </a:t>
            </a:r>
            <a:r>
              <a:rPr lang="es-MX" sz="1800" dirty="0">
                <a:latin typeface="Arial" pitchFamily="34" charset="0"/>
                <a:cs typeface="Arial" pitchFamily="34" charset="0"/>
              </a:rPr>
              <a:t>los indicadores de carencias sociales considerados por el </a:t>
            </a:r>
            <a:r>
              <a:rPr lang="es-MX" sz="1800" cap="small" dirty="0" err="1">
                <a:latin typeface="Arial" pitchFamily="34" charset="0"/>
                <a:cs typeface="Arial" pitchFamily="34" charset="0"/>
              </a:rPr>
              <a:t>Coneval</a:t>
            </a:r>
            <a:r>
              <a:rPr lang="es-MX" sz="1800" dirty="0">
                <a:latin typeface="Arial" pitchFamily="34" charset="0"/>
                <a:cs typeface="Arial" pitchFamily="34" charset="0"/>
              </a:rPr>
              <a:t> </a:t>
            </a:r>
            <a:r>
              <a:rPr lang="es-MX" sz="1800" dirty="0" smtClean="0">
                <a:latin typeface="Arial" pitchFamily="34" charset="0"/>
                <a:cs typeface="Arial" pitchFamily="34" charset="0"/>
              </a:rPr>
              <a:t>son: </a:t>
            </a:r>
            <a:r>
              <a:rPr lang="es-MX" sz="18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Programa de </a:t>
            </a:r>
            <a:r>
              <a:rPr lang="es-MX" sz="1800" b="1" dirty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Desarrollo de Zonas </a:t>
            </a:r>
            <a:r>
              <a:rPr lang="es-MX" sz="18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Prioritarias</a:t>
            </a:r>
            <a:r>
              <a:rPr lang="es-MX" sz="1800" b="1" dirty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, Programa 3x1 para </a:t>
            </a:r>
            <a:r>
              <a:rPr lang="es-MX" sz="1800" b="1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Migrantes y Programa de Empleo Temporal</a:t>
            </a:r>
            <a:r>
              <a:rPr lang="es-MX" sz="1800" dirty="0" smtClean="0">
                <a:latin typeface="Arial" pitchFamily="34" charset="0"/>
                <a:cs typeface="Arial" pitchFamily="34" charset="0"/>
              </a:rPr>
              <a:t>. </a:t>
            </a:r>
            <a:endParaRPr lang="es-MX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8" name="7 Rectángulo"/>
          <p:cNvSpPr/>
          <p:nvPr/>
        </p:nvSpPr>
        <p:spPr>
          <a:xfrm>
            <a:off x="115506" y="13053"/>
            <a:ext cx="7560840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2400" b="1" dirty="0" smtClean="0">
                <a:solidFill>
                  <a:srgbClr val="C00000"/>
                </a:solidFill>
                <a:latin typeface="Trajan Pro" pitchFamily="18" charset="0"/>
                <a:ea typeface="+mj-ea"/>
                <a:cs typeface="+mj-cs"/>
              </a:rPr>
              <a:t>Impacto en Carencias</a:t>
            </a:r>
            <a:endParaRPr lang="es-MX" sz="2500" b="1" dirty="0">
              <a:solidFill>
                <a:srgbClr val="C00000"/>
              </a:solidFill>
              <a:latin typeface="Trajan Pro" pitchFamily="18" charset="0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7923720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23 CuadroTexto"/>
          <p:cNvSpPr txBox="1"/>
          <p:nvPr/>
        </p:nvSpPr>
        <p:spPr>
          <a:xfrm>
            <a:off x="141794" y="473244"/>
            <a:ext cx="9036496" cy="64402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 algn="just">
              <a:lnSpc>
                <a:spcPct val="150000"/>
              </a:lnSpc>
              <a:buClr>
                <a:srgbClr val="006600"/>
              </a:buClr>
              <a:buSzPct val="80000"/>
              <a:buFont typeface="Wingdings" pitchFamily="2" charset="2"/>
              <a:buChar char="q"/>
            </a:pPr>
            <a:r>
              <a:rPr lang="es-MX" dirty="0" smtClean="0">
                <a:latin typeface="Arial" panose="020B0604020202020204" pitchFamily="34" charset="0"/>
                <a:cs typeface="Arial" panose="020B0604020202020204" pitchFamily="34" charset="0"/>
              </a:rPr>
              <a:t>Existen 2,457 municipios en el país.</a:t>
            </a:r>
          </a:p>
          <a:p>
            <a:pPr marL="285750" indent="-285750" algn="just">
              <a:lnSpc>
                <a:spcPct val="150000"/>
              </a:lnSpc>
              <a:buClr>
                <a:srgbClr val="006600"/>
              </a:buClr>
              <a:buSzPct val="80000"/>
              <a:buFont typeface="Wingdings" pitchFamily="2" charset="2"/>
              <a:buChar char="q"/>
            </a:pPr>
            <a:r>
              <a:rPr lang="es-MX" dirty="0" smtClean="0">
                <a:latin typeface="Arial" panose="020B0604020202020204" pitchFamily="34" charset="0"/>
                <a:cs typeface="Arial" panose="020B0604020202020204" pitchFamily="34" charset="0"/>
              </a:rPr>
              <a:t>Se </a:t>
            </a:r>
            <a:r>
              <a:rPr lang="es-MX" dirty="0">
                <a:latin typeface="Arial" panose="020B0604020202020204" pitchFamily="34" charset="0"/>
                <a:cs typeface="Arial" panose="020B0604020202020204" pitchFamily="34" charset="0"/>
              </a:rPr>
              <a:t>identificaron 400 municipios </a:t>
            </a:r>
            <a:r>
              <a:rPr lang="es-MX" dirty="0" smtClean="0">
                <a:latin typeface="Arial" panose="020B0604020202020204" pitchFamily="34" charset="0"/>
                <a:cs typeface="Arial" panose="020B0604020202020204" pitchFamily="34" charset="0"/>
              </a:rPr>
              <a:t>prioritarios, como parte de la Cruzada Nacional contra el Hambre.</a:t>
            </a:r>
          </a:p>
          <a:p>
            <a:pPr marL="285750" indent="-285750" algn="just">
              <a:lnSpc>
                <a:spcPct val="150000"/>
              </a:lnSpc>
              <a:buClr>
                <a:srgbClr val="006600"/>
              </a:buClr>
              <a:buSzPct val="80000"/>
              <a:buFont typeface="Wingdings" pitchFamily="2" charset="2"/>
              <a:buChar char="q"/>
            </a:pPr>
            <a:r>
              <a:rPr lang="es-MX" dirty="0" smtClean="0">
                <a:latin typeface="Arial" panose="020B0604020202020204" pitchFamily="34" charset="0"/>
                <a:cs typeface="Arial" panose="020B0604020202020204" pitchFamily="34" charset="0"/>
              </a:rPr>
              <a:t>La Cruzada tiene como propósito atender las personas que presentan carencia alimentaria y que su ingreso no les permite satisfacer sus necesidades básicas.</a:t>
            </a:r>
          </a:p>
          <a:p>
            <a:pPr marL="171450" indent="-171450" algn="just">
              <a:lnSpc>
                <a:spcPct val="150000"/>
              </a:lnSpc>
              <a:buClr>
                <a:srgbClr val="006600"/>
              </a:buClr>
              <a:buSzPct val="80000"/>
              <a:buFont typeface="Wingdings" pitchFamily="2" charset="2"/>
              <a:buChar char="q"/>
            </a:pPr>
            <a:endParaRPr lang="es-MX" sz="90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algn="just">
              <a:lnSpc>
                <a:spcPct val="150000"/>
              </a:lnSpc>
              <a:buClr>
                <a:srgbClr val="006600"/>
              </a:buClr>
              <a:buSzPct val="80000"/>
              <a:buFont typeface="Wingdings" pitchFamily="2" charset="2"/>
              <a:buChar char="q"/>
            </a:pPr>
            <a:r>
              <a:rPr lang="es-MX" b="1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Las modificaciones a la Ley de Coordinación Fiscal </a:t>
            </a:r>
            <a:r>
              <a:rPr lang="es-MX" b="1" dirty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 al Fondo de Aportaciones para la Infraestructura </a:t>
            </a:r>
            <a:r>
              <a:rPr lang="es-MX" b="1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Social Municipal, permiten generar una segunda estrategia de la </a:t>
            </a:r>
            <a:r>
              <a:rPr lang="es-MX" b="1" cap="small" dirty="0" err="1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Sedesol</a:t>
            </a:r>
            <a:r>
              <a:rPr lang="es-MX" b="1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que de igual manera es orientada a reducir carencias, solo que en lugar de atender la alimentación, estará enfocada al mejoramiento de la infraestructura, mediante grandes vertientes:</a:t>
            </a:r>
          </a:p>
          <a:p>
            <a:pPr marL="800100" lvl="1" indent="-342900" algn="just">
              <a:lnSpc>
                <a:spcPct val="150000"/>
              </a:lnSpc>
              <a:buFont typeface="+mj-lt"/>
              <a:buAutoNum type="alphaLcPeriod"/>
            </a:pPr>
            <a:r>
              <a:rPr lang="es-MX" b="1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Mejoramiento de vivienda </a:t>
            </a:r>
          </a:p>
          <a:p>
            <a:pPr marL="800100" lvl="1" indent="-342900" algn="just">
              <a:lnSpc>
                <a:spcPct val="150000"/>
              </a:lnSpc>
              <a:buFont typeface="+mj-lt"/>
              <a:buAutoNum type="alphaLcPeriod"/>
            </a:pPr>
            <a:r>
              <a:rPr lang="es-MX" b="1" dirty="0" smtClean="0">
                <a:solidFill>
                  <a:srgbClr val="C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Infraestructura social. </a:t>
            </a:r>
          </a:p>
          <a:p>
            <a:pPr lvl="1" algn="just">
              <a:lnSpc>
                <a:spcPct val="150000"/>
              </a:lnSpc>
            </a:pPr>
            <a:endParaRPr lang="es-MX" sz="1050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285750" indent="-285750" algn="just">
              <a:lnSpc>
                <a:spcPct val="150000"/>
              </a:lnSpc>
              <a:buClr>
                <a:srgbClr val="006600"/>
              </a:buClr>
              <a:buSzPct val="80000"/>
              <a:buFont typeface="Wingdings" pitchFamily="2" charset="2"/>
              <a:buChar char="q"/>
            </a:pPr>
            <a:r>
              <a:rPr lang="es-MX" dirty="0">
                <a:latin typeface="Arial" panose="020B0604020202020204" pitchFamily="34" charset="0"/>
                <a:cs typeface="Arial" panose="020B0604020202020204" pitchFamily="34" charset="0"/>
              </a:rPr>
              <a:t>Dicha estrategia es el instrumento que permite sumar recursos de los tres </a:t>
            </a:r>
            <a:r>
              <a:rPr lang="es-MX" dirty="0" smtClean="0">
                <a:latin typeface="Arial" panose="020B0604020202020204" pitchFamily="34" charset="0"/>
                <a:cs typeface="Arial" panose="020B0604020202020204" pitchFamily="34" charset="0"/>
              </a:rPr>
              <a:t>órdenes </a:t>
            </a:r>
            <a:r>
              <a:rPr lang="es-MX" dirty="0">
                <a:latin typeface="Arial" panose="020B0604020202020204" pitchFamily="34" charset="0"/>
                <a:cs typeface="Arial" panose="020B0604020202020204" pitchFamily="34" charset="0"/>
              </a:rPr>
              <a:t>de gobierno, direccionados  al mejoramiento en infraestructura. </a:t>
            </a:r>
          </a:p>
        </p:txBody>
      </p:sp>
      <p:sp>
        <p:nvSpPr>
          <p:cNvPr id="4" name="3 Rectángulo"/>
          <p:cNvSpPr/>
          <p:nvPr/>
        </p:nvSpPr>
        <p:spPr>
          <a:xfrm>
            <a:off x="115506" y="13053"/>
            <a:ext cx="7560840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2400" b="1" dirty="0" smtClean="0">
                <a:solidFill>
                  <a:srgbClr val="C00000"/>
                </a:solidFill>
                <a:latin typeface="Trajan Pro" pitchFamily="18" charset="0"/>
                <a:ea typeface="+mj-ea"/>
                <a:cs typeface="+mj-cs"/>
              </a:rPr>
              <a:t>Escenario de Atención</a:t>
            </a:r>
            <a:endParaRPr lang="es-MX" sz="2500" b="1" dirty="0">
              <a:solidFill>
                <a:srgbClr val="C00000"/>
              </a:solidFill>
              <a:latin typeface="Trajan Pro" pitchFamily="18" charset="0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419815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3" name="42 Grupo"/>
          <p:cNvGrpSpPr/>
          <p:nvPr/>
        </p:nvGrpSpPr>
        <p:grpSpPr>
          <a:xfrm>
            <a:off x="6985650" y="261936"/>
            <a:ext cx="1887771" cy="1222848"/>
            <a:chOff x="6985650" y="261936"/>
            <a:chExt cx="1887771" cy="1222848"/>
          </a:xfrm>
        </p:grpSpPr>
        <p:sp>
          <p:nvSpPr>
            <p:cNvPr id="10" name="9 Forma libre"/>
            <p:cNvSpPr/>
            <p:nvPr/>
          </p:nvSpPr>
          <p:spPr>
            <a:xfrm>
              <a:off x="6985650" y="261936"/>
              <a:ext cx="1887771" cy="1222848"/>
            </a:xfrm>
            <a:custGeom>
              <a:avLst/>
              <a:gdLst>
                <a:gd name="connsiteX0" fmla="*/ 0 w 1887771"/>
                <a:gd name="connsiteY0" fmla="*/ 122285 h 1222848"/>
                <a:gd name="connsiteX1" fmla="*/ 122285 w 1887771"/>
                <a:gd name="connsiteY1" fmla="*/ 0 h 1222848"/>
                <a:gd name="connsiteX2" fmla="*/ 1765486 w 1887771"/>
                <a:gd name="connsiteY2" fmla="*/ 0 h 1222848"/>
                <a:gd name="connsiteX3" fmla="*/ 1887771 w 1887771"/>
                <a:gd name="connsiteY3" fmla="*/ 122285 h 1222848"/>
                <a:gd name="connsiteX4" fmla="*/ 1887771 w 1887771"/>
                <a:gd name="connsiteY4" fmla="*/ 1100563 h 1222848"/>
                <a:gd name="connsiteX5" fmla="*/ 1765486 w 1887771"/>
                <a:gd name="connsiteY5" fmla="*/ 1222848 h 1222848"/>
                <a:gd name="connsiteX6" fmla="*/ 122285 w 1887771"/>
                <a:gd name="connsiteY6" fmla="*/ 1222848 h 1222848"/>
                <a:gd name="connsiteX7" fmla="*/ 0 w 1887771"/>
                <a:gd name="connsiteY7" fmla="*/ 1100563 h 1222848"/>
                <a:gd name="connsiteX8" fmla="*/ 0 w 1887771"/>
                <a:gd name="connsiteY8" fmla="*/ 122285 h 12228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87771" h="1222848">
                  <a:moveTo>
                    <a:pt x="0" y="122285"/>
                  </a:moveTo>
                  <a:cubicBezTo>
                    <a:pt x="0" y="54749"/>
                    <a:pt x="54749" y="0"/>
                    <a:pt x="122285" y="0"/>
                  </a:cubicBezTo>
                  <a:lnTo>
                    <a:pt x="1765486" y="0"/>
                  </a:lnTo>
                  <a:cubicBezTo>
                    <a:pt x="1833022" y="0"/>
                    <a:pt x="1887771" y="54749"/>
                    <a:pt x="1887771" y="122285"/>
                  </a:cubicBezTo>
                  <a:lnTo>
                    <a:pt x="1887771" y="1100563"/>
                  </a:lnTo>
                  <a:cubicBezTo>
                    <a:pt x="1887771" y="1168099"/>
                    <a:pt x="1833022" y="1222848"/>
                    <a:pt x="1765486" y="1222848"/>
                  </a:cubicBezTo>
                  <a:lnTo>
                    <a:pt x="122285" y="1222848"/>
                  </a:lnTo>
                  <a:cubicBezTo>
                    <a:pt x="54749" y="1222848"/>
                    <a:pt x="0" y="1168099"/>
                    <a:pt x="0" y="1100563"/>
                  </a:cubicBezTo>
                  <a:lnTo>
                    <a:pt x="0" y="122285"/>
                  </a:lnTo>
                  <a:close/>
                </a:path>
              </a:pathLst>
            </a:custGeom>
            <a:ln w="381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rgbClr r="0" g="0" b="0"/>
            </a:lnRef>
            <a:fillRef idx="1">
              <a:schemeClr val="lt1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65583" tIns="99252" rIns="99252" bIns="404964" numCol="1" spcCol="1270" anchor="t" anchorCtr="0">
              <a:noAutofit/>
            </a:bodyPr>
            <a:lstStyle/>
            <a:p>
              <a:pPr marL="0" lvl="1" algn="r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endParaRPr lang="es-MX" sz="1500" b="1" kern="1200" dirty="0">
                <a:solidFill>
                  <a:schemeClr val="tx1"/>
                </a:solidFill>
                <a:latin typeface="Arial Narrow" pitchFamily="34" charset="0"/>
              </a:endParaRPr>
            </a:p>
          </p:txBody>
        </p:sp>
        <p:sp>
          <p:nvSpPr>
            <p:cNvPr id="17" name="16 CuadroTexto"/>
            <p:cNvSpPr txBox="1"/>
            <p:nvPr/>
          </p:nvSpPr>
          <p:spPr>
            <a:xfrm>
              <a:off x="7435157" y="374253"/>
              <a:ext cx="1385315" cy="10156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lvl="1" algn="r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dirty="0" smtClean="0">
                  <a:latin typeface="Arial Narrow" pitchFamily="34" charset="0"/>
                </a:rPr>
                <a:t>Recursos </a:t>
              </a:r>
            </a:p>
            <a:p>
              <a:pPr marL="0" lvl="1" algn="r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dirty="0" smtClean="0">
                  <a:latin typeface="Arial Narrow" pitchFamily="34" charset="0"/>
                </a:rPr>
                <a:t>Municipales</a:t>
              </a:r>
            </a:p>
            <a:p>
              <a:pPr marL="0" lvl="1" algn="r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cap="small" dirty="0" smtClean="0">
                  <a:latin typeface="Arial Narrow" pitchFamily="34" charset="0"/>
                </a:rPr>
                <a:t>FAIS</a:t>
              </a:r>
              <a:endParaRPr lang="es-MX" sz="2000" b="1" cap="small" dirty="0">
                <a:latin typeface="Arial Narrow" pitchFamily="34" charset="0"/>
              </a:endParaRPr>
            </a:p>
          </p:txBody>
        </p:sp>
      </p:grpSp>
      <p:sp>
        <p:nvSpPr>
          <p:cNvPr id="13" name="12 Forma libre"/>
          <p:cNvSpPr/>
          <p:nvPr/>
        </p:nvSpPr>
        <p:spPr>
          <a:xfrm>
            <a:off x="4932040" y="269195"/>
            <a:ext cx="2882591" cy="2943781"/>
          </a:xfrm>
          <a:custGeom>
            <a:avLst/>
            <a:gdLst>
              <a:gd name="connsiteX0" fmla="*/ 0 w 1654666"/>
              <a:gd name="connsiteY0" fmla="*/ 1654666 h 1654666"/>
              <a:gd name="connsiteX1" fmla="*/ 1654666 w 1654666"/>
              <a:gd name="connsiteY1" fmla="*/ 0 h 1654666"/>
              <a:gd name="connsiteX2" fmla="*/ 1654666 w 1654666"/>
              <a:gd name="connsiteY2" fmla="*/ 1654666 h 1654666"/>
              <a:gd name="connsiteX3" fmla="*/ 0 w 1654666"/>
              <a:gd name="connsiteY3" fmla="*/ 1654666 h 16546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54666" h="1654666">
                <a:moveTo>
                  <a:pt x="0" y="0"/>
                </a:moveTo>
                <a:cubicBezTo>
                  <a:pt x="913847" y="0"/>
                  <a:pt x="1654666" y="740819"/>
                  <a:pt x="1654666" y="1654666"/>
                </a:cubicBezTo>
                <a:lnTo>
                  <a:pt x="0" y="1654666"/>
                </a:lnTo>
                <a:lnTo>
                  <a:pt x="0" y="0"/>
                </a:lnTo>
                <a:close/>
              </a:path>
            </a:pathLst>
          </a:custGeom>
          <a:solidFill>
            <a:srgbClr val="4F6228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3">
              <a:shade val="50000"/>
              <a:hueOff val="133778"/>
              <a:satOff val="-2135"/>
              <a:lumOff val="20553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106680" tIns="591320" rIns="591320" bIns="106680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s-MX" sz="2000" b="1" kern="1200" dirty="0">
              <a:solidFill>
                <a:schemeClr val="tx1"/>
              </a:solidFill>
              <a:latin typeface="Arial Narrow" pitchFamily="34" charset="0"/>
            </a:endParaRPr>
          </a:p>
        </p:txBody>
      </p:sp>
      <p:sp>
        <p:nvSpPr>
          <p:cNvPr id="40" name="39 Rectángulo redondeado"/>
          <p:cNvSpPr/>
          <p:nvPr/>
        </p:nvSpPr>
        <p:spPr>
          <a:xfrm>
            <a:off x="5269416" y="1378486"/>
            <a:ext cx="1707026" cy="1536173"/>
          </a:xfrm>
          <a:prstGeom prst="round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>
              <a:solidFill>
                <a:schemeClr val="tx1"/>
              </a:solidFill>
            </a:endParaRPr>
          </a:p>
        </p:txBody>
      </p:sp>
      <p:grpSp>
        <p:nvGrpSpPr>
          <p:cNvPr id="19" name="18 Grupo"/>
          <p:cNvGrpSpPr/>
          <p:nvPr/>
        </p:nvGrpSpPr>
        <p:grpSpPr>
          <a:xfrm>
            <a:off x="251519" y="5072829"/>
            <a:ext cx="1887771" cy="1674348"/>
            <a:chOff x="106277" y="4654011"/>
            <a:chExt cx="1887771" cy="1674348"/>
          </a:xfrm>
        </p:grpSpPr>
        <p:sp>
          <p:nvSpPr>
            <p:cNvPr id="9" name="8 Forma libre"/>
            <p:cNvSpPr/>
            <p:nvPr/>
          </p:nvSpPr>
          <p:spPr>
            <a:xfrm>
              <a:off x="106277" y="4654011"/>
              <a:ext cx="1887771" cy="1674348"/>
            </a:xfrm>
            <a:custGeom>
              <a:avLst/>
              <a:gdLst>
                <a:gd name="connsiteX0" fmla="*/ 0 w 1887771"/>
                <a:gd name="connsiteY0" fmla="*/ 122285 h 1222848"/>
                <a:gd name="connsiteX1" fmla="*/ 122285 w 1887771"/>
                <a:gd name="connsiteY1" fmla="*/ 0 h 1222848"/>
                <a:gd name="connsiteX2" fmla="*/ 1765486 w 1887771"/>
                <a:gd name="connsiteY2" fmla="*/ 0 h 1222848"/>
                <a:gd name="connsiteX3" fmla="*/ 1887771 w 1887771"/>
                <a:gd name="connsiteY3" fmla="*/ 122285 h 1222848"/>
                <a:gd name="connsiteX4" fmla="*/ 1887771 w 1887771"/>
                <a:gd name="connsiteY4" fmla="*/ 1100563 h 1222848"/>
                <a:gd name="connsiteX5" fmla="*/ 1765486 w 1887771"/>
                <a:gd name="connsiteY5" fmla="*/ 1222848 h 1222848"/>
                <a:gd name="connsiteX6" fmla="*/ 122285 w 1887771"/>
                <a:gd name="connsiteY6" fmla="*/ 1222848 h 1222848"/>
                <a:gd name="connsiteX7" fmla="*/ 0 w 1887771"/>
                <a:gd name="connsiteY7" fmla="*/ 1100563 h 1222848"/>
                <a:gd name="connsiteX8" fmla="*/ 0 w 1887771"/>
                <a:gd name="connsiteY8" fmla="*/ 122285 h 12228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87771" h="1222848">
                  <a:moveTo>
                    <a:pt x="0" y="122285"/>
                  </a:moveTo>
                  <a:cubicBezTo>
                    <a:pt x="0" y="54749"/>
                    <a:pt x="54749" y="0"/>
                    <a:pt x="122285" y="0"/>
                  </a:cubicBezTo>
                  <a:lnTo>
                    <a:pt x="1765486" y="0"/>
                  </a:lnTo>
                  <a:cubicBezTo>
                    <a:pt x="1833022" y="0"/>
                    <a:pt x="1887771" y="54749"/>
                    <a:pt x="1887771" y="122285"/>
                  </a:cubicBezTo>
                  <a:lnTo>
                    <a:pt x="1887771" y="1100563"/>
                  </a:lnTo>
                  <a:cubicBezTo>
                    <a:pt x="1887771" y="1168099"/>
                    <a:pt x="1833022" y="1222848"/>
                    <a:pt x="1765486" y="1222848"/>
                  </a:cubicBezTo>
                  <a:lnTo>
                    <a:pt x="122285" y="1222848"/>
                  </a:lnTo>
                  <a:cubicBezTo>
                    <a:pt x="54749" y="1222848"/>
                    <a:pt x="0" y="1168099"/>
                    <a:pt x="0" y="1100563"/>
                  </a:cubicBezTo>
                  <a:lnTo>
                    <a:pt x="0" y="122285"/>
                  </a:lnTo>
                  <a:close/>
                </a:path>
              </a:pathLst>
            </a:custGeom>
            <a:ln w="381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rgbClr r="0" g="0" b="0"/>
            </a:lnRef>
            <a:fillRef idx="1">
              <a:schemeClr val="lt1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99252" tIns="404964" rIns="665583" bIns="99252" numCol="1" spcCol="1270" anchor="t" anchorCtr="0">
              <a:noAutofit/>
            </a:bodyPr>
            <a:lstStyle/>
            <a:p>
              <a:pPr marL="0" lvl="1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endParaRPr lang="es-MX" sz="1500" b="1" kern="1200" dirty="0">
                <a:solidFill>
                  <a:schemeClr val="tx1"/>
                </a:solidFill>
                <a:latin typeface="Arial Narrow" pitchFamily="34" charset="0"/>
              </a:endParaRPr>
            </a:p>
          </p:txBody>
        </p:sp>
        <p:sp>
          <p:nvSpPr>
            <p:cNvPr id="2" name="1 CuadroTexto"/>
            <p:cNvSpPr txBox="1"/>
            <p:nvPr/>
          </p:nvSpPr>
          <p:spPr>
            <a:xfrm>
              <a:off x="121252" y="4666366"/>
              <a:ext cx="1726755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lvl="1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dirty="0">
                  <a:latin typeface="Arial Narrow" pitchFamily="34" charset="0"/>
                </a:rPr>
                <a:t>Otras </a:t>
              </a:r>
              <a:endParaRPr lang="es-MX" sz="2000" b="1" dirty="0" smtClean="0">
                <a:latin typeface="Arial Narrow" pitchFamily="34" charset="0"/>
              </a:endParaRPr>
            </a:p>
            <a:p>
              <a:pPr marL="0" lvl="1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dirty="0" smtClean="0">
                  <a:latin typeface="Arial Narrow" pitchFamily="34" charset="0"/>
                </a:rPr>
                <a:t>Dependencias </a:t>
              </a:r>
            </a:p>
            <a:p>
              <a:pPr marL="0" lvl="1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dirty="0" smtClean="0">
                  <a:latin typeface="Arial Narrow" pitchFamily="34" charset="0"/>
                </a:rPr>
                <a:t>Federales que</a:t>
              </a:r>
            </a:p>
            <a:p>
              <a:pPr marL="0" lvl="1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dirty="0" smtClean="0">
                  <a:latin typeface="Arial Narrow" pitchFamily="34" charset="0"/>
                </a:rPr>
                <a:t>Atienden </a:t>
              </a:r>
            </a:p>
            <a:p>
              <a:pPr marL="0" lvl="1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dirty="0" smtClean="0">
                  <a:latin typeface="Arial Narrow" pitchFamily="34" charset="0"/>
                </a:rPr>
                <a:t>Infraestructura </a:t>
              </a:r>
              <a:endParaRPr lang="es-MX" sz="2000" b="1" dirty="0">
                <a:latin typeface="Arial Narrow" pitchFamily="34" charset="0"/>
              </a:endParaRPr>
            </a:p>
          </p:txBody>
        </p:sp>
      </p:grpSp>
      <p:grpSp>
        <p:nvGrpSpPr>
          <p:cNvPr id="44" name="43 Grupo"/>
          <p:cNvGrpSpPr/>
          <p:nvPr/>
        </p:nvGrpSpPr>
        <p:grpSpPr>
          <a:xfrm>
            <a:off x="251520" y="261936"/>
            <a:ext cx="1887771" cy="1222848"/>
            <a:chOff x="251520" y="261936"/>
            <a:chExt cx="1887771" cy="1222848"/>
          </a:xfrm>
        </p:grpSpPr>
        <p:sp>
          <p:nvSpPr>
            <p:cNvPr id="11" name="10 Forma libre"/>
            <p:cNvSpPr/>
            <p:nvPr/>
          </p:nvSpPr>
          <p:spPr>
            <a:xfrm>
              <a:off x="251520" y="261936"/>
              <a:ext cx="1887771" cy="1222848"/>
            </a:xfrm>
            <a:custGeom>
              <a:avLst/>
              <a:gdLst>
                <a:gd name="connsiteX0" fmla="*/ 0 w 1887771"/>
                <a:gd name="connsiteY0" fmla="*/ 122285 h 1222848"/>
                <a:gd name="connsiteX1" fmla="*/ 122285 w 1887771"/>
                <a:gd name="connsiteY1" fmla="*/ 0 h 1222848"/>
                <a:gd name="connsiteX2" fmla="*/ 1765486 w 1887771"/>
                <a:gd name="connsiteY2" fmla="*/ 0 h 1222848"/>
                <a:gd name="connsiteX3" fmla="*/ 1887771 w 1887771"/>
                <a:gd name="connsiteY3" fmla="*/ 122285 h 1222848"/>
                <a:gd name="connsiteX4" fmla="*/ 1887771 w 1887771"/>
                <a:gd name="connsiteY4" fmla="*/ 1100563 h 1222848"/>
                <a:gd name="connsiteX5" fmla="*/ 1765486 w 1887771"/>
                <a:gd name="connsiteY5" fmla="*/ 1222848 h 1222848"/>
                <a:gd name="connsiteX6" fmla="*/ 122285 w 1887771"/>
                <a:gd name="connsiteY6" fmla="*/ 1222848 h 1222848"/>
                <a:gd name="connsiteX7" fmla="*/ 0 w 1887771"/>
                <a:gd name="connsiteY7" fmla="*/ 1100563 h 1222848"/>
                <a:gd name="connsiteX8" fmla="*/ 0 w 1887771"/>
                <a:gd name="connsiteY8" fmla="*/ 122285 h 12228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87771" h="1222848">
                  <a:moveTo>
                    <a:pt x="0" y="122285"/>
                  </a:moveTo>
                  <a:cubicBezTo>
                    <a:pt x="0" y="54749"/>
                    <a:pt x="54749" y="0"/>
                    <a:pt x="122285" y="0"/>
                  </a:cubicBezTo>
                  <a:lnTo>
                    <a:pt x="1765486" y="0"/>
                  </a:lnTo>
                  <a:cubicBezTo>
                    <a:pt x="1833022" y="0"/>
                    <a:pt x="1887771" y="54749"/>
                    <a:pt x="1887771" y="122285"/>
                  </a:cubicBezTo>
                  <a:lnTo>
                    <a:pt x="1887771" y="1100563"/>
                  </a:lnTo>
                  <a:cubicBezTo>
                    <a:pt x="1887771" y="1168099"/>
                    <a:pt x="1833022" y="1222848"/>
                    <a:pt x="1765486" y="1222848"/>
                  </a:cubicBezTo>
                  <a:lnTo>
                    <a:pt x="122285" y="1222848"/>
                  </a:lnTo>
                  <a:cubicBezTo>
                    <a:pt x="54749" y="1222848"/>
                    <a:pt x="0" y="1168099"/>
                    <a:pt x="0" y="1100563"/>
                  </a:cubicBezTo>
                  <a:lnTo>
                    <a:pt x="0" y="122285"/>
                  </a:lnTo>
                  <a:close/>
                </a:path>
              </a:pathLst>
            </a:custGeom>
            <a:ln w="381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rgbClr r="0" g="0" b="0"/>
            </a:lnRef>
            <a:fillRef idx="1">
              <a:schemeClr val="lt1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99252" tIns="99252" rIns="665583" bIns="404964" numCol="1" spcCol="1270" anchor="t" anchorCtr="0">
              <a:noAutofit/>
            </a:bodyPr>
            <a:lstStyle/>
            <a:p>
              <a:pPr marL="0" lvl="1" algn="l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endParaRPr lang="es-MX" sz="1500" b="1" kern="1200" cap="small" dirty="0">
                <a:solidFill>
                  <a:schemeClr val="tx1"/>
                </a:solidFill>
                <a:latin typeface="Arial Narrow" pitchFamily="34" charset="0"/>
              </a:endParaRPr>
            </a:p>
          </p:txBody>
        </p:sp>
        <p:sp>
          <p:nvSpPr>
            <p:cNvPr id="16" name="15 CuadroTexto"/>
            <p:cNvSpPr txBox="1"/>
            <p:nvPr/>
          </p:nvSpPr>
          <p:spPr>
            <a:xfrm>
              <a:off x="395536" y="504255"/>
              <a:ext cx="1535998" cy="96026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marL="0" lvl="1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dirty="0" smtClean="0">
                  <a:latin typeface="Arial Narrow" pitchFamily="34" charset="0"/>
                </a:rPr>
                <a:t>Federación</a:t>
              </a:r>
            </a:p>
            <a:p>
              <a:pPr marL="0" lvl="1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2000" b="1" cap="small" dirty="0" err="1" smtClean="0">
                  <a:latin typeface="Arial Narrow" pitchFamily="34" charset="0"/>
                </a:rPr>
                <a:t>Sedesol</a:t>
              </a:r>
              <a:endParaRPr lang="es-MX" sz="2000" b="1" cap="small" dirty="0" smtClean="0">
                <a:latin typeface="Arial Narrow" pitchFamily="34" charset="0"/>
              </a:endParaRPr>
            </a:p>
            <a:p>
              <a:pPr marL="0" lvl="1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r>
                <a:rPr lang="es-MX" sz="1600" b="1" cap="small" dirty="0" smtClean="0">
                  <a:latin typeface="Arial Narrow" pitchFamily="34" charset="0"/>
                </a:rPr>
                <a:t>Infraestructura</a:t>
              </a:r>
              <a:endParaRPr lang="es-MX" sz="1600" b="1" cap="small" dirty="0">
                <a:latin typeface="Arial Narrow" pitchFamily="34" charset="0"/>
              </a:endParaRPr>
            </a:p>
          </p:txBody>
        </p:sp>
      </p:grpSp>
      <p:grpSp>
        <p:nvGrpSpPr>
          <p:cNvPr id="22" name="21 Grupo"/>
          <p:cNvGrpSpPr/>
          <p:nvPr/>
        </p:nvGrpSpPr>
        <p:grpSpPr>
          <a:xfrm>
            <a:off x="6787535" y="5374504"/>
            <a:ext cx="2125409" cy="1222848"/>
            <a:chOff x="6770058" y="4874226"/>
            <a:chExt cx="2125409" cy="1222848"/>
          </a:xfrm>
        </p:grpSpPr>
        <p:sp>
          <p:nvSpPr>
            <p:cNvPr id="8" name="7 Forma libre"/>
            <p:cNvSpPr/>
            <p:nvPr/>
          </p:nvSpPr>
          <p:spPr>
            <a:xfrm>
              <a:off x="6984886" y="4874226"/>
              <a:ext cx="1887771" cy="1222848"/>
            </a:xfrm>
            <a:custGeom>
              <a:avLst/>
              <a:gdLst>
                <a:gd name="connsiteX0" fmla="*/ 0 w 1887771"/>
                <a:gd name="connsiteY0" fmla="*/ 122285 h 1222848"/>
                <a:gd name="connsiteX1" fmla="*/ 122285 w 1887771"/>
                <a:gd name="connsiteY1" fmla="*/ 0 h 1222848"/>
                <a:gd name="connsiteX2" fmla="*/ 1765486 w 1887771"/>
                <a:gd name="connsiteY2" fmla="*/ 0 h 1222848"/>
                <a:gd name="connsiteX3" fmla="*/ 1887771 w 1887771"/>
                <a:gd name="connsiteY3" fmla="*/ 122285 h 1222848"/>
                <a:gd name="connsiteX4" fmla="*/ 1887771 w 1887771"/>
                <a:gd name="connsiteY4" fmla="*/ 1100563 h 1222848"/>
                <a:gd name="connsiteX5" fmla="*/ 1765486 w 1887771"/>
                <a:gd name="connsiteY5" fmla="*/ 1222848 h 1222848"/>
                <a:gd name="connsiteX6" fmla="*/ 122285 w 1887771"/>
                <a:gd name="connsiteY6" fmla="*/ 1222848 h 1222848"/>
                <a:gd name="connsiteX7" fmla="*/ 0 w 1887771"/>
                <a:gd name="connsiteY7" fmla="*/ 1100563 h 1222848"/>
                <a:gd name="connsiteX8" fmla="*/ 0 w 1887771"/>
                <a:gd name="connsiteY8" fmla="*/ 122285 h 12228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87771" h="1222848">
                  <a:moveTo>
                    <a:pt x="0" y="122285"/>
                  </a:moveTo>
                  <a:cubicBezTo>
                    <a:pt x="0" y="54749"/>
                    <a:pt x="54749" y="0"/>
                    <a:pt x="122285" y="0"/>
                  </a:cubicBezTo>
                  <a:lnTo>
                    <a:pt x="1765486" y="0"/>
                  </a:lnTo>
                  <a:cubicBezTo>
                    <a:pt x="1833022" y="0"/>
                    <a:pt x="1887771" y="54749"/>
                    <a:pt x="1887771" y="122285"/>
                  </a:cubicBezTo>
                  <a:lnTo>
                    <a:pt x="1887771" y="1100563"/>
                  </a:lnTo>
                  <a:cubicBezTo>
                    <a:pt x="1887771" y="1168099"/>
                    <a:pt x="1833022" y="1222848"/>
                    <a:pt x="1765486" y="1222848"/>
                  </a:cubicBezTo>
                  <a:lnTo>
                    <a:pt x="122285" y="1222848"/>
                  </a:lnTo>
                  <a:cubicBezTo>
                    <a:pt x="54749" y="1222848"/>
                    <a:pt x="0" y="1168099"/>
                    <a:pt x="0" y="1100563"/>
                  </a:cubicBezTo>
                  <a:lnTo>
                    <a:pt x="0" y="122285"/>
                  </a:lnTo>
                  <a:close/>
                </a:path>
              </a:pathLst>
            </a:custGeom>
            <a:ln w="381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rgbClr r="0" g="0" b="0"/>
            </a:lnRef>
            <a:fillRef idx="1">
              <a:schemeClr val="lt1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65583" tIns="404964" rIns="99252" bIns="99252" numCol="1" spcCol="1270" anchor="t" anchorCtr="0">
              <a:noAutofit/>
            </a:bodyPr>
            <a:lstStyle/>
            <a:p>
              <a:pPr marL="0" lvl="1" algn="r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endParaRPr lang="es-MX" sz="1500" b="1" kern="1200" dirty="0">
                <a:solidFill>
                  <a:schemeClr val="tx1"/>
                </a:solidFill>
                <a:latin typeface="Arial Narrow" pitchFamily="34" charset="0"/>
              </a:endParaRPr>
            </a:p>
          </p:txBody>
        </p:sp>
        <p:sp>
          <p:nvSpPr>
            <p:cNvPr id="4" name="3 CuadroTexto"/>
            <p:cNvSpPr txBox="1"/>
            <p:nvPr/>
          </p:nvSpPr>
          <p:spPr>
            <a:xfrm>
              <a:off x="6770058" y="5275592"/>
              <a:ext cx="2125409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lvl="1" algn="r"/>
              <a:r>
                <a:rPr lang="es-MX" sz="2000" b="1" dirty="0">
                  <a:latin typeface="Arial Narrow" pitchFamily="34" charset="0"/>
                </a:rPr>
                <a:t>Gobierno </a:t>
              </a:r>
              <a:r>
                <a:rPr lang="es-MX" sz="2000" b="1" dirty="0" smtClean="0">
                  <a:latin typeface="Arial Narrow" pitchFamily="34" charset="0"/>
                </a:rPr>
                <a:t>Estatal</a:t>
              </a:r>
              <a:endParaRPr lang="es-MX" sz="2000" b="1" dirty="0">
                <a:latin typeface="Arial Narrow" pitchFamily="34" charset="0"/>
              </a:endParaRPr>
            </a:p>
          </p:txBody>
        </p:sp>
      </p:grpSp>
      <p:sp>
        <p:nvSpPr>
          <p:cNvPr id="12" name="11 Forma libre"/>
          <p:cNvSpPr/>
          <p:nvPr/>
        </p:nvSpPr>
        <p:spPr>
          <a:xfrm>
            <a:off x="1329895" y="269195"/>
            <a:ext cx="2882065" cy="2943781"/>
          </a:xfrm>
          <a:custGeom>
            <a:avLst/>
            <a:gdLst>
              <a:gd name="connsiteX0" fmla="*/ 0 w 1654666"/>
              <a:gd name="connsiteY0" fmla="*/ 1654666 h 1654666"/>
              <a:gd name="connsiteX1" fmla="*/ 1654666 w 1654666"/>
              <a:gd name="connsiteY1" fmla="*/ 0 h 1654666"/>
              <a:gd name="connsiteX2" fmla="*/ 1654666 w 1654666"/>
              <a:gd name="connsiteY2" fmla="*/ 1654666 h 1654666"/>
              <a:gd name="connsiteX3" fmla="*/ 0 w 1654666"/>
              <a:gd name="connsiteY3" fmla="*/ 1654666 h 16546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54666" h="1654666">
                <a:moveTo>
                  <a:pt x="0" y="1654666"/>
                </a:moveTo>
                <a:cubicBezTo>
                  <a:pt x="0" y="740819"/>
                  <a:pt x="740819" y="0"/>
                  <a:pt x="1654666" y="0"/>
                </a:cubicBezTo>
                <a:lnTo>
                  <a:pt x="1654666" y="1654666"/>
                </a:lnTo>
                <a:lnTo>
                  <a:pt x="0" y="1654666"/>
                </a:lnTo>
                <a:close/>
              </a:path>
            </a:pathLst>
          </a:custGeom>
          <a:solidFill>
            <a:srgbClr val="006600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3">
              <a:shade val="50000"/>
              <a:hueOff val="0"/>
              <a:satOff val="0"/>
              <a:lumOff val="0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91320" tIns="591320" rIns="106680" bIns="106680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s-MX" sz="2000" b="1" kern="1200" dirty="0">
              <a:solidFill>
                <a:schemeClr val="tx1"/>
              </a:solidFill>
              <a:latin typeface="Arial Narrow" pitchFamily="34" charset="0"/>
            </a:endParaRPr>
          </a:p>
        </p:txBody>
      </p:sp>
      <p:sp>
        <p:nvSpPr>
          <p:cNvPr id="14" name="13 Forma libre"/>
          <p:cNvSpPr/>
          <p:nvPr/>
        </p:nvSpPr>
        <p:spPr>
          <a:xfrm>
            <a:off x="4932040" y="3645024"/>
            <a:ext cx="2869938" cy="2951322"/>
          </a:xfrm>
          <a:custGeom>
            <a:avLst/>
            <a:gdLst>
              <a:gd name="connsiteX0" fmla="*/ 0 w 1654666"/>
              <a:gd name="connsiteY0" fmla="*/ 1654666 h 1654666"/>
              <a:gd name="connsiteX1" fmla="*/ 1654666 w 1654666"/>
              <a:gd name="connsiteY1" fmla="*/ 0 h 1654666"/>
              <a:gd name="connsiteX2" fmla="*/ 1654666 w 1654666"/>
              <a:gd name="connsiteY2" fmla="*/ 1654666 h 1654666"/>
              <a:gd name="connsiteX3" fmla="*/ 0 w 1654666"/>
              <a:gd name="connsiteY3" fmla="*/ 1654666 h 16546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54666" h="1654666">
                <a:moveTo>
                  <a:pt x="1654666" y="0"/>
                </a:moveTo>
                <a:cubicBezTo>
                  <a:pt x="1654666" y="913847"/>
                  <a:pt x="913847" y="1654666"/>
                  <a:pt x="0" y="1654666"/>
                </a:cubicBezTo>
                <a:lnTo>
                  <a:pt x="0" y="0"/>
                </a:lnTo>
                <a:lnTo>
                  <a:pt x="1654666" y="0"/>
                </a:lnTo>
                <a:close/>
              </a:path>
            </a:pathLst>
          </a:custGeom>
          <a:solidFill>
            <a:srgbClr val="77933C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3">
              <a:shade val="50000"/>
              <a:hueOff val="267556"/>
              <a:satOff val="-4269"/>
              <a:lumOff val="41107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106680" tIns="106681" rIns="591320" bIns="591320" numCol="1" spcCol="1270" anchor="ctr" anchorCtr="0">
            <a:no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s-MX" sz="2000" b="1" kern="1200" dirty="0">
              <a:solidFill>
                <a:schemeClr val="tx1"/>
              </a:solidFill>
              <a:latin typeface="Arial Narrow" pitchFamily="34" charset="0"/>
            </a:endParaRPr>
          </a:p>
        </p:txBody>
      </p:sp>
      <p:sp>
        <p:nvSpPr>
          <p:cNvPr id="15" name="14 Forma libre"/>
          <p:cNvSpPr/>
          <p:nvPr/>
        </p:nvSpPr>
        <p:spPr>
          <a:xfrm>
            <a:off x="1343220" y="3645024"/>
            <a:ext cx="2868740" cy="2958578"/>
          </a:xfrm>
          <a:custGeom>
            <a:avLst/>
            <a:gdLst>
              <a:gd name="connsiteX0" fmla="*/ 0 w 1654666"/>
              <a:gd name="connsiteY0" fmla="*/ 1654666 h 1654666"/>
              <a:gd name="connsiteX1" fmla="*/ 1654666 w 1654666"/>
              <a:gd name="connsiteY1" fmla="*/ 0 h 1654666"/>
              <a:gd name="connsiteX2" fmla="*/ 1654666 w 1654666"/>
              <a:gd name="connsiteY2" fmla="*/ 1654666 h 1654666"/>
              <a:gd name="connsiteX3" fmla="*/ 0 w 1654666"/>
              <a:gd name="connsiteY3" fmla="*/ 1654666 h 16546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54666" h="1654666">
                <a:moveTo>
                  <a:pt x="1654666" y="1654666"/>
                </a:moveTo>
                <a:cubicBezTo>
                  <a:pt x="740819" y="1654666"/>
                  <a:pt x="0" y="913847"/>
                  <a:pt x="0" y="0"/>
                </a:cubicBezTo>
                <a:lnTo>
                  <a:pt x="1654666" y="0"/>
                </a:lnTo>
                <a:lnTo>
                  <a:pt x="1654666" y="1654666"/>
                </a:lnTo>
                <a:close/>
              </a:path>
            </a:pathLst>
          </a:custGeom>
          <a:solidFill>
            <a:srgbClr val="C3D69B"/>
          </a:solidFill>
        </p:spPr>
        <p:style>
          <a:lnRef idx="2">
            <a:schemeClr val="lt1">
              <a:hueOff val="0"/>
              <a:satOff val="0"/>
              <a:lumOff val="0"/>
              <a:alphaOff val="0"/>
            </a:schemeClr>
          </a:lnRef>
          <a:fillRef idx="1">
            <a:scrgbClr r="0" g="0" b="0"/>
          </a:fillRef>
          <a:effectRef idx="0">
            <a:schemeClr val="accent3">
              <a:shade val="50000"/>
              <a:hueOff val="133778"/>
              <a:satOff val="-2135"/>
              <a:lumOff val="20553"/>
              <a:alphaOff val="0"/>
            </a:schemeClr>
          </a:effectRef>
          <a:fontRef idx="minor">
            <a:schemeClr val="lt1"/>
          </a:fontRef>
        </p:style>
        <p:txBody>
          <a:bodyPr spcFirstLastPara="0" vert="horz" wrap="square" lIns="591320" tIns="106680" rIns="106680" bIns="591320" numCol="1" spcCol="1270" anchor="ctr" anchorCtr="0">
            <a:noAutofit/>
          </a:bodyPr>
          <a:lstStyle/>
          <a:p>
            <a:pPr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endParaRPr lang="es-MX" sz="1200" b="1" dirty="0" smtClean="0">
              <a:solidFill>
                <a:schemeClr val="tx1"/>
              </a:solidFill>
              <a:latin typeface="Arial Narrow" pitchFamily="34" charset="0"/>
            </a:endParaRPr>
          </a:p>
        </p:txBody>
      </p:sp>
      <p:grpSp>
        <p:nvGrpSpPr>
          <p:cNvPr id="34" name="33 Grupo"/>
          <p:cNvGrpSpPr/>
          <p:nvPr/>
        </p:nvGrpSpPr>
        <p:grpSpPr>
          <a:xfrm>
            <a:off x="2358942" y="923578"/>
            <a:ext cx="1854995" cy="476528"/>
            <a:chOff x="2337776" y="980728"/>
            <a:chExt cx="1854995" cy="476528"/>
          </a:xfrm>
          <a:solidFill>
            <a:schemeClr val="bg1"/>
          </a:solidFill>
        </p:grpSpPr>
        <p:sp>
          <p:nvSpPr>
            <p:cNvPr id="28" name="27 Rectángulo redondeado"/>
            <p:cNvSpPr/>
            <p:nvPr/>
          </p:nvSpPr>
          <p:spPr>
            <a:xfrm>
              <a:off x="2411760" y="980728"/>
              <a:ext cx="1707026" cy="476528"/>
            </a:xfrm>
            <a:prstGeom prst="roundRect">
              <a:avLst/>
            </a:prstGeom>
            <a:grpFill/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MX">
                <a:solidFill>
                  <a:schemeClr val="tx1"/>
                </a:solidFill>
              </a:endParaRPr>
            </a:p>
          </p:txBody>
        </p:sp>
        <p:sp>
          <p:nvSpPr>
            <p:cNvPr id="29" name="28 Rectángulo"/>
            <p:cNvSpPr/>
            <p:nvPr/>
          </p:nvSpPr>
          <p:spPr>
            <a:xfrm>
              <a:off x="2337776" y="1048176"/>
              <a:ext cx="1854995" cy="369332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MX" sz="2000" b="1" dirty="0">
                  <a:latin typeface="Arial Narrow" pitchFamily="34" charset="0"/>
                </a:rPr>
                <a:t>PDZP: 6 mil </a:t>
              </a:r>
              <a:r>
                <a:rPr lang="es-MX" sz="2000" b="1" dirty="0" err="1">
                  <a:latin typeface="Arial Narrow" pitchFamily="34" charset="0"/>
                </a:rPr>
                <a:t>mdp</a:t>
              </a:r>
              <a:endParaRPr lang="es-MX" sz="2000" b="1" dirty="0">
                <a:latin typeface="Arial Narrow" pitchFamily="34" charset="0"/>
              </a:endParaRPr>
            </a:p>
          </p:txBody>
        </p:sp>
      </p:grpSp>
      <p:grpSp>
        <p:nvGrpSpPr>
          <p:cNvPr id="38" name="37 Grupo"/>
          <p:cNvGrpSpPr/>
          <p:nvPr/>
        </p:nvGrpSpPr>
        <p:grpSpPr>
          <a:xfrm>
            <a:off x="1566817" y="2440344"/>
            <a:ext cx="1707026" cy="476528"/>
            <a:chOff x="2411760" y="2420888"/>
            <a:chExt cx="1707026" cy="476528"/>
          </a:xfrm>
        </p:grpSpPr>
        <p:sp>
          <p:nvSpPr>
            <p:cNvPr id="33" name="32 Rectángulo redondeado"/>
            <p:cNvSpPr/>
            <p:nvPr/>
          </p:nvSpPr>
          <p:spPr>
            <a:xfrm>
              <a:off x="2411760" y="2420888"/>
              <a:ext cx="1707026" cy="476528"/>
            </a:xfrm>
            <a:prstGeom prst="roundRect">
              <a:avLst/>
            </a:prstGeom>
            <a:solidFill>
              <a:srgbClr val="FFFFFF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MX">
                <a:solidFill>
                  <a:schemeClr val="tx1"/>
                </a:solidFill>
              </a:endParaRPr>
            </a:p>
          </p:txBody>
        </p:sp>
        <p:sp>
          <p:nvSpPr>
            <p:cNvPr id="27" name="26 Rectángulo"/>
            <p:cNvSpPr/>
            <p:nvPr/>
          </p:nvSpPr>
          <p:spPr>
            <a:xfrm>
              <a:off x="2420330" y="2488336"/>
              <a:ext cx="1689887" cy="36933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MX" sz="2000" b="1" dirty="0" smtClean="0">
                  <a:latin typeface="Arial Narrow" pitchFamily="34" charset="0"/>
                </a:rPr>
                <a:t>PET</a:t>
              </a:r>
              <a:r>
                <a:rPr lang="es-MX" sz="2000" b="1" dirty="0">
                  <a:latin typeface="Arial Narrow" pitchFamily="34" charset="0"/>
                </a:rPr>
                <a:t>: 1000 </a:t>
              </a:r>
              <a:r>
                <a:rPr lang="es-MX" sz="2000" b="1" dirty="0" err="1">
                  <a:latin typeface="Arial Narrow" pitchFamily="34" charset="0"/>
                </a:rPr>
                <a:t>mdp</a:t>
              </a:r>
              <a:endParaRPr lang="es-MX" sz="2000" b="1" dirty="0">
                <a:latin typeface="Arial Narrow" pitchFamily="34" charset="0"/>
              </a:endParaRPr>
            </a:p>
          </p:txBody>
        </p:sp>
      </p:grpSp>
      <p:grpSp>
        <p:nvGrpSpPr>
          <p:cNvPr id="35" name="34 Grupo"/>
          <p:cNvGrpSpPr/>
          <p:nvPr/>
        </p:nvGrpSpPr>
        <p:grpSpPr>
          <a:xfrm>
            <a:off x="2123728" y="1681961"/>
            <a:ext cx="1707026" cy="476528"/>
            <a:chOff x="2288141" y="1603475"/>
            <a:chExt cx="1707026" cy="476528"/>
          </a:xfrm>
        </p:grpSpPr>
        <p:sp>
          <p:nvSpPr>
            <p:cNvPr id="32" name="31 Rectángulo redondeado"/>
            <p:cNvSpPr/>
            <p:nvPr/>
          </p:nvSpPr>
          <p:spPr>
            <a:xfrm>
              <a:off x="2288141" y="1603475"/>
              <a:ext cx="1707026" cy="476528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MX">
                <a:solidFill>
                  <a:schemeClr val="tx1"/>
                </a:solidFill>
              </a:endParaRPr>
            </a:p>
          </p:txBody>
        </p:sp>
        <p:sp>
          <p:nvSpPr>
            <p:cNvPr id="31" name="30 Rectángulo"/>
            <p:cNvSpPr/>
            <p:nvPr/>
          </p:nvSpPr>
          <p:spPr>
            <a:xfrm>
              <a:off x="2371251" y="1670923"/>
              <a:ext cx="1540807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pPr lvl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</a:pPr>
              <a:r>
                <a:rPr lang="es-MX" sz="2000" b="1" dirty="0">
                  <a:latin typeface="Arial Narrow" pitchFamily="34" charset="0"/>
                </a:rPr>
                <a:t>3X1: 516 </a:t>
              </a:r>
              <a:r>
                <a:rPr lang="es-MX" sz="2000" b="1" dirty="0" err="1">
                  <a:latin typeface="Arial Narrow" pitchFamily="34" charset="0"/>
                </a:rPr>
                <a:t>mdp</a:t>
              </a:r>
              <a:endParaRPr lang="es-MX" sz="2000" b="1" dirty="0">
                <a:latin typeface="Arial Narrow" pitchFamily="34" charset="0"/>
              </a:endParaRPr>
            </a:p>
          </p:txBody>
        </p:sp>
      </p:grpSp>
      <p:sp>
        <p:nvSpPr>
          <p:cNvPr id="42" name="41 CuadroTexto"/>
          <p:cNvSpPr txBox="1"/>
          <p:nvPr/>
        </p:nvSpPr>
        <p:spPr>
          <a:xfrm>
            <a:off x="5423862" y="1447066"/>
            <a:ext cx="1398139" cy="152349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2000" b="1" dirty="0" smtClean="0">
                <a:latin typeface="Arial Narrow" pitchFamily="34" charset="0"/>
              </a:rPr>
              <a:t>FAIS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2000" b="1" dirty="0" smtClean="0">
                <a:latin typeface="Arial Narrow" pitchFamily="34" charset="0"/>
              </a:rPr>
              <a:t>Gobiernos 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2000" b="1" dirty="0" smtClean="0">
                <a:latin typeface="Arial Narrow" pitchFamily="34" charset="0"/>
              </a:rPr>
              <a:t>municipales</a:t>
            </a:r>
            <a:endParaRPr lang="es-MX" sz="2000" b="1" dirty="0">
              <a:latin typeface="Arial Narrow" pitchFamily="34" charset="0"/>
            </a:endParaRP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2000" b="1" dirty="0" smtClean="0">
                <a:latin typeface="Arial Narrow" pitchFamily="34" charset="0"/>
              </a:rPr>
              <a:t>60,000 </a:t>
            </a:r>
            <a:r>
              <a:rPr lang="es-MX" sz="2000" b="1" dirty="0" err="1" smtClean="0">
                <a:latin typeface="Arial Narrow" pitchFamily="34" charset="0"/>
              </a:rPr>
              <a:t>mdp</a:t>
            </a:r>
            <a:endParaRPr lang="es-MX" sz="2000" b="1" dirty="0">
              <a:latin typeface="Arial Narrow" pitchFamily="34" charset="0"/>
            </a:endParaRPr>
          </a:p>
        </p:txBody>
      </p:sp>
      <p:sp>
        <p:nvSpPr>
          <p:cNvPr id="45" name="44 Rectángulo redondeado"/>
          <p:cNvSpPr/>
          <p:nvPr/>
        </p:nvSpPr>
        <p:spPr>
          <a:xfrm>
            <a:off x="1441087" y="3789040"/>
            <a:ext cx="2389667" cy="498324"/>
          </a:xfrm>
          <a:prstGeom prst="roundRect">
            <a:avLst/>
          </a:prstGeom>
          <a:solidFill>
            <a:srgbClr val="FFFF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>
              <a:solidFill>
                <a:schemeClr val="tx1"/>
              </a:solidFill>
            </a:endParaRPr>
          </a:p>
        </p:txBody>
      </p:sp>
      <p:sp>
        <p:nvSpPr>
          <p:cNvPr id="46" name="45 Rectángulo"/>
          <p:cNvSpPr/>
          <p:nvPr/>
        </p:nvSpPr>
        <p:spPr>
          <a:xfrm>
            <a:off x="1399074" y="3853536"/>
            <a:ext cx="2462534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s-MX" sz="2000" b="1" dirty="0">
                <a:latin typeface="Arial Narrow" pitchFamily="34" charset="0"/>
              </a:rPr>
              <a:t>PIBAI (CDI): 6,000 </a:t>
            </a:r>
            <a:r>
              <a:rPr lang="es-MX" sz="2000" b="1" dirty="0" err="1">
                <a:latin typeface="Arial Narrow" pitchFamily="34" charset="0"/>
              </a:rPr>
              <a:t>mdp</a:t>
            </a:r>
            <a:endParaRPr lang="es-MX" sz="2000" dirty="0"/>
          </a:p>
        </p:txBody>
      </p:sp>
      <p:sp>
        <p:nvSpPr>
          <p:cNvPr id="47" name="46 Rectángulo redondeado"/>
          <p:cNvSpPr/>
          <p:nvPr/>
        </p:nvSpPr>
        <p:spPr>
          <a:xfrm>
            <a:off x="1628165" y="4391392"/>
            <a:ext cx="2344912" cy="498324"/>
          </a:xfrm>
          <a:prstGeom prst="roundRect">
            <a:avLst/>
          </a:prstGeom>
          <a:solidFill>
            <a:srgbClr val="FFFF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>
              <a:solidFill>
                <a:schemeClr val="tx1"/>
              </a:solidFill>
            </a:endParaRPr>
          </a:p>
        </p:txBody>
      </p:sp>
      <p:sp>
        <p:nvSpPr>
          <p:cNvPr id="48" name="47 Rectángulo"/>
          <p:cNvSpPr/>
          <p:nvPr/>
        </p:nvSpPr>
        <p:spPr>
          <a:xfrm>
            <a:off x="1592874" y="4455888"/>
            <a:ext cx="242887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2000" b="1" dirty="0">
                <a:latin typeface="Arial Narrow" pitchFamily="34" charset="0"/>
              </a:rPr>
              <a:t>CONAGUA: 5,000 </a:t>
            </a:r>
            <a:r>
              <a:rPr lang="es-MX" sz="2000" b="1" dirty="0" err="1">
                <a:latin typeface="Arial Narrow" pitchFamily="34" charset="0"/>
              </a:rPr>
              <a:t>mdp</a:t>
            </a:r>
            <a:endParaRPr lang="es-MX" sz="2000" b="1" dirty="0">
              <a:latin typeface="Arial Narrow" pitchFamily="34" charset="0"/>
            </a:endParaRPr>
          </a:p>
        </p:txBody>
      </p:sp>
      <p:sp>
        <p:nvSpPr>
          <p:cNvPr id="49" name="48 Rectángulo redondeado"/>
          <p:cNvSpPr/>
          <p:nvPr/>
        </p:nvSpPr>
        <p:spPr>
          <a:xfrm>
            <a:off x="1998380" y="4984618"/>
            <a:ext cx="2088232" cy="498324"/>
          </a:xfrm>
          <a:prstGeom prst="roundRect">
            <a:avLst/>
          </a:prstGeom>
          <a:solidFill>
            <a:srgbClr val="FFFF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>
              <a:solidFill>
                <a:schemeClr val="tx1"/>
              </a:solidFill>
            </a:endParaRPr>
          </a:p>
        </p:txBody>
      </p:sp>
      <p:sp>
        <p:nvSpPr>
          <p:cNvPr id="50" name="49 Rectángulo"/>
          <p:cNvSpPr/>
          <p:nvPr/>
        </p:nvSpPr>
        <p:spPr>
          <a:xfrm>
            <a:off x="1951500" y="5062964"/>
            <a:ext cx="219226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2000" b="1" dirty="0">
                <a:latin typeface="Arial Narrow" pitchFamily="34" charset="0"/>
              </a:rPr>
              <a:t>SEDATU: 2,200 </a:t>
            </a:r>
            <a:r>
              <a:rPr lang="es-MX" sz="2000" b="1" dirty="0" err="1">
                <a:latin typeface="Arial Narrow" pitchFamily="34" charset="0"/>
              </a:rPr>
              <a:t>mdp</a:t>
            </a:r>
            <a:endParaRPr lang="es-MX" sz="2000" b="1" dirty="0">
              <a:latin typeface="Arial Narrow" pitchFamily="34" charset="0"/>
            </a:endParaRPr>
          </a:p>
        </p:txBody>
      </p:sp>
      <p:sp>
        <p:nvSpPr>
          <p:cNvPr id="51" name="50 Rectángulo redondeado"/>
          <p:cNvSpPr/>
          <p:nvPr/>
        </p:nvSpPr>
        <p:spPr>
          <a:xfrm>
            <a:off x="2577716" y="5625452"/>
            <a:ext cx="1634244" cy="433828"/>
          </a:xfrm>
          <a:prstGeom prst="roundRect">
            <a:avLst/>
          </a:prstGeom>
          <a:solidFill>
            <a:srgbClr val="FFFFFF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>
              <a:solidFill>
                <a:schemeClr val="tx1"/>
              </a:solidFill>
            </a:endParaRPr>
          </a:p>
        </p:txBody>
      </p:sp>
      <p:sp>
        <p:nvSpPr>
          <p:cNvPr id="26" name="25 CuadroTexto"/>
          <p:cNvSpPr txBox="1"/>
          <p:nvPr/>
        </p:nvSpPr>
        <p:spPr>
          <a:xfrm>
            <a:off x="2483768" y="5659468"/>
            <a:ext cx="183922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2000" b="1" dirty="0" smtClean="0">
                <a:latin typeface="Arial Narrow" pitchFamily="34" charset="0"/>
              </a:rPr>
              <a:t>CFE: </a:t>
            </a:r>
            <a:r>
              <a:rPr lang="es-MX" sz="2000" b="1" dirty="0">
                <a:latin typeface="Arial Narrow" pitchFamily="34" charset="0"/>
              </a:rPr>
              <a:t>3,000 </a:t>
            </a:r>
            <a:r>
              <a:rPr lang="es-MX" sz="2000" b="1" dirty="0" err="1" smtClean="0">
                <a:latin typeface="Arial Narrow" pitchFamily="34" charset="0"/>
              </a:rPr>
              <a:t>mdp</a:t>
            </a:r>
            <a:endParaRPr lang="es-MX" sz="2000" b="1" dirty="0">
              <a:latin typeface="Arial Narrow" pitchFamily="34" charset="0"/>
            </a:endParaRPr>
          </a:p>
        </p:txBody>
      </p:sp>
      <p:sp>
        <p:nvSpPr>
          <p:cNvPr id="53" name="52 Rectángulo redondeado"/>
          <p:cNvSpPr/>
          <p:nvPr/>
        </p:nvSpPr>
        <p:spPr>
          <a:xfrm>
            <a:off x="5004049" y="4149080"/>
            <a:ext cx="2232247" cy="1479029"/>
          </a:xfrm>
          <a:prstGeom prst="roundRect">
            <a:avLst/>
          </a:prstGeom>
          <a:solidFill>
            <a:schemeClr val="bg1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MX">
              <a:solidFill>
                <a:schemeClr val="tx1"/>
              </a:solidFill>
            </a:endParaRPr>
          </a:p>
        </p:txBody>
      </p:sp>
      <p:sp>
        <p:nvSpPr>
          <p:cNvPr id="54" name="53 Rectángulo"/>
          <p:cNvSpPr/>
          <p:nvPr/>
        </p:nvSpPr>
        <p:spPr>
          <a:xfrm>
            <a:off x="4932040" y="4157081"/>
            <a:ext cx="2403991" cy="145193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1900" b="1" dirty="0">
                <a:latin typeface="Arial Narrow" pitchFamily="34" charset="0"/>
              </a:rPr>
              <a:t>Gobiernos </a:t>
            </a:r>
            <a:r>
              <a:rPr lang="es-MX" sz="1900" b="1" dirty="0" smtClean="0">
                <a:latin typeface="Arial Narrow" pitchFamily="34" charset="0"/>
              </a:rPr>
              <a:t>Estatales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1900" b="1" dirty="0" smtClean="0">
                <a:latin typeface="Arial Narrow" pitchFamily="34" charset="0"/>
              </a:rPr>
              <a:t>Fondo de Aportaciones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1900" b="1" dirty="0" smtClean="0">
                <a:latin typeface="Arial Narrow" pitchFamily="34" charset="0"/>
              </a:rPr>
              <a:t> para la Infraestructura </a:t>
            </a:r>
          </a:p>
          <a:p>
            <a:pPr lvl="0" algn="ctr" defTabSz="666750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</a:pPr>
            <a:r>
              <a:rPr lang="es-MX" sz="1900" b="1" dirty="0" smtClean="0">
                <a:latin typeface="Arial Narrow" pitchFamily="34" charset="0"/>
              </a:rPr>
              <a:t>Social Estatal</a:t>
            </a:r>
            <a:endParaRPr lang="es-MX" sz="1900" b="1" dirty="0">
              <a:latin typeface="Arial Narrow" pitchFamily="34" charset="0"/>
            </a:endParaRPr>
          </a:p>
        </p:txBody>
      </p:sp>
      <p:sp>
        <p:nvSpPr>
          <p:cNvPr id="55" name="54 Flecha derecha"/>
          <p:cNvSpPr/>
          <p:nvPr/>
        </p:nvSpPr>
        <p:spPr>
          <a:xfrm rot="18900000">
            <a:off x="4673794" y="2556901"/>
            <a:ext cx="681077" cy="715517"/>
          </a:xfrm>
          <a:prstGeom prst="rightArrow">
            <a:avLst/>
          </a:prstGeom>
          <a:solidFill>
            <a:srgbClr val="A50021"/>
          </a:solidFill>
          <a:ln>
            <a:noFill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MX">
              <a:ln>
                <a:solidFill>
                  <a:schemeClr val="bg1"/>
                </a:solidFill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6" name="55 Flecha derecha"/>
          <p:cNvSpPr/>
          <p:nvPr/>
        </p:nvSpPr>
        <p:spPr>
          <a:xfrm rot="2700000">
            <a:off x="4673795" y="3585582"/>
            <a:ext cx="681076" cy="715518"/>
          </a:xfrm>
          <a:prstGeom prst="rightArrow">
            <a:avLst/>
          </a:prstGeom>
          <a:solidFill>
            <a:srgbClr val="A50021"/>
          </a:solidFill>
          <a:ln>
            <a:noFill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MX">
              <a:ln>
                <a:solidFill>
                  <a:schemeClr val="bg1"/>
                </a:solidFill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9" name="58 Flecha derecha"/>
          <p:cNvSpPr/>
          <p:nvPr/>
        </p:nvSpPr>
        <p:spPr>
          <a:xfrm rot="8100000">
            <a:off x="3717121" y="3585582"/>
            <a:ext cx="681077" cy="715517"/>
          </a:xfrm>
          <a:prstGeom prst="rightArrow">
            <a:avLst/>
          </a:prstGeom>
          <a:solidFill>
            <a:srgbClr val="A50021"/>
          </a:solidFill>
          <a:ln>
            <a:noFill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MX">
              <a:ln>
                <a:solidFill>
                  <a:schemeClr val="bg1"/>
                </a:solidFill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" name="59 Flecha derecha"/>
          <p:cNvSpPr/>
          <p:nvPr/>
        </p:nvSpPr>
        <p:spPr>
          <a:xfrm rot="13500000">
            <a:off x="3717121" y="2556900"/>
            <a:ext cx="681076" cy="715518"/>
          </a:xfrm>
          <a:prstGeom prst="rightArrow">
            <a:avLst/>
          </a:prstGeom>
          <a:solidFill>
            <a:srgbClr val="A50021"/>
          </a:solidFill>
          <a:ln>
            <a:noFill/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s-MX">
              <a:ln>
                <a:solidFill>
                  <a:schemeClr val="bg1"/>
                </a:solidFill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5 CuadroTexto"/>
          <p:cNvSpPr txBox="1"/>
          <p:nvPr/>
        </p:nvSpPr>
        <p:spPr>
          <a:xfrm>
            <a:off x="3555179" y="3130879"/>
            <a:ext cx="201622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Narrow" pitchFamily="34" charset="0"/>
              </a:rPr>
              <a:t>Delegación</a:t>
            </a:r>
            <a:endParaRPr lang="es-MX" sz="32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Narrow" pitchFamily="34" charset="0"/>
            </a:endParaRPr>
          </a:p>
        </p:txBody>
      </p:sp>
      <p:grpSp>
        <p:nvGrpSpPr>
          <p:cNvPr id="52" name="51 Grupo"/>
          <p:cNvGrpSpPr/>
          <p:nvPr/>
        </p:nvGrpSpPr>
        <p:grpSpPr>
          <a:xfrm>
            <a:off x="3526711" y="6093296"/>
            <a:ext cx="2125409" cy="707886"/>
            <a:chOff x="6871483" y="5088023"/>
            <a:chExt cx="2125409" cy="1023448"/>
          </a:xfrm>
        </p:grpSpPr>
        <p:sp>
          <p:nvSpPr>
            <p:cNvPr id="57" name="56 Forma libre"/>
            <p:cNvSpPr/>
            <p:nvPr/>
          </p:nvSpPr>
          <p:spPr>
            <a:xfrm>
              <a:off x="6984886" y="5171265"/>
              <a:ext cx="1887771" cy="925809"/>
            </a:xfrm>
            <a:custGeom>
              <a:avLst/>
              <a:gdLst>
                <a:gd name="connsiteX0" fmla="*/ 0 w 1887771"/>
                <a:gd name="connsiteY0" fmla="*/ 122285 h 1222848"/>
                <a:gd name="connsiteX1" fmla="*/ 122285 w 1887771"/>
                <a:gd name="connsiteY1" fmla="*/ 0 h 1222848"/>
                <a:gd name="connsiteX2" fmla="*/ 1765486 w 1887771"/>
                <a:gd name="connsiteY2" fmla="*/ 0 h 1222848"/>
                <a:gd name="connsiteX3" fmla="*/ 1887771 w 1887771"/>
                <a:gd name="connsiteY3" fmla="*/ 122285 h 1222848"/>
                <a:gd name="connsiteX4" fmla="*/ 1887771 w 1887771"/>
                <a:gd name="connsiteY4" fmla="*/ 1100563 h 1222848"/>
                <a:gd name="connsiteX5" fmla="*/ 1765486 w 1887771"/>
                <a:gd name="connsiteY5" fmla="*/ 1222848 h 1222848"/>
                <a:gd name="connsiteX6" fmla="*/ 122285 w 1887771"/>
                <a:gd name="connsiteY6" fmla="*/ 1222848 h 1222848"/>
                <a:gd name="connsiteX7" fmla="*/ 0 w 1887771"/>
                <a:gd name="connsiteY7" fmla="*/ 1100563 h 1222848"/>
                <a:gd name="connsiteX8" fmla="*/ 0 w 1887771"/>
                <a:gd name="connsiteY8" fmla="*/ 122285 h 12228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887771" h="1222848">
                  <a:moveTo>
                    <a:pt x="0" y="122285"/>
                  </a:moveTo>
                  <a:cubicBezTo>
                    <a:pt x="0" y="54749"/>
                    <a:pt x="54749" y="0"/>
                    <a:pt x="122285" y="0"/>
                  </a:cubicBezTo>
                  <a:lnTo>
                    <a:pt x="1765486" y="0"/>
                  </a:lnTo>
                  <a:cubicBezTo>
                    <a:pt x="1833022" y="0"/>
                    <a:pt x="1887771" y="54749"/>
                    <a:pt x="1887771" y="122285"/>
                  </a:cubicBezTo>
                  <a:lnTo>
                    <a:pt x="1887771" y="1100563"/>
                  </a:lnTo>
                  <a:cubicBezTo>
                    <a:pt x="1887771" y="1168099"/>
                    <a:pt x="1833022" y="1222848"/>
                    <a:pt x="1765486" y="1222848"/>
                  </a:cubicBezTo>
                  <a:lnTo>
                    <a:pt x="122285" y="1222848"/>
                  </a:lnTo>
                  <a:cubicBezTo>
                    <a:pt x="54749" y="1222848"/>
                    <a:pt x="0" y="1168099"/>
                    <a:pt x="0" y="1100563"/>
                  </a:cubicBezTo>
                  <a:lnTo>
                    <a:pt x="0" y="122285"/>
                  </a:lnTo>
                  <a:close/>
                </a:path>
              </a:pathLst>
            </a:custGeom>
            <a:ln w="38100">
              <a:solidFill>
                <a:schemeClr val="tx1">
                  <a:lumMod val="65000"/>
                  <a:lumOff val="35000"/>
                </a:schemeClr>
              </a:solidFill>
            </a:ln>
          </p:spPr>
          <p:style>
            <a:lnRef idx="2">
              <a:scrgbClr r="0" g="0" b="0"/>
            </a:lnRef>
            <a:fillRef idx="1">
              <a:schemeClr val="lt1">
                <a:alpha val="90000"/>
                <a:hueOff val="0"/>
                <a:satOff val="0"/>
                <a:lumOff val="0"/>
                <a:alphaOff val="0"/>
              </a:schemeClr>
            </a:fillRef>
            <a:effectRef idx="0">
              <a:schemeClr val="lt1">
                <a:alpha val="90000"/>
                <a:hueOff val="0"/>
                <a:satOff val="0"/>
                <a:lumOff val="0"/>
                <a:alphaOff val="0"/>
              </a:schemeClr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665583" tIns="404964" rIns="99252" bIns="99252" numCol="1" spcCol="1270" anchor="t" anchorCtr="0">
              <a:noAutofit/>
            </a:bodyPr>
            <a:lstStyle/>
            <a:p>
              <a:pPr marL="0" lvl="1" algn="r" defTabSz="666750">
                <a:lnSpc>
                  <a:spcPct val="90000"/>
                </a:lnSpc>
                <a:spcBef>
                  <a:spcPct val="0"/>
                </a:spcBef>
                <a:spcAft>
                  <a:spcPct val="15000"/>
                </a:spcAft>
              </a:pPr>
              <a:endParaRPr lang="es-MX" sz="1500" b="1" kern="1200" dirty="0">
                <a:solidFill>
                  <a:schemeClr val="tx1"/>
                </a:solidFill>
                <a:latin typeface="Arial Narrow" pitchFamily="34" charset="0"/>
              </a:endParaRPr>
            </a:p>
          </p:txBody>
        </p:sp>
        <p:sp>
          <p:nvSpPr>
            <p:cNvPr id="58" name="57 CuadroTexto"/>
            <p:cNvSpPr txBox="1"/>
            <p:nvPr/>
          </p:nvSpPr>
          <p:spPr>
            <a:xfrm>
              <a:off x="6871483" y="5088023"/>
              <a:ext cx="2125409" cy="102344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marL="0" lvl="1" algn="ctr"/>
              <a:r>
                <a:rPr lang="es-MX" sz="2000" b="1" dirty="0" smtClean="0">
                  <a:solidFill>
                    <a:srgbClr val="FF0000"/>
                  </a:solidFill>
                  <a:latin typeface="Arial Narrow" pitchFamily="34" charset="0"/>
                </a:rPr>
                <a:t>Delegación por Delegación</a:t>
              </a:r>
              <a:endParaRPr lang="es-MX" sz="2000" b="1" dirty="0">
                <a:solidFill>
                  <a:srgbClr val="FF0000"/>
                </a:solidFill>
                <a:latin typeface="Arial Narrow" pitchFamily="34" charset="0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90721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CuadroTexto"/>
          <p:cNvSpPr txBox="1"/>
          <p:nvPr/>
        </p:nvSpPr>
        <p:spPr>
          <a:xfrm>
            <a:off x="35497" y="5325015"/>
            <a:ext cx="8813228" cy="3539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just"/>
            <a:endParaRPr lang="es-MX" sz="1700" dirty="0" smtClean="0">
              <a:latin typeface="Arial" pitchFamily="34" charset="0"/>
              <a:cs typeface="Arial" pitchFamily="34" charset="0"/>
            </a:endParaRPr>
          </a:p>
        </p:txBody>
      </p:sp>
      <p:graphicFrame>
        <p:nvGraphicFramePr>
          <p:cNvPr id="5" name="4 Tabla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94824492"/>
              </p:ext>
            </p:extLst>
          </p:nvPr>
        </p:nvGraphicFramePr>
        <p:xfrm>
          <a:off x="219397" y="810427"/>
          <a:ext cx="8629327" cy="5115254"/>
        </p:xfrm>
        <a:graphic>
          <a:graphicData uri="http://schemas.openxmlformats.org/drawingml/2006/table">
            <a:tbl>
              <a:tblPr/>
              <a:tblGrid>
                <a:gridCol w="4951258"/>
                <a:gridCol w="2732508"/>
                <a:gridCol w="945561"/>
              </a:tblGrid>
              <a:tr h="402532">
                <a:tc gridSpan="3">
                  <a:txBody>
                    <a:bodyPr/>
                    <a:lstStyle/>
                    <a:p>
                      <a:pPr algn="ctr" rtl="0" fontAlgn="ctr"/>
                      <a:r>
                        <a:rPr lang="es-MX" sz="18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400 municipios</a:t>
                      </a:r>
                      <a:endParaRPr lang="es-MX" sz="1800" b="1" i="0" u="none" strike="noStrike" dirty="0">
                        <a:solidFill>
                          <a:srgbClr val="FFFFFF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</a:tr>
              <a:tr h="487849"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800" b="1" i="0" u="none" strike="noStrike" dirty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Indicadores Estratégicos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8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Censo 2010</a:t>
                      </a:r>
                      <a:endParaRPr lang="es-MX" sz="1800" b="1" i="0" u="none" strike="noStrike" dirty="0">
                        <a:solidFill>
                          <a:srgbClr val="FFFFFF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800" b="1" i="0" u="none" strike="noStrike" dirty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%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</a:tr>
              <a:tr h="480441">
                <a:tc>
                  <a:txBody>
                    <a:bodyPr/>
                    <a:lstStyle/>
                    <a:p>
                      <a:pPr algn="l" rtl="0" fontAlgn="ctr"/>
                      <a:r>
                        <a:rPr lang="es-MX" sz="20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Personas</a:t>
                      </a:r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57,776,808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</a:tr>
              <a:tr h="324623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Calidad y Espacios de  la Vivienda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324623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Piso de </a:t>
                      </a: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Tierra </a:t>
                      </a:r>
                      <a:r>
                        <a:rPr lang="es-MX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(vivienda)</a:t>
                      </a:r>
                      <a:endParaRPr lang="es-MX" sz="18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818,233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MX" sz="2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5.6%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4623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Muro de Material </a:t>
                      </a: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Endeble </a:t>
                      </a:r>
                      <a:r>
                        <a:rPr lang="es-MX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(viviendas)</a:t>
                      </a:r>
                      <a:endParaRPr lang="es-MX" sz="18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300,804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MX" sz="2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4623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Techo de Material </a:t>
                      </a: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Endeble </a:t>
                      </a:r>
                      <a:r>
                        <a:rPr lang="es-MX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(viviendas)</a:t>
                      </a:r>
                      <a:endParaRPr lang="es-MX" sz="18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3,155,403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21.5%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6563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Hacinamiento </a:t>
                      </a:r>
                      <a:r>
                        <a:rPr lang="es-MX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(personas)</a:t>
                      </a:r>
                      <a:endParaRPr lang="es-MX" sz="18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18,846,372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MX" sz="2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32.6%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24623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Servicios Básicos de la Vivienda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9130" marR="82174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s-MX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50593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Agua </a:t>
                      </a:r>
                      <a:r>
                        <a:rPr lang="es-MX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(personas)</a:t>
                      </a:r>
                      <a:endParaRPr lang="es-MX" sz="18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7,765,131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MX" sz="20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13.4%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16414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Drenaje </a:t>
                      </a:r>
                      <a:r>
                        <a:rPr lang="es-MX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(personas)</a:t>
                      </a:r>
                      <a:endParaRPr lang="es-MX" sz="18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2,110,658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3.7%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6563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Electricidad </a:t>
                      </a:r>
                      <a:r>
                        <a:rPr lang="es-MX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(personas)</a:t>
                      </a:r>
                      <a:endParaRPr lang="es-MX" sz="18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1,894,045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7607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Sanitario </a:t>
                      </a:r>
                      <a:r>
                        <a:rPr lang="es-MX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(personas)</a:t>
                      </a:r>
                      <a:endParaRPr lang="es-MX" sz="18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4,821,355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8.3%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3577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Estufa ecológica con </a:t>
                      </a: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chimenea </a:t>
                      </a:r>
                      <a:r>
                        <a:rPr lang="es-MX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(personas)</a:t>
                      </a:r>
                      <a:endParaRPr lang="es-MX" sz="18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7,471,193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12.9%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5 Rectángulo"/>
          <p:cNvSpPr/>
          <p:nvPr/>
        </p:nvSpPr>
        <p:spPr>
          <a:xfrm>
            <a:off x="115506" y="13053"/>
            <a:ext cx="7560840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2400" b="1" dirty="0" smtClean="0">
                <a:solidFill>
                  <a:srgbClr val="C00000"/>
                </a:solidFill>
                <a:latin typeface="Trajan Pro" pitchFamily="18" charset="0"/>
                <a:ea typeface="+mj-ea"/>
                <a:cs typeface="+mj-cs"/>
              </a:rPr>
              <a:t>Escenario de Atención</a:t>
            </a:r>
            <a:endParaRPr lang="es-MX" sz="2500" b="1" dirty="0">
              <a:solidFill>
                <a:srgbClr val="C00000"/>
              </a:solidFill>
              <a:latin typeface="Trajan Pro" pitchFamily="18" charset="0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27942695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4 Tabla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02041528"/>
              </p:ext>
            </p:extLst>
          </p:nvPr>
        </p:nvGraphicFramePr>
        <p:xfrm>
          <a:off x="251519" y="827672"/>
          <a:ext cx="8640959" cy="5822088"/>
        </p:xfrm>
        <a:graphic>
          <a:graphicData uri="http://schemas.openxmlformats.org/drawingml/2006/table">
            <a:tbl>
              <a:tblPr/>
              <a:tblGrid>
                <a:gridCol w="4300103"/>
                <a:gridCol w="1390295"/>
                <a:gridCol w="1294379"/>
                <a:gridCol w="624689"/>
                <a:gridCol w="1031493"/>
              </a:tblGrid>
              <a:tr h="440610">
                <a:tc gridSpan="5">
                  <a:txBody>
                    <a:bodyPr/>
                    <a:lstStyle/>
                    <a:p>
                      <a:pPr algn="ctr" rtl="0" fontAlgn="ctr"/>
                      <a:r>
                        <a:rPr lang="es-MX" sz="1700" b="1" i="0" u="none" strike="noStrike" dirty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108 municipios de alta sensibilidad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</a:tr>
              <a:tr h="423486"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700" b="1" i="0" u="none" strike="noStrike" dirty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Indicadores Estratégicos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5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Censo 2010</a:t>
                      </a:r>
                      <a:endParaRPr lang="es-MX" sz="1500" b="1" i="0" u="none" strike="noStrike" dirty="0">
                        <a:solidFill>
                          <a:srgbClr val="FFFFFF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500" b="1" i="0" u="none" strike="noStrike" dirty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%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es-MX" sz="15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Metas</a:t>
                      </a:r>
                    </a:p>
                    <a:p>
                      <a:pPr algn="ctr" rtl="0" fontAlgn="ctr"/>
                      <a:r>
                        <a:rPr lang="es-MX" sz="15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2014</a:t>
                      </a:r>
                      <a:endParaRPr lang="es-MX" sz="1500" b="1" i="1" u="none" strike="noStrike" dirty="0">
                        <a:solidFill>
                          <a:srgbClr val="FFFFFF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rtl="0" fontAlgn="ctr"/>
                      <a:endParaRPr lang="es-MX" sz="1500" b="1" i="0" u="none" strike="noStrike" dirty="0">
                        <a:solidFill>
                          <a:srgbClr val="FFFFFF"/>
                        </a:solidFill>
                        <a:effectLst/>
                        <a:latin typeface="Arial Narrow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66"/>
                    </a:solidFill>
                  </a:tcPr>
                </a:tc>
              </a:tr>
              <a:tr h="389204">
                <a:tc>
                  <a:txBody>
                    <a:bodyPr/>
                    <a:lstStyle/>
                    <a:p>
                      <a:pPr algn="l" rtl="0" fontAlgn="ctr"/>
                      <a:r>
                        <a:rPr lang="es-MX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Viviendas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es-MX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73,447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73,447</a:t>
                      </a:r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</a:tr>
              <a:tr h="355331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Calidad y Espacios de  la Vivienda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20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2000" b="0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355331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Piso de </a:t>
                      </a: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Tierra (vivienda)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19,645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26.75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s-MX" sz="2000" b="1" i="1" u="none" strike="noStrike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19,645</a:t>
                      </a:r>
                      <a:endParaRPr lang="es-MX" sz="2000" b="1" i="1" u="none" strike="noStrike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5331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Muro de Material </a:t>
                      </a: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Endeble (vivienda)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23,656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32.21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s-MX" sz="2000" b="1" i="1" u="none" strike="noStrike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23,656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5331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Techo de Material </a:t>
                      </a: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Endeble (vivienda)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2,029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2.76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s-MX" sz="2000" b="1" i="1" u="none" strike="noStrike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2,029</a:t>
                      </a:r>
                      <a:endParaRPr lang="es-MX" sz="2000" b="1" i="1" u="none" strike="noStrike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2184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Hacinamiento (personas)</a:t>
                      </a:r>
                    </a:p>
                    <a:p>
                      <a:pPr algn="l" rtl="0" fontAlgn="b"/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43,814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59.65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s-MX" sz="2000" b="1" i="1" u="none" strike="noStrike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43,814</a:t>
                      </a:r>
                      <a:endParaRPr lang="es-MX" sz="2000" b="1" i="1" u="none" strike="noStrike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55331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2000" b="1" i="0" u="none" strike="noStrike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Servicios Básicos de la Vivienda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9130" marR="82174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 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endParaRPr lang="es-MX" sz="2000" b="1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endParaRPr lang="es-MX" sz="20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83757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Agua </a:t>
                      </a: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(personas)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27,164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36.98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s-MX" sz="2000" b="1" i="1" u="none" strike="noStrike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27,164</a:t>
                      </a:r>
                      <a:endParaRPr lang="es-MX" sz="2000" b="1" i="1" u="none" strike="noStrike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6345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Drenaje (personas)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48,907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66.59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s-MX" sz="2000" b="1" i="1" u="none" strike="noStrike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48,907</a:t>
                      </a:r>
                      <a:endParaRPr lang="es-MX" sz="2000" b="1" i="1" u="none" strike="noStrike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2184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Electricidad (personas)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7,856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10.70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s-MX" sz="2000" b="1" i="1" u="none" strike="noStrike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7,856</a:t>
                      </a:r>
                      <a:endParaRPr lang="es-MX" sz="2000" b="1" i="1" u="none" strike="noStrike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9543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Sanitario (personas)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6,129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8.34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s-MX" sz="2000" b="1" i="1" u="none" strike="noStrike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6,129</a:t>
                      </a:r>
                      <a:endParaRPr lang="es-MX" sz="2000" b="1" i="1" u="none" strike="noStrike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7970">
                <a:tc>
                  <a:txBody>
                    <a:bodyPr/>
                    <a:lstStyle/>
                    <a:p>
                      <a:pPr marL="0" marR="0" indent="0" algn="l" defTabSz="914400" rtl="0" eaLnBrk="1" fontAlgn="b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Estufa ecológica con </a:t>
                      </a:r>
                      <a:r>
                        <a:rPr lang="es-MX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chimenea (personas)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68,307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s-MX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93.00</a:t>
                      </a: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b"/>
                      <a:r>
                        <a:rPr lang="es-MX" sz="2000" b="1" i="1" u="none" strike="noStrike" dirty="0" smtClean="0">
                          <a:solidFill>
                            <a:schemeClr val="bg1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68,307</a:t>
                      </a:r>
                      <a:endParaRPr lang="es-MX" sz="2000" b="1" i="1" u="none" strike="noStrike" dirty="0">
                        <a:solidFill>
                          <a:schemeClr val="bg1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130" marR="82174" marT="9130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5 Rectángulo"/>
          <p:cNvSpPr/>
          <p:nvPr/>
        </p:nvSpPr>
        <p:spPr>
          <a:xfrm>
            <a:off x="115506" y="13053"/>
            <a:ext cx="7560840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2400" b="1" dirty="0" smtClean="0">
                <a:solidFill>
                  <a:srgbClr val="C00000"/>
                </a:solidFill>
                <a:latin typeface="Trajan Pro" pitchFamily="18" charset="0"/>
                <a:ea typeface="+mj-ea"/>
                <a:cs typeface="+mj-cs"/>
              </a:rPr>
              <a:t>Escenario de Atención</a:t>
            </a:r>
            <a:endParaRPr lang="es-MX" sz="2500" b="1" dirty="0">
              <a:solidFill>
                <a:srgbClr val="C00000"/>
              </a:solidFill>
              <a:latin typeface="Trajan Pro" pitchFamily="18" charset="0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33215536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3 Tabla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3638232"/>
              </p:ext>
            </p:extLst>
          </p:nvPr>
        </p:nvGraphicFramePr>
        <p:xfrm>
          <a:off x="271462" y="800708"/>
          <a:ext cx="8332985" cy="5256583"/>
        </p:xfrm>
        <a:graphic>
          <a:graphicData uri="http://schemas.openxmlformats.org/drawingml/2006/table">
            <a:tbl>
              <a:tblPr/>
              <a:tblGrid>
                <a:gridCol w="4417566"/>
                <a:gridCol w="978059"/>
                <a:gridCol w="1154379"/>
                <a:gridCol w="1782981"/>
              </a:tblGrid>
              <a:tr h="401544">
                <a:tc gridSpan="4">
                  <a:txBody>
                    <a:bodyPr/>
                    <a:lstStyle/>
                    <a:p>
                      <a:pPr algn="ctr" rtl="0" fontAlgn="ctr"/>
                      <a:r>
                        <a:rPr lang="es-MX" sz="18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Municipio de </a:t>
                      </a:r>
                      <a:r>
                        <a:rPr lang="es-MX" sz="1800" b="1" i="0" u="none" strike="noStrike" dirty="0" err="1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Huautepec</a:t>
                      </a:r>
                      <a:r>
                        <a:rPr lang="es-MX" sz="18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, Oaxaca</a:t>
                      </a:r>
                      <a:endParaRPr lang="es-MX" sz="1800" b="1" i="0" u="none" strike="noStrike" dirty="0">
                        <a:solidFill>
                          <a:srgbClr val="FFFFFF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s-MX" dirty="0"/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s-MX" dirty="0"/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s-MX" dirty="0"/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</a:tr>
              <a:tr h="699463"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800" b="1" i="0" u="none" strike="noStrike" dirty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Indicadores Estratégicos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8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Censo 2010</a:t>
                      </a:r>
                      <a:endParaRPr lang="es-MX" sz="1800" b="1" i="0" u="none" strike="noStrike" dirty="0">
                        <a:solidFill>
                          <a:srgbClr val="FFFFFF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800" b="1" i="0" u="none" strike="noStrike" dirty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%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8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Metas</a:t>
                      </a:r>
                    </a:p>
                    <a:p>
                      <a:pPr algn="ctr" rtl="0" fontAlgn="ctr"/>
                      <a:r>
                        <a:rPr lang="es-MX" sz="18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2014</a:t>
                      </a:r>
                      <a:endParaRPr lang="es-MX" sz="1800" b="1" i="1" u="none" strike="noStrike" dirty="0">
                        <a:solidFill>
                          <a:srgbClr val="FFFFFF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6600"/>
                    </a:solidFill>
                  </a:tcPr>
                </a:tc>
              </a:tr>
              <a:tr h="479262">
                <a:tc>
                  <a:txBody>
                    <a:bodyPr/>
                    <a:lstStyle/>
                    <a:p>
                      <a:pPr algn="l" rtl="0" fontAlgn="ctr"/>
                      <a:r>
                        <a:rPr lang="es-MX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Viviendas</a:t>
                      </a: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rtl="0" fontAlgn="ctr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5,995</a:t>
                      </a:r>
                    </a:p>
                  </a:txBody>
                  <a:tcPr marL="9525" marR="9525" marT="9525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s-MX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5,995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900">
                <a:tc gridSpan="4">
                  <a:txBody>
                    <a:bodyPr/>
                    <a:lstStyle/>
                    <a:p>
                      <a:pPr algn="l" rtl="0" fontAlgn="b"/>
                      <a:r>
                        <a:rPr lang="es-MX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Calidad y Espacios de  la Vivienda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rtl="0" fontAlgn="ctr"/>
                      <a:endParaRPr lang="es-MX" sz="1600" b="1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rtl="0" fontAlgn="ctr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rtl="0" fontAlgn="ctr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323826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Piso de </a:t>
                      </a:r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Tierra (Viviendas)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1,031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75.2%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/>
                        </a:rPr>
                        <a:t>1,031</a:t>
                      </a:r>
                      <a:endParaRPr lang="es-MX" sz="1600" b="1" i="1" u="none" strike="noStrike" dirty="0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</a:tr>
              <a:tr h="323826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Muro de Material </a:t>
                      </a:r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Endeble (Viviendas)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636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46.4%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/>
                        </a:rPr>
                        <a:t>636</a:t>
                      </a:r>
                      <a:endParaRPr lang="es-MX" sz="1600" b="1" i="1" u="none" strike="noStrike" dirty="0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</a:tr>
              <a:tr h="323826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Techo de Material </a:t>
                      </a:r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Endeble (Viviendas)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1,216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88.7%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/>
                        </a:rPr>
                        <a:t>1,216</a:t>
                      </a:r>
                      <a:endParaRPr lang="es-MX" sz="1600" b="1" i="1" u="none" strike="noStrike" dirty="0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</a:tr>
              <a:tr h="375639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Hacinamiento (Personas)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4,473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74.6%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/>
                        </a:rPr>
                        <a:t>4,473</a:t>
                      </a:r>
                      <a:endParaRPr lang="es-MX" sz="1600" b="1" i="1" u="none" strike="noStrike" dirty="0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</a:tr>
              <a:tr h="323826">
                <a:tc gridSpan="4">
                  <a:txBody>
                    <a:bodyPr/>
                    <a:lstStyle/>
                    <a:p>
                      <a:pPr algn="l" rtl="0" fontAlgn="b"/>
                      <a:r>
                        <a:rPr lang="es-MX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Servicios Básicos de la Vivienda</a:t>
                      </a: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 fontAlgn="b"/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ctr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fontAlgn="b"/>
                      <a:endParaRPr lang="es-MX" sz="14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r" rtl="0" fontAlgn="ctr"/>
                      <a:endParaRPr lang="es-MX" sz="1400" b="1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82174" marT="9130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349732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Agua (Personas)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2,342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39.1%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/>
                        </a:rPr>
                        <a:t>2,342</a:t>
                      </a:r>
                      <a:endParaRPr lang="es-MX" sz="1600" b="1" i="1" u="none" strike="noStrike" dirty="0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</a:tr>
              <a:tr h="315637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Drenaje (Personas)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641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10.7%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/>
                        </a:rPr>
                        <a:t>641</a:t>
                      </a:r>
                      <a:endParaRPr lang="es-MX" sz="1600" b="1" i="1" u="none" strike="noStrike" dirty="0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</a:tr>
              <a:tr h="375639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Electricidad (Personas)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529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8.8%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/>
                        </a:rPr>
                        <a:t>529</a:t>
                      </a:r>
                      <a:endParaRPr lang="es-MX" sz="1600" b="1" i="1" u="none" strike="noStrike" dirty="0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</a:tr>
              <a:tr h="336778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Sanitario (Personas)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62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1.0%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/>
                        </a:rPr>
                        <a:t>62</a:t>
                      </a:r>
                      <a:endParaRPr lang="es-MX" sz="1600" b="1" i="1" u="none" strike="noStrike" dirty="0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</a:tr>
              <a:tr h="362685">
                <a:tc>
                  <a:txBody>
                    <a:bodyPr/>
                    <a:lstStyle/>
                    <a:p>
                      <a:pPr algn="l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Estufa ecológica con </a:t>
                      </a:r>
                      <a:r>
                        <a:rPr lang="es-MX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Arial" pitchFamily="34" charset="0"/>
                          <a:cs typeface="Arial" pitchFamily="34" charset="0"/>
                        </a:rPr>
                        <a:t>chimenea (Personas)</a:t>
                      </a:r>
                      <a:endParaRPr lang="es-MX" sz="1600" b="0" i="0" u="none" strike="noStrike" dirty="0">
                        <a:solidFill>
                          <a:srgbClr val="000000"/>
                        </a:solidFill>
                        <a:effectLst/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 marL="9130" marR="9130" marT="9130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2,608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43.5%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b"/>
                      <a:r>
                        <a:rPr lang="es-MX" sz="1600" b="1" i="1" u="none" strike="noStrike" dirty="0" smtClean="0">
                          <a:solidFill>
                            <a:srgbClr val="FFFFFF"/>
                          </a:solidFill>
                          <a:effectLst/>
                          <a:latin typeface="Arial"/>
                        </a:rPr>
                        <a:t>2,608</a:t>
                      </a:r>
                      <a:endParaRPr lang="es-MX" sz="1600" b="1" i="1" u="none" strike="noStrike" dirty="0">
                        <a:solidFill>
                          <a:srgbClr val="FFFFFF"/>
                        </a:solidFill>
                        <a:effectLst/>
                        <a:latin typeface="Arial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BFBFBF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0000"/>
                    </a:solidFill>
                  </a:tcPr>
                </a:tc>
              </a:tr>
            </a:tbl>
          </a:graphicData>
        </a:graphic>
      </p:graphicFrame>
      <p:sp>
        <p:nvSpPr>
          <p:cNvPr id="5" name="4 Rectángulo"/>
          <p:cNvSpPr/>
          <p:nvPr/>
        </p:nvSpPr>
        <p:spPr>
          <a:xfrm>
            <a:off x="115506" y="13053"/>
            <a:ext cx="7560840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2400" b="1" dirty="0" smtClean="0">
                <a:solidFill>
                  <a:srgbClr val="C00000"/>
                </a:solidFill>
                <a:latin typeface="Trajan Pro" pitchFamily="18" charset="0"/>
                <a:ea typeface="+mj-ea"/>
                <a:cs typeface="+mj-cs"/>
              </a:rPr>
              <a:t>Ejemplo de Direccionamiento</a:t>
            </a:r>
            <a:endParaRPr lang="es-MX" sz="2500" b="1" dirty="0">
              <a:solidFill>
                <a:srgbClr val="C00000"/>
              </a:solidFill>
              <a:latin typeface="Trajan Pro" pitchFamily="18" charset="0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3449459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11 CuadroTexto"/>
          <p:cNvSpPr txBox="1"/>
          <p:nvPr/>
        </p:nvSpPr>
        <p:spPr>
          <a:xfrm>
            <a:off x="251520" y="898495"/>
            <a:ext cx="8640960" cy="34009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s-MX"/>
            </a:defPPr>
            <a:lvl1pPr marL="285750" indent="-285750">
              <a:spcBef>
                <a:spcPts val="600"/>
              </a:spcBef>
              <a:spcAft>
                <a:spcPts val="600"/>
              </a:spcAft>
              <a:buFont typeface="Arial" pitchFamily="34" charset="0"/>
              <a:buChar char="•"/>
              <a:defRPr sz="2400">
                <a:latin typeface="Arial Narrow" pitchFamily="34" charset="0"/>
              </a:defRPr>
            </a:lvl1pPr>
          </a:lstStyle>
          <a:p>
            <a:pPr marL="0" indent="0">
              <a:buNone/>
            </a:pPr>
            <a:endParaRPr lang="es-MX" sz="1800" dirty="0" smtClean="0">
              <a:latin typeface="Arial" pitchFamily="34" charset="0"/>
              <a:cs typeface="Arial" pitchFamily="34" charset="0"/>
            </a:endParaRPr>
          </a:p>
          <a:p>
            <a:pPr marL="0" indent="0">
              <a:buNone/>
            </a:pPr>
            <a:r>
              <a:rPr lang="es-MX" sz="1800" dirty="0" smtClean="0">
                <a:latin typeface="Arial" pitchFamily="34" charset="0"/>
                <a:cs typeface="Arial" pitchFamily="34" charset="0"/>
              </a:rPr>
              <a:t>A partir de lo que hemos revisado, </a:t>
            </a:r>
            <a:r>
              <a:rPr lang="es-MX" sz="1800" b="1" dirty="0" smtClean="0">
                <a:latin typeface="Arial" pitchFamily="34" charset="0"/>
                <a:cs typeface="Arial" pitchFamily="34" charset="0"/>
              </a:rPr>
              <a:t>durante el mes de diciembre se llevará a cabo una capacitación donde:</a:t>
            </a:r>
          </a:p>
          <a:p>
            <a:pPr marL="457200" indent="-457200">
              <a:buFont typeface="+mj-lt"/>
              <a:buAutoNum type="arabicPeriod"/>
            </a:pPr>
            <a:r>
              <a:rPr lang="es-MX" sz="1800" dirty="0" smtClean="0">
                <a:latin typeface="Arial" pitchFamily="34" charset="0"/>
                <a:cs typeface="Arial" pitchFamily="34" charset="0"/>
              </a:rPr>
              <a:t>Se entregará del Catalogo de Metas por AGEB y Localidad, consolidado con los </a:t>
            </a:r>
            <a:r>
              <a:rPr lang="es-MX" sz="1800" dirty="0">
                <a:latin typeface="Arial" pitchFamily="34" charset="0"/>
                <a:cs typeface="Arial" pitchFamily="34" charset="0"/>
              </a:rPr>
              <a:t>criterios </a:t>
            </a:r>
            <a:r>
              <a:rPr lang="es-MX" sz="1800" dirty="0" smtClean="0">
                <a:latin typeface="Arial" pitchFamily="34" charset="0"/>
                <a:cs typeface="Arial" pitchFamily="34" charset="0"/>
              </a:rPr>
              <a:t>del Fondo </a:t>
            </a:r>
            <a:r>
              <a:rPr lang="es-MX" sz="1800" dirty="0">
                <a:latin typeface="Arial" pitchFamily="34" charset="0"/>
                <a:cs typeface="Arial" pitchFamily="34" charset="0"/>
              </a:rPr>
              <a:t>de Aportaciones para la Infraestructura Social </a:t>
            </a:r>
            <a:r>
              <a:rPr lang="es-MX" sz="1800" dirty="0" smtClean="0">
                <a:latin typeface="Arial" pitchFamily="34" charset="0"/>
                <a:cs typeface="Arial" pitchFamily="34" charset="0"/>
              </a:rPr>
              <a:t>Municipal.</a:t>
            </a:r>
          </a:p>
          <a:p>
            <a:pPr marL="457200" indent="-457200">
              <a:buFont typeface="+mj-lt"/>
              <a:buAutoNum type="arabicPeriod" startAt="2"/>
            </a:pPr>
            <a:r>
              <a:rPr lang="es-MX" sz="1800" dirty="0" smtClean="0">
                <a:latin typeface="Arial" pitchFamily="34" charset="0"/>
                <a:cs typeface="Arial" pitchFamily="34" charset="0"/>
              </a:rPr>
              <a:t>Revisaremos la identificación de zonas de atención y beneficiarios, así como de las obras a realizar:</a:t>
            </a:r>
          </a:p>
          <a:p>
            <a:pPr marL="628650" lvl="2"/>
            <a:endParaRPr lang="es-MX" dirty="0" smtClean="0">
              <a:latin typeface="Arial" pitchFamily="34" charset="0"/>
              <a:cs typeface="Arial" pitchFamily="34" charset="0"/>
            </a:endParaRPr>
          </a:p>
          <a:p>
            <a:pPr marL="171450" lvl="1"/>
            <a:endParaRPr lang="es-MX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3 CuadroTexto"/>
          <p:cNvSpPr txBox="1"/>
          <p:nvPr/>
        </p:nvSpPr>
        <p:spPr>
          <a:xfrm>
            <a:off x="136541" y="476672"/>
            <a:ext cx="247906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s-MX" sz="2400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Acciones</a:t>
            </a:r>
          </a:p>
        </p:txBody>
      </p:sp>
      <p:sp>
        <p:nvSpPr>
          <p:cNvPr id="7" name="6 Rectángulo"/>
          <p:cNvSpPr/>
          <p:nvPr/>
        </p:nvSpPr>
        <p:spPr>
          <a:xfrm>
            <a:off x="224775" y="4604486"/>
            <a:ext cx="42124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600"/>
              </a:spcBef>
              <a:spcAft>
                <a:spcPts val="600"/>
              </a:spcAft>
            </a:pPr>
            <a:r>
              <a:rPr lang="es-MX" sz="2400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Meta</a:t>
            </a:r>
            <a:endParaRPr lang="es-MX" sz="2400" dirty="0">
              <a:solidFill>
                <a:srgbClr val="C00000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1" name="10 CuadroTexto"/>
          <p:cNvSpPr txBox="1"/>
          <p:nvPr/>
        </p:nvSpPr>
        <p:spPr>
          <a:xfrm>
            <a:off x="251520" y="5066151"/>
            <a:ext cx="864096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s-MX"/>
            </a:defPPr>
            <a:lvl1pPr marL="285750" indent="-285750">
              <a:buFont typeface="Arial" pitchFamily="34" charset="0"/>
              <a:buChar char="•"/>
              <a:defRPr sz="2400"/>
            </a:lvl1pPr>
            <a:lvl2pPr marL="800100" lvl="1" indent="-342900">
              <a:buFont typeface="Courier New" pitchFamily="49" charset="0"/>
              <a:buChar char="o"/>
              <a:defRPr sz="2400"/>
            </a:lvl2pPr>
          </a:lstStyle>
          <a:p>
            <a:pPr>
              <a:buSzPct val="80000"/>
              <a:buFont typeface="Wingdings" pitchFamily="2" charset="2"/>
              <a:buChar char="q"/>
            </a:pPr>
            <a:r>
              <a:rPr lang="es-MX" sz="2000" dirty="0" smtClean="0">
                <a:latin typeface="Arial" pitchFamily="34" charset="0"/>
                <a:cs typeface="Arial" pitchFamily="34" charset="0"/>
              </a:rPr>
              <a:t>Lograr el adecuado direccionamiento de los recursos para:</a:t>
            </a:r>
          </a:p>
          <a:p>
            <a:pPr>
              <a:buSzPct val="80000"/>
              <a:buFont typeface="Wingdings" pitchFamily="2" charset="2"/>
              <a:buChar char="q"/>
            </a:pPr>
            <a:endParaRPr lang="es-MX" sz="2000" dirty="0" smtClean="0">
              <a:latin typeface="Arial" pitchFamily="34" charset="0"/>
              <a:cs typeface="Arial" pitchFamily="34" charset="0"/>
            </a:endParaRPr>
          </a:p>
          <a:p>
            <a:pPr lvl="1">
              <a:buSzPct val="80000"/>
              <a:buFont typeface="Wingdings" pitchFamily="2" charset="2"/>
              <a:buChar char="q"/>
            </a:pPr>
            <a:r>
              <a:rPr lang="es-MX" sz="2000" dirty="0" smtClean="0">
                <a:solidFill>
                  <a:srgbClr val="C00000"/>
                </a:solidFill>
                <a:latin typeface="Arial" pitchFamily="34" charset="0"/>
                <a:cs typeface="Arial" pitchFamily="34" charset="0"/>
              </a:rPr>
              <a:t>MOVER LOS INDICADORES DE CARENCIA EN VIVIENDA</a:t>
            </a:r>
            <a:r>
              <a:rPr lang="es-MX" sz="2000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pPr>
              <a:buSzPct val="80000"/>
              <a:buFont typeface="Wingdings" pitchFamily="2" charset="2"/>
              <a:buChar char="q"/>
            </a:pPr>
            <a:endParaRPr lang="es-MX" sz="12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9" name="8 Rectángulo"/>
          <p:cNvSpPr/>
          <p:nvPr/>
        </p:nvSpPr>
        <p:spPr>
          <a:xfrm>
            <a:off x="115506" y="13053"/>
            <a:ext cx="7560840" cy="4770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2400" b="1" dirty="0" smtClean="0">
                <a:solidFill>
                  <a:srgbClr val="C00000"/>
                </a:solidFill>
                <a:latin typeface="Trajan Pro" pitchFamily="18" charset="0"/>
                <a:ea typeface="+mj-ea"/>
                <a:cs typeface="+mj-cs"/>
              </a:rPr>
              <a:t>Acciones a realizar y Metas</a:t>
            </a:r>
            <a:endParaRPr lang="es-MX" sz="2500" b="1" dirty="0">
              <a:solidFill>
                <a:srgbClr val="C00000"/>
              </a:solidFill>
              <a:latin typeface="Trajan Pro" pitchFamily="18" charset="0"/>
              <a:ea typeface="+mj-ea"/>
              <a:cs typeface="+mj-cs"/>
            </a:endParaRPr>
          </a:p>
        </p:txBody>
      </p:sp>
    </p:spTree>
    <p:extLst>
      <p:ext uri="{BB962C8B-B14F-4D97-AF65-F5344CB8AC3E}">
        <p14:creationId xmlns:p14="http://schemas.microsoft.com/office/powerpoint/2010/main" val="17650349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489</TotalTime>
  <Words>944</Words>
  <Application>Microsoft Office PowerPoint</Application>
  <PresentationFormat>Presentación en pantalla (4:3)</PresentationFormat>
  <Paragraphs>234</Paragraphs>
  <Slides>9</Slides>
  <Notes>1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9</vt:i4>
      </vt:variant>
    </vt:vector>
  </HeadingPairs>
  <TitlesOfParts>
    <vt:vector size="10" baseType="lpstr">
      <vt:lpstr>Tema de Office</vt:lpstr>
      <vt:lpstr>Presentación de PowerPoint</vt:lpstr>
      <vt:lpstr>La subsecretaría de Desarrollo Social y Humano opera 8 programas: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Joél Vargas Zempoaltecatl</dc:creator>
  <cp:lastModifiedBy>Hilton</cp:lastModifiedBy>
  <cp:revision>79</cp:revision>
  <cp:lastPrinted>2013-11-27T18:24:08Z</cp:lastPrinted>
  <dcterms:created xsi:type="dcterms:W3CDTF">2013-11-26T18:36:32Z</dcterms:created>
  <dcterms:modified xsi:type="dcterms:W3CDTF">2013-11-27T17:39:42Z</dcterms:modified>
</cp:coreProperties>
</file>

<file path=docProps/thumbnail.jpeg>
</file>