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7" r:id="rId3"/>
    <p:sldId id="278" r:id="rId4"/>
    <p:sldId id="259" r:id="rId5"/>
    <p:sldId id="279" r:id="rId6"/>
    <p:sldId id="273" r:id="rId7"/>
    <p:sldId id="277" r:id="rId8"/>
    <p:sldId id="280" r:id="rId9"/>
    <p:sldId id="267" r:id="rId10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527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orient="horz" pos="52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810F5E5-76E4-47C7-A3A8-95394DBB669A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E28E68B-779D-4EA8-8301-CDADB4A8A49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384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57049-50C1-4C3C-85F0-A0F1AC8738D7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62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1493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763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0612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DC2C-53C8-814B-9719-F912FBF895AB}" type="datetimeFigureOut">
              <a:rPr lang="es-ES" smtClean="0"/>
              <a:t>27/11/2013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78DED-D4D3-4346-8329-D7E62D1D3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978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DC2C-53C8-814B-9719-F912FBF895AB}" type="datetimeFigureOut">
              <a:rPr lang="es-ES" smtClean="0"/>
              <a:t>27/11/2013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78DED-D4D3-4346-8329-D7E62D1D3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978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DC2C-53C8-814B-9719-F912FBF895AB}" type="datetimeFigureOut">
              <a:rPr lang="es-ES" smtClean="0"/>
              <a:t>27/11/2013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78DED-D4D3-4346-8329-D7E62D1D3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978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DC2C-53C8-814B-9719-F912FBF895AB}" type="datetimeFigureOut">
              <a:rPr lang="es-ES" smtClean="0"/>
              <a:t>27/11/2013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78DED-D4D3-4346-8329-D7E62D1D380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697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97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461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1501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025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4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157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971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045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58DCF-007D-489C-BBEA-E8016F614A55}" type="datetimeFigureOut">
              <a:rPr lang="es-MX" smtClean="0"/>
              <a:t>27/11/2013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0FBE-8137-4707-A70F-71DA8A318AA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936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orena.estrella\Documents\escritorio 2012BIS\Imagen institucional\SEDESOL_horizontal_ALT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7" y="980728"/>
            <a:ext cx="3548126" cy="114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548442" y="6116156"/>
            <a:ext cx="2106866" cy="321519"/>
          </a:xfrm>
          <a:prstGeom prst="rect">
            <a:avLst/>
          </a:prstGeom>
          <a:noFill/>
        </p:spPr>
        <p:txBody>
          <a:bodyPr wrap="square" lIns="74569" tIns="37285" rIns="74569" bIns="37285" rtlCol="0">
            <a:spAutoFit/>
          </a:bodyPr>
          <a:lstStyle/>
          <a:p>
            <a:r>
              <a:rPr lang="es-MX" sz="1600" dirty="0" smtClean="0">
                <a:latin typeface="Adobe Caslon Pro" pitchFamily="18" charset="0"/>
              </a:rPr>
              <a:t>Noviembre </a:t>
            </a:r>
            <a:r>
              <a:rPr lang="es-MX" sz="1600" dirty="0">
                <a:latin typeface="Adobe Caslon Pro" pitchFamily="18" charset="0"/>
              </a:rPr>
              <a:t>de 2013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491483" y="1257655"/>
            <a:ext cx="4302518" cy="629296"/>
          </a:xfrm>
          <a:prstGeom prst="rect">
            <a:avLst/>
          </a:prstGeom>
          <a:noFill/>
        </p:spPr>
        <p:txBody>
          <a:bodyPr wrap="square" lIns="74569" tIns="37285" rIns="74569" bIns="37285" rtlCol="0">
            <a:spAutoFit/>
          </a:bodyPr>
          <a:lstStyle/>
          <a:p>
            <a:r>
              <a:rPr lang="es-MX" dirty="0">
                <a:latin typeface="Adobe Caslon Pro" pitchFamily="18" charset="0"/>
              </a:rPr>
              <a:t>Subsecretaría </a:t>
            </a:r>
            <a:endParaRPr lang="es-MX" dirty="0" smtClean="0">
              <a:latin typeface="Adobe Caslon Pro" pitchFamily="18" charset="0"/>
            </a:endParaRPr>
          </a:p>
          <a:p>
            <a:r>
              <a:rPr lang="es-MX" dirty="0" smtClean="0">
                <a:latin typeface="Adobe Caslon Pro" pitchFamily="18" charset="0"/>
              </a:rPr>
              <a:t>de </a:t>
            </a:r>
            <a:r>
              <a:rPr lang="es-MX" dirty="0">
                <a:latin typeface="Adobe Caslon Pro" pitchFamily="18" charset="0"/>
              </a:rPr>
              <a:t>Desarrollo Social y Humano</a:t>
            </a:r>
          </a:p>
        </p:txBody>
      </p:sp>
      <p:sp>
        <p:nvSpPr>
          <p:cNvPr id="6" name="5 Título"/>
          <p:cNvSpPr txBox="1">
            <a:spLocks/>
          </p:cNvSpPr>
          <p:nvPr/>
        </p:nvSpPr>
        <p:spPr>
          <a:xfrm>
            <a:off x="4572000" y="2492896"/>
            <a:ext cx="4356275" cy="283767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es-MX" sz="2200" b="1" dirty="0" smtClean="0">
                <a:solidFill>
                  <a:srgbClr val="C00000"/>
                </a:solidFill>
                <a:latin typeface="Trajan Pro" pitchFamily="18" charset="0"/>
              </a:rPr>
              <a:t>ARTICULACIÓN DEL RAMO 20 CON EL FONDO DE APORTACIONES PARA LA INFRAESTRUCTURA SOCIAL MUNICIPAL 2014.</a:t>
            </a:r>
            <a:r>
              <a:rPr lang="es-MX" sz="2200" b="1" dirty="0" smtClean="0">
                <a:latin typeface="Trajan Pro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719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33792" y="476672"/>
            <a:ext cx="8629650" cy="50346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/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subsecretaría de Desarrollo Social y Humano opera 8 programas:</a:t>
            </a:r>
            <a:endParaRPr lang="es-MX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50927"/>
              </p:ext>
            </p:extLst>
          </p:nvPr>
        </p:nvGraphicFramePr>
        <p:xfrm>
          <a:off x="185169" y="1052736"/>
          <a:ext cx="8851327" cy="5715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8639"/>
                <a:gridCol w="6192688"/>
              </a:tblGrid>
              <a:tr h="2890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Programa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22669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s-MX" sz="160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Apoyo que otorga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s-MX" sz="18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Desarrollo de Zonas Prioritarias</a:t>
                      </a:r>
                      <a:endParaRPr lang="es-MX" sz="18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800" kern="12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Obras para mejoramiento en la calidad, espacios y</a:t>
                      </a:r>
                      <a:r>
                        <a:rPr lang="es-MX" sz="1800" kern="1200" baseline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servicios básicos en la vivienda, así como obras de infraestructura social comunitaria.</a:t>
                      </a:r>
                      <a:endParaRPr lang="es-MX" sz="1800" kern="12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s-MX" sz="16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3x1 para Migrantes</a:t>
                      </a:r>
                      <a:endParaRPr lang="es-MX" sz="16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Aportación</a:t>
                      </a:r>
                      <a:r>
                        <a:rPr lang="es-MX" sz="1600" kern="1200" baseline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recursos para complementar la inversión de los migrantes, estados y municipios para la realización de obras de infraestructura social comunitaria y proyectos productivos.</a:t>
                      </a:r>
                      <a:endParaRPr lang="es-MX" sz="1600" kern="12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s-MX" sz="16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Empleo</a:t>
                      </a:r>
                      <a:r>
                        <a:rPr lang="es-MX" sz="1600" baseline="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Temporal </a:t>
                      </a:r>
                      <a:endParaRPr lang="es-MX" sz="16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Pago por jornales</a:t>
                      </a:r>
                      <a:endParaRPr lang="es-MX" sz="1600" kern="1200" dirty="0">
                        <a:solidFill>
                          <a:srgbClr val="C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Pensión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para Adultos Mayores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Apoyo económico a los adultos mayores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Jornaleros Agrícolas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Apoyo</a:t>
                      </a:r>
                      <a:r>
                        <a:rPr lang="es-MX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alimenticio, becas para la asistencia y permanencia escolar, apoyos económicos y apoyos para infraestructura.</a:t>
                      </a:r>
                      <a:endParaRPr lang="es-MX" sz="160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42411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6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Estancias Infantiles para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apoyar a Madres Trabajadoras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Costo del servicio para el cuidado de los niños en estancias infantiles. </a:t>
                      </a:r>
                      <a:endParaRPr lang="es-MX" sz="1600" kern="12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7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Seguro de Vida para</a:t>
                      </a:r>
                      <a:r>
                        <a:rPr lang="es-MX" sz="16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Jefas de Familia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Ante el fallecimiento de la jefa de familia, se otorga apoyo</a:t>
                      </a:r>
                      <a:r>
                        <a:rPr lang="es-MX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económico a los hijos de 0 a 23 años de edad.  </a:t>
                      </a:r>
                      <a:endParaRPr lang="es-MX" sz="160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3405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8"/>
                      </a:pPr>
                      <a:r>
                        <a:rPr lang="es-MX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Opciones Productivas 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Financiamiento</a:t>
                      </a:r>
                      <a:r>
                        <a:rPr lang="es-MX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de proyectos productivos a grupos de personas en condición de pobreza.</a:t>
                      </a:r>
                      <a:endParaRPr lang="es-MX" sz="1600" kern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Programas</a:t>
            </a:r>
            <a:r>
              <a:rPr lang="es-MX" sz="25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 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722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1 Título"/>
          <p:cNvSpPr txBox="1">
            <a:spLocks/>
          </p:cNvSpPr>
          <p:nvPr/>
        </p:nvSpPr>
        <p:spPr>
          <a:xfrm>
            <a:off x="145222" y="5464656"/>
            <a:ext cx="8998778" cy="8864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MX"/>
            </a:defPPr>
            <a:lvl1pPr defTabSz="457200">
              <a:spcBef>
                <a:spcPct val="0"/>
              </a:spcBef>
              <a:buNone/>
              <a:defRPr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s-MX" dirty="0"/>
              <a:t>A fin de incidir en los indicadores, se deben atender de manera integral las carencias en las viviendas identificadas .</a:t>
            </a:r>
          </a:p>
        </p:txBody>
      </p:sp>
      <p:graphicFrame>
        <p:nvGraphicFramePr>
          <p:cNvPr id="24" name="2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924881"/>
              </p:ext>
            </p:extLst>
          </p:nvPr>
        </p:nvGraphicFramePr>
        <p:xfrm>
          <a:off x="251520" y="1803678"/>
          <a:ext cx="8635304" cy="35284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9689"/>
                <a:gridCol w="6485615"/>
              </a:tblGrid>
              <a:tr h="2896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Para atender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22669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s-MX" sz="1600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Variables</a:t>
                      </a:r>
                      <a:endParaRPr lang="es-MX" sz="1600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5562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 smtClean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Carencia </a:t>
                      </a:r>
                      <a:r>
                        <a:rPr lang="es-MX" sz="16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</a:t>
                      </a: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calidad</a:t>
                      </a:r>
                      <a:r>
                        <a:rPr lang="es-MX" sz="1600" baseline="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espacios en </a:t>
                      </a:r>
                      <a:r>
                        <a:rPr lang="es-MX" sz="16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la vivienda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600" dirty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Piso firme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Muros reforzados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Techo firme</a:t>
                      </a:r>
                      <a:endParaRPr lang="es-MX" sz="1600" b="0" dirty="0" smtClean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  <a:defRPr/>
                      </a:pPr>
                      <a:r>
                        <a:rPr lang="es-MX" sz="1600" b="1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Cuarto adicional (en caso de hacinamiento)</a:t>
                      </a:r>
                      <a:endParaRPr lang="es-MX" sz="1600" b="1" dirty="0" smtClean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562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600" dirty="0" smtClean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Carencia </a:t>
                      </a:r>
                      <a:r>
                        <a:rPr lang="es-MX" sz="16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 acceso a los servicios básicos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MX" sz="1600" dirty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Acceso </a:t>
                      </a:r>
                      <a:r>
                        <a:rPr lang="es-MX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 agua entubada en el ámbito de la vivienda</a:t>
                      </a:r>
                    </a:p>
                    <a:p>
                      <a:pPr marL="285750" lvl="0" indent="-28575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r>
                        <a:rPr lang="es-MX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Disponibilidad del servicio de drenaje conectado a una red pública o a una fosa séptica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  <a:defRPr/>
                      </a:pPr>
                      <a:r>
                        <a:rPr lang="es-MX" sz="1600" kern="1200" dirty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Servicio de </a:t>
                      </a:r>
                      <a:r>
                        <a:rPr lang="es-MX" sz="1600" kern="12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electricidad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  <a:defRPr/>
                      </a:pPr>
                      <a:r>
                        <a:rPr lang="es-MX" sz="16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Estufas ecológicas con chimenea.</a:t>
                      </a:r>
                    </a:p>
                    <a:p>
                      <a:pPr marL="285750" lvl="0" indent="-285750" algn="l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457200" algn="l"/>
                        </a:tabLst>
                      </a:pPr>
                      <a:endParaRPr lang="es-MX" sz="1600" kern="1200" dirty="0">
                        <a:solidFill>
                          <a:sysClr val="windowText" lastClr="00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>
          <a:xfrm>
            <a:off x="133672" y="404664"/>
            <a:ext cx="875315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MX" sz="1800" dirty="0" smtClean="0">
                <a:latin typeface="Arial" pitchFamily="34" charset="0"/>
                <a:cs typeface="Arial" pitchFamily="34" charset="0"/>
              </a:rPr>
              <a:t>Como ya lo ha expuesto la señora Secretaria y el doctor Gonzalo Hernández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Licona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los programas que tienen la posibilidad de impactar en 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los indicadores de carencias sociales considerados por el </a:t>
            </a:r>
            <a:r>
              <a:rPr lang="es-MX" sz="1800" cap="small" dirty="0" err="1">
                <a:latin typeface="Arial" pitchFamily="34" charset="0"/>
                <a:cs typeface="Arial" pitchFamily="34" charset="0"/>
              </a:rPr>
              <a:t>Coneval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son: </a:t>
            </a:r>
            <a:r>
              <a:rPr lang="es-MX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Programa de </a:t>
            </a:r>
            <a:r>
              <a:rPr lang="es-MX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Desarrollo de Zonas </a:t>
            </a:r>
            <a:r>
              <a:rPr lang="es-MX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Prioritarias</a:t>
            </a:r>
            <a:r>
              <a:rPr lang="es-MX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Programa 3x1 para </a:t>
            </a:r>
            <a:r>
              <a:rPr lang="es-MX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Migrantes y Programa de Empleo Temporal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 </a:t>
            </a:r>
            <a:endParaRPr lang="es-MX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Impacto en Carencias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23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CuadroTexto"/>
          <p:cNvSpPr txBox="1"/>
          <p:nvPr/>
        </p:nvSpPr>
        <p:spPr>
          <a:xfrm>
            <a:off x="141794" y="473244"/>
            <a:ext cx="9036496" cy="644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Existen 2,457 municipios en el país.</a:t>
            </a:r>
          </a:p>
          <a:p>
            <a:pPr marL="285750" indent="-2857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identificaron 400 municipios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prioritarios, como parte de la Cruzada Nacional contra el Hambre.</a:t>
            </a:r>
          </a:p>
          <a:p>
            <a:pPr marL="285750" indent="-2857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La Cruzada tiene como propósito atender las personas que presentan carencia alimentaria y que su ingreso no les permite satisfacer sus necesidades básicas.</a:t>
            </a:r>
          </a:p>
          <a:p>
            <a:pPr marL="171450" indent="-1714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endParaRPr lang="es-MX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modificaciones a la Ley de Coordinación Fiscal </a:t>
            </a:r>
            <a:r>
              <a:rPr lang="es-MX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al Fondo de Aportaciones para la Infraestructura </a:t>
            </a:r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 Municipal, permiten generar una segunda estrategia de la </a:t>
            </a:r>
            <a:r>
              <a:rPr lang="es-MX" b="1" cap="small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Sedesol</a:t>
            </a:r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que de igual manera es orientada a reducir carencias, solo que en lugar de atender la alimentación, estará enfocada al mejoramiento de la infraestructura, mediante grandes vertientes: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Mejoramiento de vivienda </a:t>
            </a:r>
          </a:p>
          <a:p>
            <a:pPr marL="800100" lvl="1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s-MX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Infraestructura social. </a:t>
            </a:r>
          </a:p>
          <a:p>
            <a:pPr lvl="1" algn="just">
              <a:lnSpc>
                <a:spcPct val="150000"/>
              </a:lnSpc>
            </a:pPr>
            <a:endParaRPr lang="es-MX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006600"/>
              </a:buClr>
              <a:buSzPct val="80000"/>
              <a:buFont typeface="Wingdings" pitchFamily="2" charset="2"/>
              <a:buChar char="q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Dicha estrategia es el instrumento que permite sumar recursos de los tres </a:t>
            </a:r>
            <a:r>
              <a:rPr lang="es-MX" dirty="0" smtClean="0">
                <a:latin typeface="Arial" panose="020B0604020202020204" pitchFamily="34" charset="0"/>
                <a:cs typeface="Arial" panose="020B0604020202020204" pitchFamily="34" charset="0"/>
              </a:rPr>
              <a:t>órdenes </a:t>
            </a: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de gobierno, direccionados  al mejoramiento en infraestructura.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Escenario de Atención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98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42 Grupo"/>
          <p:cNvGrpSpPr/>
          <p:nvPr/>
        </p:nvGrpSpPr>
        <p:grpSpPr>
          <a:xfrm>
            <a:off x="6985650" y="261936"/>
            <a:ext cx="1887771" cy="1222848"/>
            <a:chOff x="6985650" y="261936"/>
            <a:chExt cx="1887771" cy="1222848"/>
          </a:xfrm>
        </p:grpSpPr>
        <p:sp>
          <p:nvSpPr>
            <p:cNvPr id="10" name="9 Forma libre"/>
            <p:cNvSpPr/>
            <p:nvPr/>
          </p:nvSpPr>
          <p:spPr>
            <a:xfrm>
              <a:off x="6985650" y="261936"/>
              <a:ext cx="1887771" cy="1222848"/>
            </a:xfrm>
            <a:custGeom>
              <a:avLst/>
              <a:gdLst>
                <a:gd name="connsiteX0" fmla="*/ 0 w 1887771"/>
                <a:gd name="connsiteY0" fmla="*/ 122285 h 1222848"/>
                <a:gd name="connsiteX1" fmla="*/ 122285 w 1887771"/>
                <a:gd name="connsiteY1" fmla="*/ 0 h 1222848"/>
                <a:gd name="connsiteX2" fmla="*/ 1765486 w 1887771"/>
                <a:gd name="connsiteY2" fmla="*/ 0 h 1222848"/>
                <a:gd name="connsiteX3" fmla="*/ 1887771 w 1887771"/>
                <a:gd name="connsiteY3" fmla="*/ 122285 h 1222848"/>
                <a:gd name="connsiteX4" fmla="*/ 1887771 w 1887771"/>
                <a:gd name="connsiteY4" fmla="*/ 1100563 h 1222848"/>
                <a:gd name="connsiteX5" fmla="*/ 1765486 w 1887771"/>
                <a:gd name="connsiteY5" fmla="*/ 1222848 h 1222848"/>
                <a:gd name="connsiteX6" fmla="*/ 122285 w 1887771"/>
                <a:gd name="connsiteY6" fmla="*/ 1222848 h 1222848"/>
                <a:gd name="connsiteX7" fmla="*/ 0 w 1887771"/>
                <a:gd name="connsiteY7" fmla="*/ 1100563 h 1222848"/>
                <a:gd name="connsiteX8" fmla="*/ 0 w 1887771"/>
                <a:gd name="connsiteY8" fmla="*/ 122285 h 12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771" h="1222848">
                  <a:moveTo>
                    <a:pt x="0" y="122285"/>
                  </a:moveTo>
                  <a:cubicBezTo>
                    <a:pt x="0" y="54749"/>
                    <a:pt x="54749" y="0"/>
                    <a:pt x="122285" y="0"/>
                  </a:cubicBezTo>
                  <a:lnTo>
                    <a:pt x="1765486" y="0"/>
                  </a:lnTo>
                  <a:cubicBezTo>
                    <a:pt x="1833022" y="0"/>
                    <a:pt x="1887771" y="54749"/>
                    <a:pt x="1887771" y="122285"/>
                  </a:cubicBezTo>
                  <a:lnTo>
                    <a:pt x="1887771" y="1100563"/>
                  </a:lnTo>
                  <a:cubicBezTo>
                    <a:pt x="1887771" y="1168099"/>
                    <a:pt x="1833022" y="1222848"/>
                    <a:pt x="1765486" y="1222848"/>
                  </a:cubicBezTo>
                  <a:lnTo>
                    <a:pt x="122285" y="1222848"/>
                  </a:lnTo>
                  <a:cubicBezTo>
                    <a:pt x="54749" y="1222848"/>
                    <a:pt x="0" y="1168099"/>
                    <a:pt x="0" y="1100563"/>
                  </a:cubicBezTo>
                  <a:lnTo>
                    <a:pt x="0" y="122285"/>
                  </a:lnTo>
                  <a:close/>
                </a:path>
              </a:pathLst>
            </a:cu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5583" tIns="99252" rIns="99252" bIns="404964" numCol="1" spcCol="1270" anchor="t" anchorCtr="0">
              <a:noAutofit/>
            </a:bodyPr>
            <a:lstStyle/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500" b="1" kern="12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7435157" y="374253"/>
              <a:ext cx="138531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Recursos </a:t>
              </a:r>
            </a:p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Municipales</a:t>
              </a:r>
            </a:p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cap="small" dirty="0" smtClean="0">
                  <a:latin typeface="Arial Narrow" pitchFamily="34" charset="0"/>
                </a:rPr>
                <a:t>FAIS</a:t>
              </a:r>
              <a:endParaRPr lang="es-MX" sz="2000" b="1" cap="small" dirty="0">
                <a:latin typeface="Arial Narrow" pitchFamily="34" charset="0"/>
              </a:endParaRPr>
            </a:p>
          </p:txBody>
        </p:sp>
      </p:grpSp>
      <p:sp>
        <p:nvSpPr>
          <p:cNvPr id="13" name="12 Forma libre"/>
          <p:cNvSpPr/>
          <p:nvPr/>
        </p:nvSpPr>
        <p:spPr>
          <a:xfrm>
            <a:off x="4932040" y="269195"/>
            <a:ext cx="2882591" cy="2943781"/>
          </a:xfrm>
          <a:custGeom>
            <a:avLst/>
            <a:gdLst>
              <a:gd name="connsiteX0" fmla="*/ 0 w 1654666"/>
              <a:gd name="connsiteY0" fmla="*/ 1654666 h 1654666"/>
              <a:gd name="connsiteX1" fmla="*/ 1654666 w 1654666"/>
              <a:gd name="connsiteY1" fmla="*/ 0 h 1654666"/>
              <a:gd name="connsiteX2" fmla="*/ 1654666 w 1654666"/>
              <a:gd name="connsiteY2" fmla="*/ 1654666 h 1654666"/>
              <a:gd name="connsiteX3" fmla="*/ 0 w 1654666"/>
              <a:gd name="connsiteY3" fmla="*/ 1654666 h 16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4666" h="1654666">
                <a:moveTo>
                  <a:pt x="0" y="0"/>
                </a:moveTo>
                <a:cubicBezTo>
                  <a:pt x="913847" y="0"/>
                  <a:pt x="1654666" y="740819"/>
                  <a:pt x="1654666" y="1654666"/>
                </a:cubicBezTo>
                <a:lnTo>
                  <a:pt x="0" y="1654666"/>
                </a:lnTo>
                <a:lnTo>
                  <a:pt x="0" y="0"/>
                </a:lnTo>
                <a:close/>
              </a:path>
            </a:pathLst>
          </a:custGeom>
          <a:solidFill>
            <a:srgbClr val="4F622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50000"/>
              <a:hueOff val="133778"/>
              <a:satOff val="-2135"/>
              <a:lumOff val="205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591320" rIns="591320" bIns="10668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000" b="1" kern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5269416" y="1378486"/>
            <a:ext cx="1707026" cy="153617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pSp>
        <p:nvGrpSpPr>
          <p:cNvPr id="19" name="18 Grupo"/>
          <p:cNvGrpSpPr/>
          <p:nvPr/>
        </p:nvGrpSpPr>
        <p:grpSpPr>
          <a:xfrm>
            <a:off x="251519" y="5072829"/>
            <a:ext cx="1887771" cy="1674348"/>
            <a:chOff x="106277" y="4654011"/>
            <a:chExt cx="1887771" cy="1674348"/>
          </a:xfrm>
        </p:grpSpPr>
        <p:sp>
          <p:nvSpPr>
            <p:cNvPr id="9" name="8 Forma libre"/>
            <p:cNvSpPr/>
            <p:nvPr/>
          </p:nvSpPr>
          <p:spPr>
            <a:xfrm>
              <a:off x="106277" y="4654011"/>
              <a:ext cx="1887771" cy="1674348"/>
            </a:xfrm>
            <a:custGeom>
              <a:avLst/>
              <a:gdLst>
                <a:gd name="connsiteX0" fmla="*/ 0 w 1887771"/>
                <a:gd name="connsiteY0" fmla="*/ 122285 h 1222848"/>
                <a:gd name="connsiteX1" fmla="*/ 122285 w 1887771"/>
                <a:gd name="connsiteY1" fmla="*/ 0 h 1222848"/>
                <a:gd name="connsiteX2" fmla="*/ 1765486 w 1887771"/>
                <a:gd name="connsiteY2" fmla="*/ 0 h 1222848"/>
                <a:gd name="connsiteX3" fmla="*/ 1887771 w 1887771"/>
                <a:gd name="connsiteY3" fmla="*/ 122285 h 1222848"/>
                <a:gd name="connsiteX4" fmla="*/ 1887771 w 1887771"/>
                <a:gd name="connsiteY4" fmla="*/ 1100563 h 1222848"/>
                <a:gd name="connsiteX5" fmla="*/ 1765486 w 1887771"/>
                <a:gd name="connsiteY5" fmla="*/ 1222848 h 1222848"/>
                <a:gd name="connsiteX6" fmla="*/ 122285 w 1887771"/>
                <a:gd name="connsiteY6" fmla="*/ 1222848 h 1222848"/>
                <a:gd name="connsiteX7" fmla="*/ 0 w 1887771"/>
                <a:gd name="connsiteY7" fmla="*/ 1100563 h 1222848"/>
                <a:gd name="connsiteX8" fmla="*/ 0 w 1887771"/>
                <a:gd name="connsiteY8" fmla="*/ 122285 h 12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771" h="1222848">
                  <a:moveTo>
                    <a:pt x="0" y="122285"/>
                  </a:moveTo>
                  <a:cubicBezTo>
                    <a:pt x="0" y="54749"/>
                    <a:pt x="54749" y="0"/>
                    <a:pt x="122285" y="0"/>
                  </a:cubicBezTo>
                  <a:lnTo>
                    <a:pt x="1765486" y="0"/>
                  </a:lnTo>
                  <a:cubicBezTo>
                    <a:pt x="1833022" y="0"/>
                    <a:pt x="1887771" y="54749"/>
                    <a:pt x="1887771" y="122285"/>
                  </a:cubicBezTo>
                  <a:lnTo>
                    <a:pt x="1887771" y="1100563"/>
                  </a:lnTo>
                  <a:cubicBezTo>
                    <a:pt x="1887771" y="1168099"/>
                    <a:pt x="1833022" y="1222848"/>
                    <a:pt x="1765486" y="1222848"/>
                  </a:cubicBezTo>
                  <a:lnTo>
                    <a:pt x="122285" y="1222848"/>
                  </a:lnTo>
                  <a:cubicBezTo>
                    <a:pt x="54749" y="1222848"/>
                    <a:pt x="0" y="1168099"/>
                    <a:pt x="0" y="1100563"/>
                  </a:cubicBezTo>
                  <a:lnTo>
                    <a:pt x="0" y="122285"/>
                  </a:lnTo>
                  <a:close/>
                </a:path>
              </a:pathLst>
            </a:cu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252" tIns="404964" rIns="665583" bIns="99252" numCol="1" spcCol="1270" anchor="t" anchorCtr="0">
              <a:noAutofit/>
            </a:bodyPr>
            <a:lstStyle/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500" b="1" kern="12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" name="1 CuadroTexto"/>
            <p:cNvSpPr txBox="1"/>
            <p:nvPr/>
          </p:nvSpPr>
          <p:spPr>
            <a:xfrm>
              <a:off x="121252" y="4666366"/>
              <a:ext cx="172675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>
                  <a:latin typeface="Arial Narrow" pitchFamily="34" charset="0"/>
                </a:rPr>
                <a:t>Otras </a:t>
              </a:r>
              <a:endParaRPr lang="es-MX" sz="2000" b="1" dirty="0" smtClean="0">
                <a:latin typeface="Arial Narrow" pitchFamily="34" charset="0"/>
              </a:endParaRP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Dependencias </a:t>
              </a: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Federales que</a:t>
              </a: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Atienden </a:t>
              </a: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Infraestructura </a:t>
              </a:r>
              <a:endParaRPr lang="es-MX" sz="2000" b="1" dirty="0">
                <a:latin typeface="Arial Narrow" pitchFamily="34" charset="0"/>
              </a:endParaRPr>
            </a:p>
          </p:txBody>
        </p:sp>
      </p:grpSp>
      <p:grpSp>
        <p:nvGrpSpPr>
          <p:cNvPr id="44" name="43 Grupo"/>
          <p:cNvGrpSpPr/>
          <p:nvPr/>
        </p:nvGrpSpPr>
        <p:grpSpPr>
          <a:xfrm>
            <a:off x="251520" y="261936"/>
            <a:ext cx="1887771" cy="1222848"/>
            <a:chOff x="251520" y="261936"/>
            <a:chExt cx="1887771" cy="1222848"/>
          </a:xfrm>
        </p:grpSpPr>
        <p:sp>
          <p:nvSpPr>
            <p:cNvPr id="11" name="10 Forma libre"/>
            <p:cNvSpPr/>
            <p:nvPr/>
          </p:nvSpPr>
          <p:spPr>
            <a:xfrm>
              <a:off x="251520" y="261936"/>
              <a:ext cx="1887771" cy="1222848"/>
            </a:xfrm>
            <a:custGeom>
              <a:avLst/>
              <a:gdLst>
                <a:gd name="connsiteX0" fmla="*/ 0 w 1887771"/>
                <a:gd name="connsiteY0" fmla="*/ 122285 h 1222848"/>
                <a:gd name="connsiteX1" fmla="*/ 122285 w 1887771"/>
                <a:gd name="connsiteY1" fmla="*/ 0 h 1222848"/>
                <a:gd name="connsiteX2" fmla="*/ 1765486 w 1887771"/>
                <a:gd name="connsiteY2" fmla="*/ 0 h 1222848"/>
                <a:gd name="connsiteX3" fmla="*/ 1887771 w 1887771"/>
                <a:gd name="connsiteY3" fmla="*/ 122285 h 1222848"/>
                <a:gd name="connsiteX4" fmla="*/ 1887771 w 1887771"/>
                <a:gd name="connsiteY4" fmla="*/ 1100563 h 1222848"/>
                <a:gd name="connsiteX5" fmla="*/ 1765486 w 1887771"/>
                <a:gd name="connsiteY5" fmla="*/ 1222848 h 1222848"/>
                <a:gd name="connsiteX6" fmla="*/ 122285 w 1887771"/>
                <a:gd name="connsiteY6" fmla="*/ 1222848 h 1222848"/>
                <a:gd name="connsiteX7" fmla="*/ 0 w 1887771"/>
                <a:gd name="connsiteY7" fmla="*/ 1100563 h 1222848"/>
                <a:gd name="connsiteX8" fmla="*/ 0 w 1887771"/>
                <a:gd name="connsiteY8" fmla="*/ 122285 h 12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771" h="1222848">
                  <a:moveTo>
                    <a:pt x="0" y="122285"/>
                  </a:moveTo>
                  <a:cubicBezTo>
                    <a:pt x="0" y="54749"/>
                    <a:pt x="54749" y="0"/>
                    <a:pt x="122285" y="0"/>
                  </a:cubicBezTo>
                  <a:lnTo>
                    <a:pt x="1765486" y="0"/>
                  </a:lnTo>
                  <a:cubicBezTo>
                    <a:pt x="1833022" y="0"/>
                    <a:pt x="1887771" y="54749"/>
                    <a:pt x="1887771" y="122285"/>
                  </a:cubicBezTo>
                  <a:lnTo>
                    <a:pt x="1887771" y="1100563"/>
                  </a:lnTo>
                  <a:cubicBezTo>
                    <a:pt x="1887771" y="1168099"/>
                    <a:pt x="1833022" y="1222848"/>
                    <a:pt x="1765486" y="1222848"/>
                  </a:cubicBezTo>
                  <a:lnTo>
                    <a:pt x="122285" y="1222848"/>
                  </a:lnTo>
                  <a:cubicBezTo>
                    <a:pt x="54749" y="1222848"/>
                    <a:pt x="0" y="1168099"/>
                    <a:pt x="0" y="1100563"/>
                  </a:cubicBezTo>
                  <a:lnTo>
                    <a:pt x="0" y="122285"/>
                  </a:lnTo>
                  <a:close/>
                </a:path>
              </a:pathLst>
            </a:cu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252" tIns="99252" rIns="665583" bIns="404964" numCol="1" spcCol="1270" anchor="t" anchorCtr="0">
              <a:noAutofit/>
            </a:bodyPr>
            <a:lstStyle/>
            <a:p>
              <a:pPr marL="0" lvl="1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500" b="1" kern="1200" cap="small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395536" y="504255"/>
              <a:ext cx="1535998" cy="9602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Federación</a:t>
              </a: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2000" b="1" cap="small" dirty="0" err="1" smtClean="0">
                  <a:latin typeface="Arial Narrow" pitchFamily="34" charset="0"/>
                </a:rPr>
                <a:t>Sedesol</a:t>
              </a:r>
              <a:endParaRPr lang="es-MX" sz="2000" b="1" cap="small" dirty="0" smtClean="0">
                <a:latin typeface="Arial Narrow" pitchFamily="34" charset="0"/>
              </a:endParaRPr>
            </a:p>
            <a:p>
              <a:pPr marL="0" lvl="1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MX" sz="1600" b="1" cap="small" dirty="0" smtClean="0">
                  <a:latin typeface="Arial Narrow" pitchFamily="34" charset="0"/>
                </a:rPr>
                <a:t>Infraestructura</a:t>
              </a:r>
              <a:endParaRPr lang="es-MX" sz="1600" b="1" cap="small" dirty="0">
                <a:latin typeface="Arial Narrow" pitchFamily="34" charset="0"/>
              </a:endParaRP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6787535" y="5374504"/>
            <a:ext cx="2125409" cy="1222848"/>
            <a:chOff x="6770058" y="4874226"/>
            <a:chExt cx="2125409" cy="1222848"/>
          </a:xfrm>
        </p:grpSpPr>
        <p:sp>
          <p:nvSpPr>
            <p:cNvPr id="8" name="7 Forma libre"/>
            <p:cNvSpPr/>
            <p:nvPr/>
          </p:nvSpPr>
          <p:spPr>
            <a:xfrm>
              <a:off x="6984886" y="4874226"/>
              <a:ext cx="1887771" cy="1222848"/>
            </a:xfrm>
            <a:custGeom>
              <a:avLst/>
              <a:gdLst>
                <a:gd name="connsiteX0" fmla="*/ 0 w 1887771"/>
                <a:gd name="connsiteY0" fmla="*/ 122285 h 1222848"/>
                <a:gd name="connsiteX1" fmla="*/ 122285 w 1887771"/>
                <a:gd name="connsiteY1" fmla="*/ 0 h 1222848"/>
                <a:gd name="connsiteX2" fmla="*/ 1765486 w 1887771"/>
                <a:gd name="connsiteY2" fmla="*/ 0 h 1222848"/>
                <a:gd name="connsiteX3" fmla="*/ 1887771 w 1887771"/>
                <a:gd name="connsiteY3" fmla="*/ 122285 h 1222848"/>
                <a:gd name="connsiteX4" fmla="*/ 1887771 w 1887771"/>
                <a:gd name="connsiteY4" fmla="*/ 1100563 h 1222848"/>
                <a:gd name="connsiteX5" fmla="*/ 1765486 w 1887771"/>
                <a:gd name="connsiteY5" fmla="*/ 1222848 h 1222848"/>
                <a:gd name="connsiteX6" fmla="*/ 122285 w 1887771"/>
                <a:gd name="connsiteY6" fmla="*/ 1222848 h 1222848"/>
                <a:gd name="connsiteX7" fmla="*/ 0 w 1887771"/>
                <a:gd name="connsiteY7" fmla="*/ 1100563 h 1222848"/>
                <a:gd name="connsiteX8" fmla="*/ 0 w 1887771"/>
                <a:gd name="connsiteY8" fmla="*/ 122285 h 12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771" h="1222848">
                  <a:moveTo>
                    <a:pt x="0" y="122285"/>
                  </a:moveTo>
                  <a:cubicBezTo>
                    <a:pt x="0" y="54749"/>
                    <a:pt x="54749" y="0"/>
                    <a:pt x="122285" y="0"/>
                  </a:cubicBezTo>
                  <a:lnTo>
                    <a:pt x="1765486" y="0"/>
                  </a:lnTo>
                  <a:cubicBezTo>
                    <a:pt x="1833022" y="0"/>
                    <a:pt x="1887771" y="54749"/>
                    <a:pt x="1887771" y="122285"/>
                  </a:cubicBezTo>
                  <a:lnTo>
                    <a:pt x="1887771" y="1100563"/>
                  </a:lnTo>
                  <a:cubicBezTo>
                    <a:pt x="1887771" y="1168099"/>
                    <a:pt x="1833022" y="1222848"/>
                    <a:pt x="1765486" y="1222848"/>
                  </a:cubicBezTo>
                  <a:lnTo>
                    <a:pt x="122285" y="1222848"/>
                  </a:lnTo>
                  <a:cubicBezTo>
                    <a:pt x="54749" y="1222848"/>
                    <a:pt x="0" y="1168099"/>
                    <a:pt x="0" y="1100563"/>
                  </a:cubicBezTo>
                  <a:lnTo>
                    <a:pt x="0" y="122285"/>
                  </a:lnTo>
                  <a:close/>
                </a:path>
              </a:pathLst>
            </a:cu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5583" tIns="404964" rIns="99252" bIns="99252" numCol="1" spcCol="1270" anchor="t" anchorCtr="0">
              <a:noAutofit/>
            </a:bodyPr>
            <a:lstStyle/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500" b="1" kern="12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6770058" y="5275592"/>
              <a:ext cx="21254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r"/>
              <a:r>
                <a:rPr lang="es-MX" sz="2000" b="1" dirty="0">
                  <a:latin typeface="Arial Narrow" pitchFamily="34" charset="0"/>
                </a:rPr>
                <a:t>Gobierno </a:t>
              </a:r>
              <a:r>
                <a:rPr lang="es-MX" sz="2000" b="1" dirty="0" smtClean="0">
                  <a:latin typeface="Arial Narrow" pitchFamily="34" charset="0"/>
                </a:rPr>
                <a:t>Estatal</a:t>
              </a:r>
              <a:endParaRPr lang="es-MX" sz="2000" b="1" dirty="0">
                <a:latin typeface="Arial Narrow" pitchFamily="34" charset="0"/>
              </a:endParaRPr>
            </a:p>
          </p:txBody>
        </p:sp>
      </p:grpSp>
      <p:sp>
        <p:nvSpPr>
          <p:cNvPr id="12" name="11 Forma libre"/>
          <p:cNvSpPr/>
          <p:nvPr/>
        </p:nvSpPr>
        <p:spPr>
          <a:xfrm>
            <a:off x="1329895" y="269195"/>
            <a:ext cx="2882065" cy="2943781"/>
          </a:xfrm>
          <a:custGeom>
            <a:avLst/>
            <a:gdLst>
              <a:gd name="connsiteX0" fmla="*/ 0 w 1654666"/>
              <a:gd name="connsiteY0" fmla="*/ 1654666 h 1654666"/>
              <a:gd name="connsiteX1" fmla="*/ 1654666 w 1654666"/>
              <a:gd name="connsiteY1" fmla="*/ 0 h 1654666"/>
              <a:gd name="connsiteX2" fmla="*/ 1654666 w 1654666"/>
              <a:gd name="connsiteY2" fmla="*/ 1654666 h 1654666"/>
              <a:gd name="connsiteX3" fmla="*/ 0 w 1654666"/>
              <a:gd name="connsiteY3" fmla="*/ 1654666 h 16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4666" h="1654666">
                <a:moveTo>
                  <a:pt x="0" y="1654666"/>
                </a:moveTo>
                <a:cubicBezTo>
                  <a:pt x="0" y="740819"/>
                  <a:pt x="740819" y="0"/>
                  <a:pt x="1654666" y="0"/>
                </a:cubicBezTo>
                <a:lnTo>
                  <a:pt x="1654666" y="1654666"/>
                </a:lnTo>
                <a:lnTo>
                  <a:pt x="0" y="1654666"/>
                </a:lnTo>
                <a:close/>
              </a:path>
            </a:pathLst>
          </a:custGeom>
          <a:solidFill>
            <a:srgbClr val="0066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1320" tIns="591320" rIns="106680" bIns="10668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000" b="1" kern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" name="13 Forma libre"/>
          <p:cNvSpPr/>
          <p:nvPr/>
        </p:nvSpPr>
        <p:spPr>
          <a:xfrm>
            <a:off x="4932040" y="3645024"/>
            <a:ext cx="2869938" cy="2951322"/>
          </a:xfrm>
          <a:custGeom>
            <a:avLst/>
            <a:gdLst>
              <a:gd name="connsiteX0" fmla="*/ 0 w 1654666"/>
              <a:gd name="connsiteY0" fmla="*/ 1654666 h 1654666"/>
              <a:gd name="connsiteX1" fmla="*/ 1654666 w 1654666"/>
              <a:gd name="connsiteY1" fmla="*/ 0 h 1654666"/>
              <a:gd name="connsiteX2" fmla="*/ 1654666 w 1654666"/>
              <a:gd name="connsiteY2" fmla="*/ 1654666 h 1654666"/>
              <a:gd name="connsiteX3" fmla="*/ 0 w 1654666"/>
              <a:gd name="connsiteY3" fmla="*/ 1654666 h 16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4666" h="1654666">
                <a:moveTo>
                  <a:pt x="1654666" y="0"/>
                </a:moveTo>
                <a:cubicBezTo>
                  <a:pt x="1654666" y="913847"/>
                  <a:pt x="913847" y="1654666"/>
                  <a:pt x="0" y="1654666"/>
                </a:cubicBezTo>
                <a:lnTo>
                  <a:pt x="0" y="0"/>
                </a:lnTo>
                <a:lnTo>
                  <a:pt x="1654666" y="0"/>
                </a:lnTo>
                <a:close/>
              </a:path>
            </a:pathLst>
          </a:custGeom>
          <a:solidFill>
            <a:srgbClr val="77933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50000"/>
              <a:hueOff val="267556"/>
              <a:satOff val="-4269"/>
              <a:lumOff val="4110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1" rIns="591320" bIns="591320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2000" b="1" kern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5" name="14 Forma libre"/>
          <p:cNvSpPr/>
          <p:nvPr/>
        </p:nvSpPr>
        <p:spPr>
          <a:xfrm>
            <a:off x="1343220" y="3645024"/>
            <a:ext cx="2868740" cy="2958578"/>
          </a:xfrm>
          <a:custGeom>
            <a:avLst/>
            <a:gdLst>
              <a:gd name="connsiteX0" fmla="*/ 0 w 1654666"/>
              <a:gd name="connsiteY0" fmla="*/ 1654666 h 1654666"/>
              <a:gd name="connsiteX1" fmla="*/ 1654666 w 1654666"/>
              <a:gd name="connsiteY1" fmla="*/ 0 h 1654666"/>
              <a:gd name="connsiteX2" fmla="*/ 1654666 w 1654666"/>
              <a:gd name="connsiteY2" fmla="*/ 1654666 h 1654666"/>
              <a:gd name="connsiteX3" fmla="*/ 0 w 1654666"/>
              <a:gd name="connsiteY3" fmla="*/ 1654666 h 16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4666" h="1654666">
                <a:moveTo>
                  <a:pt x="1654666" y="1654666"/>
                </a:moveTo>
                <a:cubicBezTo>
                  <a:pt x="740819" y="1654666"/>
                  <a:pt x="0" y="913847"/>
                  <a:pt x="0" y="0"/>
                </a:cubicBezTo>
                <a:lnTo>
                  <a:pt x="1654666" y="0"/>
                </a:lnTo>
                <a:lnTo>
                  <a:pt x="1654666" y="1654666"/>
                </a:lnTo>
                <a:close/>
              </a:path>
            </a:pathLst>
          </a:custGeom>
          <a:solidFill>
            <a:srgbClr val="C3D69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shade val="50000"/>
              <a:hueOff val="133778"/>
              <a:satOff val="-2135"/>
              <a:lumOff val="205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1320" tIns="106680" rIns="106680" bIns="591320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s-MX" sz="1200" b="1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34" name="33 Grupo"/>
          <p:cNvGrpSpPr/>
          <p:nvPr/>
        </p:nvGrpSpPr>
        <p:grpSpPr>
          <a:xfrm>
            <a:off x="2358942" y="923578"/>
            <a:ext cx="1854995" cy="476528"/>
            <a:chOff x="2337776" y="980728"/>
            <a:chExt cx="1854995" cy="476528"/>
          </a:xfrm>
          <a:solidFill>
            <a:schemeClr val="bg1"/>
          </a:solidFill>
        </p:grpSpPr>
        <p:sp>
          <p:nvSpPr>
            <p:cNvPr id="28" name="27 Rectángulo redondeado"/>
            <p:cNvSpPr/>
            <p:nvPr/>
          </p:nvSpPr>
          <p:spPr>
            <a:xfrm>
              <a:off x="2411760" y="980728"/>
              <a:ext cx="1707026" cy="476528"/>
            </a:xfrm>
            <a:prstGeom prst="round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29" name="28 Rectángulo"/>
            <p:cNvSpPr/>
            <p:nvPr/>
          </p:nvSpPr>
          <p:spPr>
            <a:xfrm>
              <a:off x="2337776" y="1048176"/>
              <a:ext cx="185499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>
                  <a:latin typeface="Arial Narrow" pitchFamily="34" charset="0"/>
                </a:rPr>
                <a:t>PDZP: 6 mil </a:t>
              </a:r>
              <a:r>
                <a:rPr lang="es-MX" sz="2000" b="1" dirty="0" err="1">
                  <a:latin typeface="Arial Narrow" pitchFamily="34" charset="0"/>
                </a:rPr>
                <a:t>mdp</a:t>
              </a:r>
              <a:endParaRPr lang="es-MX" sz="2000" b="1" dirty="0">
                <a:latin typeface="Arial Narrow" pitchFamily="34" charset="0"/>
              </a:endParaRPr>
            </a:p>
          </p:txBody>
        </p:sp>
      </p:grpSp>
      <p:grpSp>
        <p:nvGrpSpPr>
          <p:cNvPr id="38" name="37 Grupo"/>
          <p:cNvGrpSpPr/>
          <p:nvPr/>
        </p:nvGrpSpPr>
        <p:grpSpPr>
          <a:xfrm>
            <a:off x="1566817" y="2440344"/>
            <a:ext cx="1707026" cy="476528"/>
            <a:chOff x="2411760" y="2420888"/>
            <a:chExt cx="1707026" cy="476528"/>
          </a:xfrm>
        </p:grpSpPr>
        <p:sp>
          <p:nvSpPr>
            <p:cNvPr id="33" name="32 Rectángulo redondeado"/>
            <p:cNvSpPr/>
            <p:nvPr/>
          </p:nvSpPr>
          <p:spPr>
            <a:xfrm>
              <a:off x="2411760" y="2420888"/>
              <a:ext cx="1707026" cy="476528"/>
            </a:xfrm>
            <a:prstGeom prst="round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2420330" y="2488336"/>
              <a:ext cx="16898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 smtClean="0">
                  <a:latin typeface="Arial Narrow" pitchFamily="34" charset="0"/>
                </a:rPr>
                <a:t>PET</a:t>
              </a:r>
              <a:r>
                <a:rPr lang="es-MX" sz="2000" b="1" dirty="0">
                  <a:latin typeface="Arial Narrow" pitchFamily="34" charset="0"/>
                </a:rPr>
                <a:t>: 1000 </a:t>
              </a:r>
              <a:r>
                <a:rPr lang="es-MX" sz="2000" b="1" dirty="0" err="1">
                  <a:latin typeface="Arial Narrow" pitchFamily="34" charset="0"/>
                </a:rPr>
                <a:t>mdp</a:t>
              </a:r>
              <a:endParaRPr lang="es-MX" sz="2000" b="1" dirty="0">
                <a:latin typeface="Arial Narrow" pitchFamily="34" charset="0"/>
              </a:endParaRPr>
            </a:p>
          </p:txBody>
        </p:sp>
      </p:grpSp>
      <p:grpSp>
        <p:nvGrpSpPr>
          <p:cNvPr id="35" name="34 Grupo"/>
          <p:cNvGrpSpPr/>
          <p:nvPr/>
        </p:nvGrpSpPr>
        <p:grpSpPr>
          <a:xfrm>
            <a:off x="2123728" y="1681961"/>
            <a:ext cx="1707026" cy="476528"/>
            <a:chOff x="2288141" y="1603475"/>
            <a:chExt cx="1707026" cy="476528"/>
          </a:xfrm>
        </p:grpSpPr>
        <p:sp>
          <p:nvSpPr>
            <p:cNvPr id="32" name="31 Rectángulo redondeado"/>
            <p:cNvSpPr/>
            <p:nvPr/>
          </p:nvSpPr>
          <p:spPr>
            <a:xfrm>
              <a:off x="2288141" y="1603475"/>
              <a:ext cx="1707026" cy="47652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31" name="30 Rectángulo"/>
            <p:cNvSpPr/>
            <p:nvPr/>
          </p:nvSpPr>
          <p:spPr>
            <a:xfrm>
              <a:off x="2371251" y="1670923"/>
              <a:ext cx="15408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000" b="1" dirty="0">
                  <a:latin typeface="Arial Narrow" pitchFamily="34" charset="0"/>
                </a:rPr>
                <a:t>3X1: 516 </a:t>
              </a:r>
              <a:r>
                <a:rPr lang="es-MX" sz="2000" b="1" dirty="0" err="1">
                  <a:latin typeface="Arial Narrow" pitchFamily="34" charset="0"/>
                </a:rPr>
                <a:t>mdp</a:t>
              </a:r>
              <a:endParaRPr lang="es-MX" sz="2000" b="1" dirty="0">
                <a:latin typeface="Arial Narrow" pitchFamily="34" charset="0"/>
              </a:endParaRPr>
            </a:p>
          </p:txBody>
        </p:sp>
      </p:grpSp>
      <p:sp>
        <p:nvSpPr>
          <p:cNvPr id="42" name="41 CuadroTexto"/>
          <p:cNvSpPr txBox="1"/>
          <p:nvPr/>
        </p:nvSpPr>
        <p:spPr>
          <a:xfrm>
            <a:off x="5423862" y="1447066"/>
            <a:ext cx="1398139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 smtClean="0">
                <a:latin typeface="Arial Narrow" pitchFamily="34" charset="0"/>
              </a:rPr>
              <a:t>FAIS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 smtClean="0">
                <a:latin typeface="Arial Narrow" pitchFamily="34" charset="0"/>
              </a:rPr>
              <a:t>Gobiernos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 smtClean="0">
                <a:latin typeface="Arial Narrow" pitchFamily="34" charset="0"/>
              </a:rPr>
              <a:t>municipales</a:t>
            </a:r>
            <a:endParaRPr lang="es-MX" sz="2000" b="1" dirty="0">
              <a:latin typeface="Arial Narrow" pitchFamily="34" charset="0"/>
            </a:endParaRP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 smtClean="0">
                <a:latin typeface="Arial Narrow" pitchFamily="34" charset="0"/>
              </a:rPr>
              <a:t>60,000 </a:t>
            </a:r>
            <a:r>
              <a:rPr lang="es-MX" sz="2000" b="1" dirty="0" err="1" smtClean="0">
                <a:latin typeface="Arial Narrow" pitchFamily="34" charset="0"/>
              </a:rPr>
              <a:t>mdp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1441087" y="3789040"/>
            <a:ext cx="2389667" cy="498324"/>
          </a:xfrm>
          <a:prstGeom prst="round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1399074" y="3853536"/>
            <a:ext cx="24625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>
                <a:latin typeface="Arial Narrow" pitchFamily="34" charset="0"/>
              </a:rPr>
              <a:t>PIBAI (CDI): 6,000 </a:t>
            </a:r>
            <a:r>
              <a:rPr lang="es-MX" sz="2000" b="1" dirty="0" err="1">
                <a:latin typeface="Arial Narrow" pitchFamily="34" charset="0"/>
              </a:rPr>
              <a:t>mdp</a:t>
            </a:r>
            <a:endParaRPr lang="es-MX" sz="2000" dirty="0"/>
          </a:p>
        </p:txBody>
      </p:sp>
      <p:sp>
        <p:nvSpPr>
          <p:cNvPr id="47" name="46 Rectángulo redondeado"/>
          <p:cNvSpPr/>
          <p:nvPr/>
        </p:nvSpPr>
        <p:spPr>
          <a:xfrm>
            <a:off x="1628165" y="4391392"/>
            <a:ext cx="2344912" cy="498324"/>
          </a:xfrm>
          <a:prstGeom prst="round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8" name="47 Rectángulo"/>
          <p:cNvSpPr/>
          <p:nvPr/>
        </p:nvSpPr>
        <p:spPr>
          <a:xfrm>
            <a:off x="1592874" y="4455888"/>
            <a:ext cx="2428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>
                <a:latin typeface="Arial Narrow" pitchFamily="34" charset="0"/>
              </a:rPr>
              <a:t>CONAGUA: 5,000 </a:t>
            </a:r>
            <a:r>
              <a:rPr lang="es-MX" sz="2000" b="1" dirty="0" err="1">
                <a:latin typeface="Arial Narrow" pitchFamily="34" charset="0"/>
              </a:rPr>
              <a:t>mdp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49" name="48 Rectángulo redondeado"/>
          <p:cNvSpPr/>
          <p:nvPr/>
        </p:nvSpPr>
        <p:spPr>
          <a:xfrm>
            <a:off x="1998380" y="4984618"/>
            <a:ext cx="2088232" cy="498324"/>
          </a:xfrm>
          <a:prstGeom prst="round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1951500" y="5062964"/>
            <a:ext cx="2192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>
                <a:latin typeface="Arial Narrow" pitchFamily="34" charset="0"/>
              </a:rPr>
              <a:t>SEDATU: 2,200 </a:t>
            </a:r>
            <a:r>
              <a:rPr lang="es-MX" sz="2000" b="1" dirty="0" err="1">
                <a:latin typeface="Arial Narrow" pitchFamily="34" charset="0"/>
              </a:rPr>
              <a:t>mdp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51" name="50 Rectángulo redondeado"/>
          <p:cNvSpPr/>
          <p:nvPr/>
        </p:nvSpPr>
        <p:spPr>
          <a:xfrm>
            <a:off x="2577716" y="5625452"/>
            <a:ext cx="1634244" cy="433828"/>
          </a:xfrm>
          <a:prstGeom prst="round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2483768" y="5659468"/>
            <a:ext cx="183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000" b="1" dirty="0" smtClean="0">
                <a:latin typeface="Arial Narrow" pitchFamily="34" charset="0"/>
              </a:rPr>
              <a:t>CFE: </a:t>
            </a:r>
            <a:r>
              <a:rPr lang="es-MX" sz="2000" b="1" dirty="0">
                <a:latin typeface="Arial Narrow" pitchFamily="34" charset="0"/>
              </a:rPr>
              <a:t>3,000 </a:t>
            </a:r>
            <a:r>
              <a:rPr lang="es-MX" sz="2000" b="1" dirty="0" err="1" smtClean="0">
                <a:latin typeface="Arial Narrow" pitchFamily="34" charset="0"/>
              </a:rPr>
              <a:t>mdp</a:t>
            </a:r>
            <a:endParaRPr lang="es-MX" sz="2000" b="1" dirty="0">
              <a:latin typeface="Arial Narrow" pitchFamily="34" charset="0"/>
            </a:endParaRPr>
          </a:p>
        </p:txBody>
      </p:sp>
      <p:sp>
        <p:nvSpPr>
          <p:cNvPr id="53" name="52 Rectángulo redondeado"/>
          <p:cNvSpPr/>
          <p:nvPr/>
        </p:nvSpPr>
        <p:spPr>
          <a:xfrm>
            <a:off x="5004049" y="4149080"/>
            <a:ext cx="2232247" cy="147902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4" name="53 Rectángulo"/>
          <p:cNvSpPr/>
          <p:nvPr/>
        </p:nvSpPr>
        <p:spPr>
          <a:xfrm>
            <a:off x="4932040" y="4157081"/>
            <a:ext cx="2403991" cy="1451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900" b="1" dirty="0">
                <a:latin typeface="Arial Narrow" pitchFamily="34" charset="0"/>
              </a:rPr>
              <a:t>Gobiernos </a:t>
            </a:r>
            <a:r>
              <a:rPr lang="es-MX" sz="1900" b="1" dirty="0" smtClean="0">
                <a:latin typeface="Arial Narrow" pitchFamily="34" charset="0"/>
              </a:rPr>
              <a:t>Estatales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900" b="1" dirty="0" smtClean="0">
                <a:latin typeface="Arial Narrow" pitchFamily="34" charset="0"/>
              </a:rPr>
              <a:t>Fondo de Aportaciones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900" b="1" dirty="0" smtClean="0">
                <a:latin typeface="Arial Narrow" pitchFamily="34" charset="0"/>
              </a:rPr>
              <a:t> para la Infraestructura 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1900" b="1" dirty="0" smtClean="0">
                <a:latin typeface="Arial Narrow" pitchFamily="34" charset="0"/>
              </a:rPr>
              <a:t>Social Estatal</a:t>
            </a:r>
            <a:endParaRPr lang="es-MX" sz="1900" b="1" dirty="0">
              <a:latin typeface="Arial Narrow" pitchFamily="34" charset="0"/>
            </a:endParaRPr>
          </a:p>
        </p:txBody>
      </p:sp>
      <p:sp>
        <p:nvSpPr>
          <p:cNvPr id="55" name="54 Flecha derecha"/>
          <p:cNvSpPr/>
          <p:nvPr/>
        </p:nvSpPr>
        <p:spPr>
          <a:xfrm rot="18900000">
            <a:off x="4673794" y="2556901"/>
            <a:ext cx="681077" cy="715517"/>
          </a:xfrm>
          <a:prstGeom prst="rightArrow">
            <a:avLst/>
          </a:prstGeom>
          <a:solidFill>
            <a:srgbClr val="A5002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55 Flecha derecha"/>
          <p:cNvSpPr/>
          <p:nvPr/>
        </p:nvSpPr>
        <p:spPr>
          <a:xfrm rot="2700000">
            <a:off x="4673795" y="3585582"/>
            <a:ext cx="681076" cy="715518"/>
          </a:xfrm>
          <a:prstGeom prst="rightArrow">
            <a:avLst/>
          </a:prstGeom>
          <a:solidFill>
            <a:srgbClr val="A5002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58 Flecha derecha"/>
          <p:cNvSpPr/>
          <p:nvPr/>
        </p:nvSpPr>
        <p:spPr>
          <a:xfrm rot="8100000">
            <a:off x="3717121" y="3585582"/>
            <a:ext cx="681077" cy="715517"/>
          </a:xfrm>
          <a:prstGeom prst="rightArrow">
            <a:avLst/>
          </a:prstGeom>
          <a:solidFill>
            <a:srgbClr val="A5002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59 Flecha derecha"/>
          <p:cNvSpPr/>
          <p:nvPr/>
        </p:nvSpPr>
        <p:spPr>
          <a:xfrm rot="13500000">
            <a:off x="3717121" y="2556900"/>
            <a:ext cx="681076" cy="715518"/>
          </a:xfrm>
          <a:prstGeom prst="rightArrow">
            <a:avLst/>
          </a:prstGeom>
          <a:solidFill>
            <a:srgbClr val="A5002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ln>
                <a:solidFill>
                  <a:schemeClr val="bg1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55179" y="313087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Delegación</a:t>
            </a:r>
            <a:endParaRPr lang="es-MX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grpSp>
        <p:nvGrpSpPr>
          <p:cNvPr id="52" name="51 Grupo"/>
          <p:cNvGrpSpPr/>
          <p:nvPr/>
        </p:nvGrpSpPr>
        <p:grpSpPr>
          <a:xfrm>
            <a:off x="3526711" y="6093296"/>
            <a:ext cx="2125409" cy="707886"/>
            <a:chOff x="6871483" y="5088023"/>
            <a:chExt cx="2125409" cy="1023448"/>
          </a:xfrm>
        </p:grpSpPr>
        <p:sp>
          <p:nvSpPr>
            <p:cNvPr id="57" name="56 Forma libre"/>
            <p:cNvSpPr/>
            <p:nvPr/>
          </p:nvSpPr>
          <p:spPr>
            <a:xfrm>
              <a:off x="6984886" y="5171265"/>
              <a:ext cx="1887771" cy="925809"/>
            </a:xfrm>
            <a:custGeom>
              <a:avLst/>
              <a:gdLst>
                <a:gd name="connsiteX0" fmla="*/ 0 w 1887771"/>
                <a:gd name="connsiteY0" fmla="*/ 122285 h 1222848"/>
                <a:gd name="connsiteX1" fmla="*/ 122285 w 1887771"/>
                <a:gd name="connsiteY1" fmla="*/ 0 h 1222848"/>
                <a:gd name="connsiteX2" fmla="*/ 1765486 w 1887771"/>
                <a:gd name="connsiteY2" fmla="*/ 0 h 1222848"/>
                <a:gd name="connsiteX3" fmla="*/ 1887771 w 1887771"/>
                <a:gd name="connsiteY3" fmla="*/ 122285 h 1222848"/>
                <a:gd name="connsiteX4" fmla="*/ 1887771 w 1887771"/>
                <a:gd name="connsiteY4" fmla="*/ 1100563 h 1222848"/>
                <a:gd name="connsiteX5" fmla="*/ 1765486 w 1887771"/>
                <a:gd name="connsiteY5" fmla="*/ 1222848 h 1222848"/>
                <a:gd name="connsiteX6" fmla="*/ 122285 w 1887771"/>
                <a:gd name="connsiteY6" fmla="*/ 1222848 h 1222848"/>
                <a:gd name="connsiteX7" fmla="*/ 0 w 1887771"/>
                <a:gd name="connsiteY7" fmla="*/ 1100563 h 1222848"/>
                <a:gd name="connsiteX8" fmla="*/ 0 w 1887771"/>
                <a:gd name="connsiteY8" fmla="*/ 122285 h 1222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7771" h="1222848">
                  <a:moveTo>
                    <a:pt x="0" y="122285"/>
                  </a:moveTo>
                  <a:cubicBezTo>
                    <a:pt x="0" y="54749"/>
                    <a:pt x="54749" y="0"/>
                    <a:pt x="122285" y="0"/>
                  </a:cubicBezTo>
                  <a:lnTo>
                    <a:pt x="1765486" y="0"/>
                  </a:lnTo>
                  <a:cubicBezTo>
                    <a:pt x="1833022" y="0"/>
                    <a:pt x="1887771" y="54749"/>
                    <a:pt x="1887771" y="122285"/>
                  </a:cubicBezTo>
                  <a:lnTo>
                    <a:pt x="1887771" y="1100563"/>
                  </a:lnTo>
                  <a:cubicBezTo>
                    <a:pt x="1887771" y="1168099"/>
                    <a:pt x="1833022" y="1222848"/>
                    <a:pt x="1765486" y="1222848"/>
                  </a:cubicBezTo>
                  <a:lnTo>
                    <a:pt x="122285" y="1222848"/>
                  </a:lnTo>
                  <a:cubicBezTo>
                    <a:pt x="54749" y="1222848"/>
                    <a:pt x="0" y="1168099"/>
                    <a:pt x="0" y="1100563"/>
                  </a:cubicBezTo>
                  <a:lnTo>
                    <a:pt x="0" y="122285"/>
                  </a:lnTo>
                  <a:close/>
                </a:path>
              </a:pathLst>
            </a:cu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65583" tIns="404964" rIns="99252" bIns="99252" numCol="1" spcCol="1270" anchor="t" anchorCtr="0">
              <a:noAutofit/>
            </a:bodyPr>
            <a:lstStyle/>
            <a:p>
              <a:pPr marL="0" lvl="1" algn="r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MX" sz="1500" b="1" kern="12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58" name="57 CuadroTexto"/>
            <p:cNvSpPr txBox="1"/>
            <p:nvPr/>
          </p:nvSpPr>
          <p:spPr>
            <a:xfrm>
              <a:off x="6871483" y="5088023"/>
              <a:ext cx="2125409" cy="1023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algn="ctr"/>
              <a:r>
                <a:rPr lang="es-MX" sz="2000" b="1" dirty="0" smtClean="0">
                  <a:solidFill>
                    <a:srgbClr val="FF0000"/>
                  </a:solidFill>
                  <a:latin typeface="Arial Narrow" pitchFamily="34" charset="0"/>
                </a:rPr>
                <a:t>Delegación por Delegación</a:t>
              </a:r>
              <a:endParaRPr lang="es-MX" sz="20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072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35497" y="5325015"/>
            <a:ext cx="881322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MX" sz="17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824492"/>
              </p:ext>
            </p:extLst>
          </p:nvPr>
        </p:nvGraphicFramePr>
        <p:xfrm>
          <a:off x="219397" y="810427"/>
          <a:ext cx="8629327" cy="5115254"/>
        </p:xfrm>
        <a:graphic>
          <a:graphicData uri="http://schemas.openxmlformats.org/drawingml/2006/table">
            <a:tbl>
              <a:tblPr/>
              <a:tblGrid>
                <a:gridCol w="4951258"/>
                <a:gridCol w="2732508"/>
                <a:gridCol w="945561"/>
              </a:tblGrid>
              <a:tr h="402532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400 municipios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8784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Indicadores Estratégicos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Censo 2010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804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Personas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57,776,808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462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Calidad y Espacios de 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2462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Piso de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Tierra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(vivienda)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818,233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62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Muro de Material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(viviendas)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300,804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62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Techo de Material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(viviendas)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3,155,403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6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Hacinamiento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18,846,372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62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Servicios Básicos de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059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Agua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7,765,131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14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Drenaje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2,110,658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563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Electricidad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1,894,045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607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Sanitario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4,821,355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77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Estufa ecológica con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chimenea </a:t>
                      </a:r>
                      <a:r>
                        <a:rPr lang="es-MX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7,471,193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Escenario de Atención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9426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41528"/>
              </p:ext>
            </p:extLst>
          </p:nvPr>
        </p:nvGraphicFramePr>
        <p:xfrm>
          <a:off x="251519" y="827672"/>
          <a:ext cx="8640959" cy="5822088"/>
        </p:xfrm>
        <a:graphic>
          <a:graphicData uri="http://schemas.openxmlformats.org/drawingml/2006/table">
            <a:tbl>
              <a:tblPr/>
              <a:tblGrid>
                <a:gridCol w="4300103"/>
                <a:gridCol w="1390295"/>
                <a:gridCol w="1294379"/>
                <a:gridCol w="624689"/>
                <a:gridCol w="1031493"/>
              </a:tblGrid>
              <a:tr h="440610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108 municipios de alta sensibilidad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2348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Indicadores Estratégicos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Censo 2010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5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Metas</a:t>
                      </a:r>
                    </a:p>
                    <a:p>
                      <a:pPr algn="ctr" rtl="0" fontAlgn="ctr"/>
                      <a:r>
                        <a:rPr lang="es-MX" sz="15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es-MX" sz="1500" b="1" i="1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Arial Narrow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</a:tr>
              <a:tr h="3892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Viviendas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73,447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73,447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55331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Calidad y Espacios de 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5533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Piso de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Tierra (vivienda)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19,645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26.75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19,645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Muro de Material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(vivienda)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23,656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32.21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23,656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Techo de Material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(vivienda)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2,029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2.76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2,029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Hacinamiento (personas)</a:t>
                      </a:r>
                    </a:p>
                    <a:p>
                      <a:pPr algn="l" rtl="0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43,814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59.65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43,814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1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Servicios Básicos de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375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Agua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(personas)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27,164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36.98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27,164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Drenaje (personas)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48,907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66.59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48,907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8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Electricidad (personas)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7,856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10.70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7,856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43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Sanitario (personas)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6,129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8.34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6,129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97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Estufa ecológica con </a:t>
                      </a:r>
                      <a:r>
                        <a:rPr lang="es-MX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chimenea (personas)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68,307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93.00</a:t>
                      </a: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20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68,307</a:t>
                      </a:r>
                      <a:endParaRPr lang="es-MX" sz="2000" b="1" i="1" u="none" strike="noStrike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30" marR="82174" marT="9130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Escenario de Atención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215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638232"/>
              </p:ext>
            </p:extLst>
          </p:nvPr>
        </p:nvGraphicFramePr>
        <p:xfrm>
          <a:off x="271462" y="800708"/>
          <a:ext cx="8332985" cy="5256583"/>
        </p:xfrm>
        <a:graphic>
          <a:graphicData uri="http://schemas.openxmlformats.org/drawingml/2006/table">
            <a:tbl>
              <a:tblPr/>
              <a:tblGrid>
                <a:gridCol w="4417566"/>
                <a:gridCol w="978059"/>
                <a:gridCol w="1154379"/>
                <a:gridCol w="1782981"/>
              </a:tblGrid>
              <a:tr h="401544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Municipio de </a:t>
                      </a:r>
                      <a:r>
                        <a:rPr lang="es-MX" sz="1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Huautepec</a:t>
                      </a:r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Oaxaca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6994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Indicadores Estratégicos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Censo 2010</a:t>
                      </a:r>
                      <a:endParaRPr lang="es-MX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Metas</a:t>
                      </a:r>
                    </a:p>
                    <a:p>
                      <a:pPr algn="ctr" rtl="0" fontAlgn="ctr"/>
                      <a:r>
                        <a:rPr lang="es-MX" sz="18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es-MX" sz="1800" b="1" i="1" u="none" strike="noStrike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792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Viviendas</a:t>
                      </a: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5,995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5,995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900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Calidad y Espacios de 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23826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Piso de </a:t>
                      </a: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Tierra (Viviendas)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1,031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1,031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23826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Muro de Material </a:t>
                      </a: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(Viviendas)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636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23826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Techo de Material </a:t>
                      </a: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Endeble (Viviendas)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1,216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1,216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5639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Hacinamiento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4,473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23826">
                <a:tc gridSpan="4">
                  <a:txBody>
                    <a:bodyPr/>
                    <a:lstStyle/>
                    <a:p>
                      <a:pPr algn="l" rtl="0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Servicios Básicos de la Vivienda</a:t>
                      </a: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rtl="0" fontAlgn="ctr"/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82174" marT="91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9732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Agua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2,342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2,342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15637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Drenaje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641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5639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Electricidad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529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6778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Sanitario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62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6268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Estufa ecológica con </a:t>
                      </a: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chimenea (Personas)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30" marR="9130" marT="91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2,608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1" i="1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2,608</a:t>
                      </a:r>
                      <a:endParaRPr lang="es-MX" sz="1600" b="1" i="1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Ejemplo de Direccionamiento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494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251520" y="898495"/>
            <a:ext cx="864096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285750" indent="-2857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2400">
                <a:latin typeface="Arial Narrow" pitchFamily="34" charset="0"/>
              </a:defRPr>
            </a:lvl1pPr>
          </a:lstStyle>
          <a:p>
            <a:pPr marL="0" indent="0">
              <a:buNone/>
            </a:pP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A partir de lo que hemos revisado, </a:t>
            </a: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durante el mes de diciembre se llevará a cabo una capacitación donde: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Se entregará del Catalogo de Metas por AGEB y Localidad, consolidado con los 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criterios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del Fondo </a:t>
            </a:r>
            <a:r>
              <a:rPr lang="es-MX" sz="1800" dirty="0">
                <a:latin typeface="Arial" pitchFamily="34" charset="0"/>
                <a:cs typeface="Arial" pitchFamily="34" charset="0"/>
              </a:rPr>
              <a:t>de Aportaciones para la Infraestructura Social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Municipal.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s-MX" sz="1800" dirty="0" smtClean="0">
                <a:latin typeface="Arial" pitchFamily="34" charset="0"/>
                <a:cs typeface="Arial" pitchFamily="34" charset="0"/>
              </a:rPr>
              <a:t>Revisaremos la identificación de zonas de atención y beneficiarios, así como de las obras a realizar:</a:t>
            </a:r>
          </a:p>
          <a:p>
            <a:pPr marL="628650" lvl="2"/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171450" lvl="1"/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36541" y="476672"/>
            <a:ext cx="2479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Acciones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24775" y="4604486"/>
            <a:ext cx="4212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s-MX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Meta</a:t>
            </a:r>
            <a:endParaRPr lang="es-MX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1520" y="5066151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285750" indent="-285750">
              <a:buFont typeface="Arial" pitchFamily="34" charset="0"/>
              <a:buChar char="•"/>
              <a:defRPr sz="2400"/>
            </a:lvl1pPr>
            <a:lvl2pPr marL="800100" lvl="1" indent="-342900">
              <a:buFont typeface="Courier New" pitchFamily="49" charset="0"/>
              <a:buChar char="o"/>
              <a:defRPr sz="2400"/>
            </a:lvl2pPr>
          </a:lstStyle>
          <a:p>
            <a:pPr>
              <a:buSzPct val="80000"/>
              <a:buFont typeface="Wingdings" pitchFamily="2" charset="2"/>
              <a:buChar char="q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Lograr el adecuado direccionamiento de los recursos para:</a:t>
            </a:r>
          </a:p>
          <a:p>
            <a:pPr>
              <a:buSzPct val="80000"/>
              <a:buFont typeface="Wingdings" pitchFamily="2" charset="2"/>
              <a:buChar char="q"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SzPct val="80000"/>
              <a:buFont typeface="Wingdings" pitchFamily="2" charset="2"/>
              <a:buChar char="q"/>
            </a:pPr>
            <a:r>
              <a:rPr lang="es-MX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MOVER LOS INDICADORES DE CARENCIA EN VIVIENDA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SzPct val="80000"/>
              <a:buFont typeface="Wingdings" pitchFamily="2" charset="2"/>
              <a:buChar char="q"/>
            </a:pPr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15506" y="13053"/>
            <a:ext cx="756084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  <a:ea typeface="+mj-ea"/>
                <a:cs typeface="+mj-cs"/>
              </a:rPr>
              <a:t>Acciones a realizar y Metas</a:t>
            </a:r>
            <a:endParaRPr lang="es-MX" sz="2500" b="1" dirty="0">
              <a:solidFill>
                <a:srgbClr val="C00000"/>
              </a:solidFill>
              <a:latin typeface="Trajan Pro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6503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944</Words>
  <Application>Microsoft Office PowerPoint</Application>
  <PresentationFormat>Presentación en pantalla (4:3)</PresentationFormat>
  <Paragraphs>234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La subsecretaría de Desarrollo Social y Humano opera 8 programas: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Joél Vargas Zempoaltecatl</dc:creator>
  <cp:lastModifiedBy>Hilton</cp:lastModifiedBy>
  <cp:revision>79</cp:revision>
  <cp:lastPrinted>2013-11-27T18:24:08Z</cp:lastPrinted>
  <dcterms:created xsi:type="dcterms:W3CDTF">2013-11-26T18:36:32Z</dcterms:created>
  <dcterms:modified xsi:type="dcterms:W3CDTF">2013-11-27T17:39:42Z</dcterms:modified>
</cp:coreProperties>
</file>