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438" r:id="rId2"/>
    <p:sldId id="517" r:id="rId3"/>
    <p:sldId id="519" r:id="rId4"/>
    <p:sldId id="524" r:id="rId5"/>
    <p:sldId id="509" r:id="rId6"/>
    <p:sldId id="523" r:id="rId7"/>
    <p:sldId id="506" r:id="rId8"/>
  </p:sldIdLst>
  <p:sldSz cx="9144000" cy="6858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B44522"/>
    <a:srgbClr val="FFFFFF"/>
    <a:srgbClr val="F0BEAE"/>
    <a:srgbClr val="66FF33"/>
    <a:srgbClr val="99FF33"/>
    <a:srgbClr val="A83124"/>
    <a:srgbClr val="FF0066"/>
    <a:srgbClr val="FF66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30" autoAdjust="0"/>
    <p:restoredTop sz="86486" autoAdjust="0"/>
  </p:normalViewPr>
  <p:slideViewPr>
    <p:cSldViewPr>
      <p:cViewPr>
        <p:scale>
          <a:sx n="76" d="100"/>
          <a:sy n="76" d="100"/>
        </p:scale>
        <p:origin x="-1818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1908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266998-B93E-44C4-997D-B97E3560991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E2A9498-5F28-4A75-892C-CB4C63A90709}">
      <dgm:prSet phldrT="[Texto]"/>
      <dgm:spPr/>
      <dgm:t>
        <a:bodyPr/>
        <a:lstStyle/>
        <a:p>
          <a:endParaRPr lang="es-MX" dirty="0" smtClean="0">
            <a:solidFill>
              <a:srgbClr val="C00000"/>
            </a:solidFill>
          </a:endParaRPr>
        </a:p>
        <a:p>
          <a:endParaRPr lang="es-MX" dirty="0" smtClean="0">
            <a:solidFill>
              <a:srgbClr val="C00000"/>
            </a:solidFill>
          </a:endParaRPr>
        </a:p>
        <a:p>
          <a:r>
            <a:rPr lang="es-MX" dirty="0" smtClean="0">
              <a:solidFill>
                <a:srgbClr val="C00000"/>
              </a:solidFill>
            </a:rPr>
            <a:t>PUB</a:t>
          </a:r>
          <a:endParaRPr lang="es-MX" dirty="0">
            <a:solidFill>
              <a:srgbClr val="C00000"/>
            </a:solidFill>
          </a:endParaRPr>
        </a:p>
      </dgm:t>
    </dgm:pt>
    <dgm:pt modelId="{DAE7C8CF-9298-4ED0-BCF3-3BF479FD5BC2}" type="parTrans" cxnId="{B1C3F6A7-BD96-4E30-990C-9E1E1796B588}">
      <dgm:prSet/>
      <dgm:spPr/>
      <dgm:t>
        <a:bodyPr/>
        <a:lstStyle/>
        <a:p>
          <a:endParaRPr lang="es-MX"/>
        </a:p>
      </dgm:t>
    </dgm:pt>
    <dgm:pt modelId="{14021E91-A924-4EE5-B0B8-5DEF3287518B}" type="sibTrans" cxnId="{B1C3F6A7-BD96-4E30-990C-9E1E1796B588}">
      <dgm:prSet/>
      <dgm:spPr/>
      <dgm:t>
        <a:bodyPr/>
        <a:lstStyle/>
        <a:p>
          <a:endParaRPr lang="es-MX"/>
        </a:p>
      </dgm:t>
    </dgm:pt>
    <dgm:pt modelId="{6E3F57A6-DFC0-4F38-B540-62AF89F585C2}">
      <dgm:prSet phldrT="[Texto]" custT="1"/>
      <dgm:spPr/>
      <dgm:t>
        <a:bodyPr/>
        <a:lstStyle/>
        <a:p>
          <a:pPr algn="just"/>
          <a:r>
            <a:rPr lang="es-MX" sz="2400" b="0" dirty="0" smtClean="0">
              <a:latin typeface="+mj-lt"/>
            </a:rPr>
            <a:t>Derivado de las reformas a la Ley de Coordinación Fiscal del Ramo 33 FAIS, se demanda una integración acelerada del Padrón Único de Beneficiarios</a:t>
          </a:r>
          <a:endParaRPr lang="es-MX" sz="2400" b="0" dirty="0">
            <a:latin typeface="+mj-lt"/>
          </a:endParaRPr>
        </a:p>
      </dgm:t>
    </dgm:pt>
    <dgm:pt modelId="{56D79DA0-B546-4298-BD5E-D8739CB99C70}" type="parTrans" cxnId="{8FD5AC0A-3BCC-4806-98C2-20BB74132F68}">
      <dgm:prSet/>
      <dgm:spPr/>
      <dgm:t>
        <a:bodyPr/>
        <a:lstStyle/>
        <a:p>
          <a:endParaRPr lang="es-MX"/>
        </a:p>
      </dgm:t>
    </dgm:pt>
    <dgm:pt modelId="{0D812571-A841-49D9-A79B-4856222D70F2}" type="sibTrans" cxnId="{8FD5AC0A-3BCC-4806-98C2-20BB74132F68}">
      <dgm:prSet/>
      <dgm:spPr/>
      <dgm:t>
        <a:bodyPr/>
        <a:lstStyle/>
        <a:p>
          <a:endParaRPr lang="es-MX"/>
        </a:p>
      </dgm:t>
    </dgm:pt>
    <dgm:pt modelId="{645C0F15-DCB7-4D7F-B5A8-0BD81148D6F5}">
      <dgm:prSet phldrT="[Texto]" custT="1"/>
      <dgm:spPr/>
      <dgm:t>
        <a:bodyPr/>
        <a:lstStyle/>
        <a:p>
          <a:pPr algn="just"/>
          <a:r>
            <a:rPr lang="es-MX" sz="2600" dirty="0" smtClean="0"/>
            <a:t>Diciembre 2014, incorporados los más de  2500 programas y acciones a nivel estatal, municipal y particulares</a:t>
          </a:r>
          <a:endParaRPr lang="es-MX" sz="2600" dirty="0"/>
        </a:p>
      </dgm:t>
    </dgm:pt>
    <dgm:pt modelId="{9F7AC0A3-3881-4148-9600-B9D07F5D7B60}" type="parTrans" cxnId="{2C3AB5C9-F91F-4E99-A107-0BB30159CC84}">
      <dgm:prSet/>
      <dgm:spPr/>
      <dgm:t>
        <a:bodyPr/>
        <a:lstStyle/>
        <a:p>
          <a:endParaRPr lang="es-MX"/>
        </a:p>
      </dgm:t>
    </dgm:pt>
    <dgm:pt modelId="{B87A5B2C-3751-49C0-B8EC-6611B47FF1B5}" type="sibTrans" cxnId="{2C3AB5C9-F91F-4E99-A107-0BB30159CC84}">
      <dgm:prSet/>
      <dgm:spPr/>
      <dgm:t>
        <a:bodyPr/>
        <a:lstStyle/>
        <a:p>
          <a:endParaRPr lang="es-MX"/>
        </a:p>
      </dgm:t>
    </dgm:pt>
    <dgm:pt modelId="{AA58B040-7EDC-4738-A199-D5071883C8C6}">
      <dgm:prSet phldrT="[Texto]" custT="1"/>
      <dgm:spPr/>
      <dgm:t>
        <a:bodyPr/>
        <a:lstStyle/>
        <a:p>
          <a:pPr algn="just"/>
          <a:r>
            <a:rPr lang="es-MX" sz="2600" dirty="0" smtClean="0"/>
            <a:t>Para 2015 se tendrá la información consolidada en un modelo de datos que permita ser el centro del Sistema Nacional de Desarrollo Social</a:t>
          </a:r>
          <a:r>
            <a:rPr lang="es-MX" sz="2800" dirty="0" smtClean="0"/>
            <a:t>.</a:t>
          </a:r>
          <a:endParaRPr lang="es-MX" sz="2800" dirty="0"/>
        </a:p>
      </dgm:t>
    </dgm:pt>
    <dgm:pt modelId="{DB2ECAB9-4A01-42E6-AC58-337F4E987C0A}" type="parTrans" cxnId="{808696DD-9CF9-404F-A6D0-557CF36DF19C}">
      <dgm:prSet/>
      <dgm:spPr/>
      <dgm:t>
        <a:bodyPr/>
        <a:lstStyle/>
        <a:p>
          <a:endParaRPr lang="es-MX"/>
        </a:p>
      </dgm:t>
    </dgm:pt>
    <dgm:pt modelId="{27517697-8113-4CA3-A948-249CF1E35A99}" type="sibTrans" cxnId="{808696DD-9CF9-404F-A6D0-557CF36DF19C}">
      <dgm:prSet/>
      <dgm:spPr/>
      <dgm:t>
        <a:bodyPr/>
        <a:lstStyle/>
        <a:p>
          <a:endParaRPr lang="es-MX"/>
        </a:p>
      </dgm:t>
    </dgm:pt>
    <dgm:pt modelId="{BF79ACBE-0839-4D41-97ED-369049BB7238}" type="pres">
      <dgm:prSet presAssocID="{4D266998-B93E-44C4-997D-B97E3560991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00383209-88EC-44BD-BB4B-74040ECFD9B0}" type="pres">
      <dgm:prSet presAssocID="{CE2A9498-5F28-4A75-892C-CB4C63A90709}" presName="thickLine" presStyleLbl="alignNode1" presStyleIdx="0" presStyleCnt="1"/>
      <dgm:spPr/>
    </dgm:pt>
    <dgm:pt modelId="{27CF7B14-2A28-4FCB-9749-00C5F6628A65}" type="pres">
      <dgm:prSet presAssocID="{CE2A9498-5F28-4A75-892C-CB4C63A90709}" presName="horz1" presStyleCnt="0"/>
      <dgm:spPr/>
    </dgm:pt>
    <dgm:pt modelId="{8E0F89D9-9DCF-4DBE-AE78-C14EDB9C8D76}" type="pres">
      <dgm:prSet presAssocID="{CE2A9498-5F28-4A75-892C-CB4C63A90709}" presName="tx1" presStyleLbl="revTx" presStyleIdx="0" presStyleCnt="4"/>
      <dgm:spPr/>
      <dgm:t>
        <a:bodyPr/>
        <a:lstStyle/>
        <a:p>
          <a:endParaRPr lang="es-MX"/>
        </a:p>
      </dgm:t>
    </dgm:pt>
    <dgm:pt modelId="{2B69CCD6-6497-4C6E-9A38-5C6AF67A8564}" type="pres">
      <dgm:prSet presAssocID="{CE2A9498-5F28-4A75-892C-CB4C63A90709}" presName="vert1" presStyleCnt="0"/>
      <dgm:spPr/>
    </dgm:pt>
    <dgm:pt modelId="{A636BE6C-FDBB-4F3F-90D7-B3CA4787F18B}" type="pres">
      <dgm:prSet presAssocID="{6E3F57A6-DFC0-4F38-B540-62AF89F585C2}" presName="vertSpace2a" presStyleCnt="0"/>
      <dgm:spPr/>
    </dgm:pt>
    <dgm:pt modelId="{8C1DBB2D-E168-4C62-BE88-70F4F25F9838}" type="pres">
      <dgm:prSet presAssocID="{6E3F57A6-DFC0-4F38-B540-62AF89F585C2}" presName="horz2" presStyleCnt="0"/>
      <dgm:spPr/>
    </dgm:pt>
    <dgm:pt modelId="{C0C251CF-B1EF-4D0B-BB0C-FC555FACE811}" type="pres">
      <dgm:prSet presAssocID="{6E3F57A6-DFC0-4F38-B540-62AF89F585C2}" presName="horzSpace2" presStyleCnt="0"/>
      <dgm:spPr/>
    </dgm:pt>
    <dgm:pt modelId="{8071C2BA-4CB4-4372-AD16-9C84CCCC5EFF}" type="pres">
      <dgm:prSet presAssocID="{6E3F57A6-DFC0-4F38-B540-62AF89F585C2}" presName="tx2" presStyleLbl="revTx" presStyleIdx="1" presStyleCnt="4"/>
      <dgm:spPr/>
      <dgm:t>
        <a:bodyPr/>
        <a:lstStyle/>
        <a:p>
          <a:endParaRPr lang="es-MX"/>
        </a:p>
      </dgm:t>
    </dgm:pt>
    <dgm:pt modelId="{99479404-ED91-495D-9EA4-C98251775543}" type="pres">
      <dgm:prSet presAssocID="{6E3F57A6-DFC0-4F38-B540-62AF89F585C2}" presName="vert2" presStyleCnt="0"/>
      <dgm:spPr/>
    </dgm:pt>
    <dgm:pt modelId="{E47A62B5-366B-47AC-A7CB-16E15DD687F1}" type="pres">
      <dgm:prSet presAssocID="{6E3F57A6-DFC0-4F38-B540-62AF89F585C2}" presName="thinLine2b" presStyleLbl="callout" presStyleIdx="0" presStyleCnt="3"/>
      <dgm:spPr>
        <a:ln>
          <a:solidFill>
            <a:srgbClr val="FF6600"/>
          </a:solidFill>
        </a:ln>
      </dgm:spPr>
    </dgm:pt>
    <dgm:pt modelId="{DF256B27-893E-4B31-BE82-789B49A70195}" type="pres">
      <dgm:prSet presAssocID="{6E3F57A6-DFC0-4F38-B540-62AF89F585C2}" presName="vertSpace2b" presStyleCnt="0"/>
      <dgm:spPr/>
    </dgm:pt>
    <dgm:pt modelId="{64203FEC-261C-4E8E-A301-9FF046F8C74B}" type="pres">
      <dgm:prSet presAssocID="{645C0F15-DCB7-4D7F-B5A8-0BD81148D6F5}" presName="horz2" presStyleCnt="0"/>
      <dgm:spPr/>
    </dgm:pt>
    <dgm:pt modelId="{71C6D230-F3EE-4EC0-8C12-A269CB5EA700}" type="pres">
      <dgm:prSet presAssocID="{645C0F15-DCB7-4D7F-B5A8-0BD81148D6F5}" presName="horzSpace2" presStyleCnt="0"/>
      <dgm:spPr/>
    </dgm:pt>
    <dgm:pt modelId="{5C0D8BFF-C402-4DC8-ADA0-1B76DFC5BCD3}" type="pres">
      <dgm:prSet presAssocID="{645C0F15-DCB7-4D7F-B5A8-0BD81148D6F5}" presName="tx2" presStyleLbl="revTx" presStyleIdx="2" presStyleCnt="4"/>
      <dgm:spPr/>
      <dgm:t>
        <a:bodyPr/>
        <a:lstStyle/>
        <a:p>
          <a:endParaRPr lang="es-MX"/>
        </a:p>
      </dgm:t>
    </dgm:pt>
    <dgm:pt modelId="{4EBD96D6-EFEC-4BA1-B15C-6BDEF9BBF37C}" type="pres">
      <dgm:prSet presAssocID="{645C0F15-DCB7-4D7F-B5A8-0BD81148D6F5}" presName="vert2" presStyleCnt="0"/>
      <dgm:spPr/>
    </dgm:pt>
    <dgm:pt modelId="{0A6BA8CB-78FA-4689-806C-AB7E61102A97}" type="pres">
      <dgm:prSet presAssocID="{645C0F15-DCB7-4D7F-B5A8-0BD81148D6F5}" presName="thinLine2b" presStyleLbl="callout" presStyleIdx="1" presStyleCnt="3"/>
      <dgm:spPr>
        <a:ln>
          <a:solidFill>
            <a:srgbClr val="66FF33"/>
          </a:solidFill>
        </a:ln>
      </dgm:spPr>
    </dgm:pt>
    <dgm:pt modelId="{41E4E10C-4206-4B13-A68F-9CF5723A63D6}" type="pres">
      <dgm:prSet presAssocID="{645C0F15-DCB7-4D7F-B5A8-0BD81148D6F5}" presName="vertSpace2b" presStyleCnt="0"/>
      <dgm:spPr/>
    </dgm:pt>
    <dgm:pt modelId="{90FC7388-513C-4318-AF2A-0CB85B2A38EF}" type="pres">
      <dgm:prSet presAssocID="{AA58B040-7EDC-4738-A199-D5071883C8C6}" presName="horz2" presStyleCnt="0"/>
      <dgm:spPr/>
    </dgm:pt>
    <dgm:pt modelId="{7DDC2EB0-11B3-492C-A487-84C7F16D0CC1}" type="pres">
      <dgm:prSet presAssocID="{AA58B040-7EDC-4738-A199-D5071883C8C6}" presName="horzSpace2" presStyleCnt="0"/>
      <dgm:spPr/>
    </dgm:pt>
    <dgm:pt modelId="{B07F0A5C-A94D-4D9E-9F41-55335E639EB0}" type="pres">
      <dgm:prSet presAssocID="{AA58B040-7EDC-4738-A199-D5071883C8C6}" presName="tx2" presStyleLbl="revTx" presStyleIdx="3" presStyleCnt="4" custScaleX="95820" custScaleY="123718"/>
      <dgm:spPr/>
      <dgm:t>
        <a:bodyPr/>
        <a:lstStyle/>
        <a:p>
          <a:endParaRPr lang="es-MX"/>
        </a:p>
      </dgm:t>
    </dgm:pt>
    <dgm:pt modelId="{42118702-EFA3-4F0A-A887-C7ECF401CF63}" type="pres">
      <dgm:prSet presAssocID="{AA58B040-7EDC-4738-A199-D5071883C8C6}" presName="vert2" presStyleCnt="0"/>
      <dgm:spPr/>
    </dgm:pt>
    <dgm:pt modelId="{DA1F4430-C2BD-4865-9C18-552075C8C760}" type="pres">
      <dgm:prSet presAssocID="{AA58B040-7EDC-4738-A199-D5071883C8C6}" presName="thinLine2b" presStyleLbl="callout" presStyleIdx="2" presStyleCnt="3"/>
      <dgm:spPr>
        <a:ln>
          <a:solidFill>
            <a:srgbClr val="0070C0"/>
          </a:solidFill>
        </a:ln>
      </dgm:spPr>
    </dgm:pt>
    <dgm:pt modelId="{5A6DAAB3-707B-4CFC-B6FC-00BA52F7AEDD}" type="pres">
      <dgm:prSet presAssocID="{AA58B040-7EDC-4738-A199-D5071883C8C6}" presName="vertSpace2b" presStyleCnt="0"/>
      <dgm:spPr/>
    </dgm:pt>
  </dgm:ptLst>
  <dgm:cxnLst>
    <dgm:cxn modelId="{8FD5AC0A-3BCC-4806-98C2-20BB74132F68}" srcId="{CE2A9498-5F28-4A75-892C-CB4C63A90709}" destId="{6E3F57A6-DFC0-4F38-B540-62AF89F585C2}" srcOrd="0" destOrd="0" parTransId="{56D79DA0-B546-4298-BD5E-D8739CB99C70}" sibTransId="{0D812571-A841-49D9-A79B-4856222D70F2}"/>
    <dgm:cxn modelId="{B1C3F6A7-BD96-4E30-990C-9E1E1796B588}" srcId="{4D266998-B93E-44C4-997D-B97E35609914}" destId="{CE2A9498-5F28-4A75-892C-CB4C63A90709}" srcOrd="0" destOrd="0" parTransId="{DAE7C8CF-9298-4ED0-BCF3-3BF479FD5BC2}" sibTransId="{14021E91-A924-4EE5-B0B8-5DEF3287518B}"/>
    <dgm:cxn modelId="{808696DD-9CF9-404F-A6D0-557CF36DF19C}" srcId="{CE2A9498-5F28-4A75-892C-CB4C63A90709}" destId="{AA58B040-7EDC-4738-A199-D5071883C8C6}" srcOrd="2" destOrd="0" parTransId="{DB2ECAB9-4A01-42E6-AC58-337F4E987C0A}" sibTransId="{27517697-8113-4CA3-A948-249CF1E35A99}"/>
    <dgm:cxn modelId="{DD3ACEF8-5E24-4081-8B4D-2F48984FA97A}" type="presOf" srcId="{4D266998-B93E-44C4-997D-B97E35609914}" destId="{BF79ACBE-0839-4D41-97ED-369049BB7238}" srcOrd="0" destOrd="0" presId="urn:microsoft.com/office/officeart/2008/layout/LinedList"/>
    <dgm:cxn modelId="{B909C3C0-192E-4636-80F1-527245169F4A}" type="presOf" srcId="{645C0F15-DCB7-4D7F-B5A8-0BD81148D6F5}" destId="{5C0D8BFF-C402-4DC8-ADA0-1B76DFC5BCD3}" srcOrd="0" destOrd="0" presId="urn:microsoft.com/office/officeart/2008/layout/LinedList"/>
    <dgm:cxn modelId="{ADB9A8B4-AA40-461C-9C8C-E0C551B284A0}" type="presOf" srcId="{CE2A9498-5F28-4A75-892C-CB4C63A90709}" destId="{8E0F89D9-9DCF-4DBE-AE78-C14EDB9C8D76}" srcOrd="0" destOrd="0" presId="urn:microsoft.com/office/officeart/2008/layout/LinedList"/>
    <dgm:cxn modelId="{85BE2FF2-E193-415A-B73D-758D37FA1A6E}" type="presOf" srcId="{AA58B040-7EDC-4738-A199-D5071883C8C6}" destId="{B07F0A5C-A94D-4D9E-9F41-55335E639EB0}" srcOrd="0" destOrd="0" presId="urn:microsoft.com/office/officeart/2008/layout/LinedList"/>
    <dgm:cxn modelId="{EF72FF9F-55FF-4BB8-BD27-A8A1B6E26F6E}" type="presOf" srcId="{6E3F57A6-DFC0-4F38-B540-62AF89F585C2}" destId="{8071C2BA-4CB4-4372-AD16-9C84CCCC5EFF}" srcOrd="0" destOrd="0" presId="urn:microsoft.com/office/officeart/2008/layout/LinedList"/>
    <dgm:cxn modelId="{2C3AB5C9-F91F-4E99-A107-0BB30159CC84}" srcId="{CE2A9498-5F28-4A75-892C-CB4C63A90709}" destId="{645C0F15-DCB7-4D7F-B5A8-0BD81148D6F5}" srcOrd="1" destOrd="0" parTransId="{9F7AC0A3-3881-4148-9600-B9D07F5D7B60}" sibTransId="{B87A5B2C-3751-49C0-B8EC-6611B47FF1B5}"/>
    <dgm:cxn modelId="{60813934-4203-4222-A4C8-3BDF90AE6E57}" type="presParOf" srcId="{BF79ACBE-0839-4D41-97ED-369049BB7238}" destId="{00383209-88EC-44BD-BB4B-74040ECFD9B0}" srcOrd="0" destOrd="0" presId="urn:microsoft.com/office/officeart/2008/layout/LinedList"/>
    <dgm:cxn modelId="{7BF63CFC-4DFB-4BD6-9E42-045E0A6DCBCD}" type="presParOf" srcId="{BF79ACBE-0839-4D41-97ED-369049BB7238}" destId="{27CF7B14-2A28-4FCB-9749-00C5F6628A65}" srcOrd="1" destOrd="0" presId="urn:microsoft.com/office/officeart/2008/layout/LinedList"/>
    <dgm:cxn modelId="{C3EF4757-B193-4C5C-885F-12E1DDF48B57}" type="presParOf" srcId="{27CF7B14-2A28-4FCB-9749-00C5F6628A65}" destId="{8E0F89D9-9DCF-4DBE-AE78-C14EDB9C8D76}" srcOrd="0" destOrd="0" presId="urn:microsoft.com/office/officeart/2008/layout/LinedList"/>
    <dgm:cxn modelId="{F8A668FA-ED04-4889-B867-CA1410EA7237}" type="presParOf" srcId="{27CF7B14-2A28-4FCB-9749-00C5F6628A65}" destId="{2B69CCD6-6497-4C6E-9A38-5C6AF67A8564}" srcOrd="1" destOrd="0" presId="urn:microsoft.com/office/officeart/2008/layout/LinedList"/>
    <dgm:cxn modelId="{511574D3-6DB4-491D-BA6B-A6D4E0C5B225}" type="presParOf" srcId="{2B69CCD6-6497-4C6E-9A38-5C6AF67A8564}" destId="{A636BE6C-FDBB-4F3F-90D7-B3CA4787F18B}" srcOrd="0" destOrd="0" presId="urn:microsoft.com/office/officeart/2008/layout/LinedList"/>
    <dgm:cxn modelId="{C034CA49-7FA2-4F59-B7BA-C0CCF4FC2C04}" type="presParOf" srcId="{2B69CCD6-6497-4C6E-9A38-5C6AF67A8564}" destId="{8C1DBB2D-E168-4C62-BE88-70F4F25F9838}" srcOrd="1" destOrd="0" presId="urn:microsoft.com/office/officeart/2008/layout/LinedList"/>
    <dgm:cxn modelId="{8A0470C3-F376-45F4-B3E9-6160EBC388BB}" type="presParOf" srcId="{8C1DBB2D-E168-4C62-BE88-70F4F25F9838}" destId="{C0C251CF-B1EF-4D0B-BB0C-FC555FACE811}" srcOrd="0" destOrd="0" presId="urn:microsoft.com/office/officeart/2008/layout/LinedList"/>
    <dgm:cxn modelId="{C880ACE4-117A-4C0C-B3D3-0967BC3A691A}" type="presParOf" srcId="{8C1DBB2D-E168-4C62-BE88-70F4F25F9838}" destId="{8071C2BA-4CB4-4372-AD16-9C84CCCC5EFF}" srcOrd="1" destOrd="0" presId="urn:microsoft.com/office/officeart/2008/layout/LinedList"/>
    <dgm:cxn modelId="{4BBDE079-3387-49D4-A508-88ED960A106D}" type="presParOf" srcId="{8C1DBB2D-E168-4C62-BE88-70F4F25F9838}" destId="{99479404-ED91-495D-9EA4-C98251775543}" srcOrd="2" destOrd="0" presId="urn:microsoft.com/office/officeart/2008/layout/LinedList"/>
    <dgm:cxn modelId="{A79A0D12-AFFC-4C14-AEB5-6AA98A8C852D}" type="presParOf" srcId="{2B69CCD6-6497-4C6E-9A38-5C6AF67A8564}" destId="{E47A62B5-366B-47AC-A7CB-16E15DD687F1}" srcOrd="2" destOrd="0" presId="urn:microsoft.com/office/officeart/2008/layout/LinedList"/>
    <dgm:cxn modelId="{F069BB47-8EA5-4A7A-B67C-919F5E9DE01D}" type="presParOf" srcId="{2B69CCD6-6497-4C6E-9A38-5C6AF67A8564}" destId="{DF256B27-893E-4B31-BE82-789B49A70195}" srcOrd="3" destOrd="0" presId="urn:microsoft.com/office/officeart/2008/layout/LinedList"/>
    <dgm:cxn modelId="{444DC0B5-2E4F-4B41-A9B5-99503A73B28D}" type="presParOf" srcId="{2B69CCD6-6497-4C6E-9A38-5C6AF67A8564}" destId="{64203FEC-261C-4E8E-A301-9FF046F8C74B}" srcOrd="4" destOrd="0" presId="urn:microsoft.com/office/officeart/2008/layout/LinedList"/>
    <dgm:cxn modelId="{9159114A-05EF-4DAD-9033-2A0DC9665B8B}" type="presParOf" srcId="{64203FEC-261C-4E8E-A301-9FF046F8C74B}" destId="{71C6D230-F3EE-4EC0-8C12-A269CB5EA700}" srcOrd="0" destOrd="0" presId="urn:microsoft.com/office/officeart/2008/layout/LinedList"/>
    <dgm:cxn modelId="{0EDCDD32-86AA-4192-AF77-8E7387204A27}" type="presParOf" srcId="{64203FEC-261C-4E8E-A301-9FF046F8C74B}" destId="{5C0D8BFF-C402-4DC8-ADA0-1B76DFC5BCD3}" srcOrd="1" destOrd="0" presId="urn:microsoft.com/office/officeart/2008/layout/LinedList"/>
    <dgm:cxn modelId="{E5C9490C-16BE-4369-AAD4-228DBE8F0EC4}" type="presParOf" srcId="{64203FEC-261C-4E8E-A301-9FF046F8C74B}" destId="{4EBD96D6-EFEC-4BA1-B15C-6BDEF9BBF37C}" srcOrd="2" destOrd="0" presId="urn:microsoft.com/office/officeart/2008/layout/LinedList"/>
    <dgm:cxn modelId="{21B022DF-A602-4B9F-B10E-257BEE434216}" type="presParOf" srcId="{2B69CCD6-6497-4C6E-9A38-5C6AF67A8564}" destId="{0A6BA8CB-78FA-4689-806C-AB7E61102A97}" srcOrd="5" destOrd="0" presId="urn:microsoft.com/office/officeart/2008/layout/LinedList"/>
    <dgm:cxn modelId="{C2123176-87C0-47A3-8A5E-9E7A87686314}" type="presParOf" srcId="{2B69CCD6-6497-4C6E-9A38-5C6AF67A8564}" destId="{41E4E10C-4206-4B13-A68F-9CF5723A63D6}" srcOrd="6" destOrd="0" presId="urn:microsoft.com/office/officeart/2008/layout/LinedList"/>
    <dgm:cxn modelId="{2BDD2165-3FE6-4FB6-BB94-3A044BFCE7A7}" type="presParOf" srcId="{2B69CCD6-6497-4C6E-9A38-5C6AF67A8564}" destId="{90FC7388-513C-4318-AF2A-0CB85B2A38EF}" srcOrd="7" destOrd="0" presId="urn:microsoft.com/office/officeart/2008/layout/LinedList"/>
    <dgm:cxn modelId="{9D639233-4237-4D3A-828E-64CC3D40CB2C}" type="presParOf" srcId="{90FC7388-513C-4318-AF2A-0CB85B2A38EF}" destId="{7DDC2EB0-11B3-492C-A487-84C7F16D0CC1}" srcOrd="0" destOrd="0" presId="urn:microsoft.com/office/officeart/2008/layout/LinedList"/>
    <dgm:cxn modelId="{D30108E6-88E3-4CCB-850A-330266DA9DCF}" type="presParOf" srcId="{90FC7388-513C-4318-AF2A-0CB85B2A38EF}" destId="{B07F0A5C-A94D-4D9E-9F41-55335E639EB0}" srcOrd="1" destOrd="0" presId="urn:microsoft.com/office/officeart/2008/layout/LinedList"/>
    <dgm:cxn modelId="{AC273174-1FB5-4CB9-B093-B7E9BE51B7E8}" type="presParOf" srcId="{90FC7388-513C-4318-AF2A-0CB85B2A38EF}" destId="{42118702-EFA3-4F0A-A887-C7ECF401CF63}" srcOrd="2" destOrd="0" presId="urn:microsoft.com/office/officeart/2008/layout/LinedList"/>
    <dgm:cxn modelId="{95981488-413A-47C1-A85B-DA15E89F50AF}" type="presParOf" srcId="{2B69CCD6-6497-4C6E-9A38-5C6AF67A8564}" destId="{DA1F4430-C2BD-4865-9C18-552075C8C760}" srcOrd="8" destOrd="0" presId="urn:microsoft.com/office/officeart/2008/layout/LinedList"/>
    <dgm:cxn modelId="{82EA80BE-DD5D-40D6-845E-1F9BA0FE31B2}" type="presParOf" srcId="{2B69CCD6-6497-4C6E-9A38-5C6AF67A8564}" destId="{5A6DAAB3-707B-4CFC-B6FC-00BA52F7AEDD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383209-88EC-44BD-BB4B-74040ECFD9B0}">
      <dsp:nvSpPr>
        <dsp:cNvPr id="0" name=""/>
        <dsp:cNvSpPr/>
      </dsp:nvSpPr>
      <dsp:spPr>
        <a:xfrm>
          <a:off x="0" y="2293"/>
          <a:ext cx="81063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0F89D9-9DCF-4DBE-AE78-C14EDB9C8D76}">
      <dsp:nvSpPr>
        <dsp:cNvPr id="0" name=""/>
        <dsp:cNvSpPr/>
      </dsp:nvSpPr>
      <dsp:spPr>
        <a:xfrm>
          <a:off x="0" y="2293"/>
          <a:ext cx="1621276" cy="46917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t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0" kern="1200" dirty="0" smtClean="0">
            <a:solidFill>
              <a:srgbClr val="C00000"/>
            </a:solidFill>
          </a:endParaRPr>
        </a:p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0" kern="1200" dirty="0" smtClean="0">
            <a:solidFill>
              <a:srgbClr val="C00000"/>
            </a:solidFill>
          </a:endParaRPr>
        </a:p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5000" kern="1200" dirty="0" smtClean="0">
              <a:solidFill>
                <a:srgbClr val="C00000"/>
              </a:solidFill>
            </a:rPr>
            <a:t>PUB</a:t>
          </a:r>
          <a:endParaRPr lang="es-MX" sz="5000" kern="1200" dirty="0">
            <a:solidFill>
              <a:srgbClr val="C00000"/>
            </a:solidFill>
          </a:endParaRPr>
        </a:p>
      </dsp:txBody>
      <dsp:txXfrm>
        <a:off x="0" y="2293"/>
        <a:ext cx="1621276" cy="4691709"/>
      </dsp:txXfrm>
    </dsp:sp>
    <dsp:sp modelId="{8071C2BA-4CB4-4372-AD16-9C84CCCC5EFF}">
      <dsp:nvSpPr>
        <dsp:cNvPr id="0" name=""/>
        <dsp:cNvSpPr/>
      </dsp:nvSpPr>
      <dsp:spPr>
        <a:xfrm>
          <a:off x="1742871" y="70446"/>
          <a:ext cx="6363508" cy="1363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0" kern="1200" dirty="0" smtClean="0">
              <a:latin typeface="+mj-lt"/>
            </a:rPr>
            <a:t>Derivado de las reformas a la Ley de Coordinación Fiscal del Ramo 33 FAIS, se demanda una integración acelerada del Padrón Único de Beneficiarios</a:t>
          </a:r>
          <a:endParaRPr lang="es-MX" sz="2400" b="0" kern="1200" dirty="0">
            <a:latin typeface="+mj-lt"/>
          </a:endParaRPr>
        </a:p>
      </dsp:txBody>
      <dsp:txXfrm>
        <a:off x="1742871" y="70446"/>
        <a:ext cx="6363508" cy="1363069"/>
      </dsp:txXfrm>
    </dsp:sp>
    <dsp:sp modelId="{E47A62B5-366B-47AC-A7CB-16E15DD687F1}">
      <dsp:nvSpPr>
        <dsp:cNvPr id="0" name=""/>
        <dsp:cNvSpPr/>
      </dsp:nvSpPr>
      <dsp:spPr>
        <a:xfrm>
          <a:off x="1621276" y="1433516"/>
          <a:ext cx="64851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66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0D8BFF-C402-4DC8-ADA0-1B76DFC5BCD3}">
      <dsp:nvSpPr>
        <dsp:cNvPr id="0" name=""/>
        <dsp:cNvSpPr/>
      </dsp:nvSpPr>
      <dsp:spPr>
        <a:xfrm>
          <a:off x="1742871" y="1501670"/>
          <a:ext cx="6363508" cy="1363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Diciembre 2014, incorporados los más de  2500 programas y acciones a nivel estatal, municipal y particulares</a:t>
          </a:r>
          <a:endParaRPr lang="es-MX" sz="2600" kern="1200" dirty="0"/>
        </a:p>
      </dsp:txBody>
      <dsp:txXfrm>
        <a:off x="1742871" y="1501670"/>
        <a:ext cx="6363508" cy="1363069"/>
      </dsp:txXfrm>
    </dsp:sp>
    <dsp:sp modelId="{0A6BA8CB-78FA-4689-806C-AB7E61102A97}">
      <dsp:nvSpPr>
        <dsp:cNvPr id="0" name=""/>
        <dsp:cNvSpPr/>
      </dsp:nvSpPr>
      <dsp:spPr>
        <a:xfrm>
          <a:off x="1621276" y="2864740"/>
          <a:ext cx="64851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66FF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7F0A5C-A94D-4D9E-9F41-55335E639EB0}">
      <dsp:nvSpPr>
        <dsp:cNvPr id="0" name=""/>
        <dsp:cNvSpPr/>
      </dsp:nvSpPr>
      <dsp:spPr>
        <a:xfrm>
          <a:off x="1742871" y="2932893"/>
          <a:ext cx="6097513" cy="16863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Para 2015 se tendrá la información consolidada en un modelo de datos que permita ser el centro del Sistema Nacional de Desarrollo Social</a:t>
          </a:r>
          <a:r>
            <a:rPr lang="es-MX" sz="2800" kern="1200" dirty="0" smtClean="0"/>
            <a:t>.</a:t>
          </a:r>
          <a:endParaRPr lang="es-MX" sz="2800" kern="1200" dirty="0"/>
        </a:p>
      </dsp:txBody>
      <dsp:txXfrm>
        <a:off x="1742871" y="2932893"/>
        <a:ext cx="6097513" cy="1686362"/>
      </dsp:txXfrm>
    </dsp:sp>
    <dsp:sp modelId="{DA1F4430-C2BD-4865-9C18-552075C8C760}">
      <dsp:nvSpPr>
        <dsp:cNvPr id="0" name=""/>
        <dsp:cNvSpPr/>
      </dsp:nvSpPr>
      <dsp:spPr>
        <a:xfrm>
          <a:off x="1621276" y="4619256"/>
          <a:ext cx="648510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5FDBA3-575B-4075-AD4C-262270217D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1640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349A214-B51B-45AD-90E6-FDFAB47E17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04612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15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70" y="1340768"/>
            <a:ext cx="8614410" cy="331622"/>
          </a:xfrm>
          <a:prstGeom prst="rect">
            <a:avLst/>
          </a:prstGeom>
        </p:spPr>
      </p:pic>
      <p:pic>
        <p:nvPicPr>
          <p:cNvPr id="2" name="1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4000500" cy="1371600"/>
          </a:xfrm>
          <a:prstGeom prst="rect">
            <a:avLst/>
          </a:prstGeom>
        </p:spPr>
      </p:pic>
      <p:pic>
        <p:nvPicPr>
          <p:cNvPr id="21" name="20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941168"/>
            <a:ext cx="8614410" cy="33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18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73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29535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90974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6223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7843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 preferRelativeResize="0">
            <a:picLocks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76" t="4323" r="1210"/>
          <a:stretch>
            <a:fillRect/>
          </a:stretch>
        </p:blipFill>
        <p:spPr bwMode="auto">
          <a:xfrm>
            <a:off x="0" y="0"/>
            <a:ext cx="9144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8" t="3551" r="191" b="90135"/>
          <a:stretch>
            <a:fillRect/>
          </a:stretch>
        </p:blipFill>
        <p:spPr bwMode="auto">
          <a:xfrm>
            <a:off x="0" y="6840538"/>
            <a:ext cx="9144000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4" name="4 Marcador de texto"/>
          <p:cNvSpPr>
            <a:spLocks noGrp="1"/>
          </p:cNvSpPr>
          <p:nvPr>
            <p:ph type="body" sz="quarter" idx="13"/>
          </p:nvPr>
        </p:nvSpPr>
        <p:spPr>
          <a:xfrm>
            <a:off x="560716" y="1094840"/>
            <a:ext cx="7573993" cy="4986364"/>
          </a:xfrm>
          <a:prstGeom prst="rect">
            <a:avLst/>
          </a:prstGeom>
        </p:spPr>
        <p:txBody>
          <a:bodyPr/>
          <a:lstStyle>
            <a:lvl2pPr>
              <a:defRPr b="0"/>
            </a:lvl2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7E3E3E4C-2B7B-44A1-B95A-BDEBBA921CCA}" type="slidenum">
              <a:rPr/>
              <a:pPr>
                <a:defRPr/>
              </a:pPr>
              <a:t>‹Nº›</a:t>
            </a:fld>
            <a:endParaRPr dirty="0"/>
          </a:p>
        </p:txBody>
      </p:sp>
      <p:cxnSp>
        <p:nvCxnSpPr>
          <p:cNvPr id="9" name="8 Conector recto"/>
          <p:cNvCxnSpPr/>
          <p:nvPr userDrawn="1"/>
        </p:nvCxnSpPr>
        <p:spPr bwMode="auto">
          <a:xfrm>
            <a:off x="0" y="736979"/>
            <a:ext cx="2292824" cy="0"/>
          </a:xfrm>
          <a:prstGeom prst="line">
            <a:avLst/>
          </a:prstGeom>
          <a:solidFill>
            <a:schemeClr val="accent1"/>
          </a:solidFill>
          <a:ln w="127000" cap="flat" cmpd="sng" algn="ctr">
            <a:solidFill>
              <a:srgbClr val="CC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12 Conector recto"/>
          <p:cNvCxnSpPr/>
          <p:nvPr userDrawn="1"/>
        </p:nvCxnSpPr>
        <p:spPr bwMode="auto">
          <a:xfrm>
            <a:off x="7083188" y="6840538"/>
            <a:ext cx="2060812" cy="0"/>
          </a:xfrm>
          <a:prstGeom prst="line">
            <a:avLst/>
          </a:prstGeom>
          <a:solidFill>
            <a:schemeClr val="accent1"/>
          </a:solidFill>
          <a:ln w="73025" cap="flat" cmpd="sng" algn="ctr">
            <a:solidFill>
              <a:srgbClr val="CC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97865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76" y="188640"/>
            <a:ext cx="2400300" cy="822960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75" y="1011600"/>
            <a:ext cx="8809013" cy="331622"/>
          </a:xfrm>
          <a:prstGeom prst="rect">
            <a:avLst/>
          </a:prstGeom>
        </p:spPr>
      </p:pic>
      <p:sp>
        <p:nvSpPr>
          <p:cNvPr id="15" name="14 Rectángulo"/>
          <p:cNvSpPr/>
          <p:nvPr userDrawn="1"/>
        </p:nvSpPr>
        <p:spPr>
          <a:xfrm>
            <a:off x="179512" y="6453336"/>
            <a:ext cx="83529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s-MX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ajan Pro" pitchFamily="18" charset="0"/>
              </a:rPr>
              <a:t>DIRECCIÓN GENERAL DE GEOESTADÍSTICA Y PADRONES DE BENEFICIAROS</a:t>
            </a:r>
          </a:p>
        </p:txBody>
      </p:sp>
      <p:grpSp>
        <p:nvGrpSpPr>
          <p:cNvPr id="17" name="16 Grupo"/>
          <p:cNvGrpSpPr/>
          <p:nvPr userDrawn="1"/>
        </p:nvGrpSpPr>
        <p:grpSpPr>
          <a:xfrm>
            <a:off x="251520" y="6429024"/>
            <a:ext cx="8640960" cy="24312"/>
            <a:chOff x="251520" y="6429024"/>
            <a:chExt cx="8640960" cy="24312"/>
          </a:xfrm>
        </p:grpSpPr>
        <p:cxnSp>
          <p:nvCxnSpPr>
            <p:cNvPr id="18" name="17 Conector recto"/>
            <p:cNvCxnSpPr/>
            <p:nvPr/>
          </p:nvCxnSpPr>
          <p:spPr>
            <a:xfrm>
              <a:off x="251520" y="6453336"/>
              <a:ext cx="864096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>
              <a:off x="251520" y="6429024"/>
              <a:ext cx="864096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5377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 Grupo"/>
          <p:cNvGrpSpPr/>
          <p:nvPr userDrawn="1"/>
        </p:nvGrpSpPr>
        <p:grpSpPr>
          <a:xfrm>
            <a:off x="-14822" y="0"/>
            <a:ext cx="9158822" cy="6858000"/>
            <a:chOff x="-14822" y="0"/>
            <a:chExt cx="9130726" cy="6858000"/>
          </a:xfrm>
        </p:grpSpPr>
        <p:sp>
          <p:nvSpPr>
            <p:cNvPr id="3" name="2 Rectángulo"/>
            <p:cNvSpPr/>
            <p:nvPr userDrawn="1"/>
          </p:nvSpPr>
          <p:spPr bwMode="auto">
            <a:xfrm>
              <a:off x="-14822" y="0"/>
              <a:ext cx="9130725" cy="148162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9410" tIns="9705" rIns="19410" bIns="9705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5 Rectángulo"/>
            <p:cNvSpPr/>
            <p:nvPr userDrawn="1"/>
          </p:nvSpPr>
          <p:spPr bwMode="auto">
            <a:xfrm>
              <a:off x="-14822" y="5106979"/>
              <a:ext cx="9130726" cy="17510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9410" tIns="9705" rIns="19410" bIns="9705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" name="6 Grupo"/>
          <p:cNvGrpSpPr/>
          <p:nvPr userDrawn="1"/>
        </p:nvGrpSpPr>
        <p:grpSpPr>
          <a:xfrm>
            <a:off x="-14822" y="1340768"/>
            <a:ext cx="9158822" cy="3932022"/>
            <a:chOff x="-8416" y="1340768"/>
            <a:chExt cx="9116920" cy="3932022"/>
          </a:xfrm>
        </p:grpSpPr>
        <p:pic>
          <p:nvPicPr>
            <p:cNvPr id="16" name="15 Imagen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416" y="1340768"/>
              <a:ext cx="9115902" cy="331622"/>
            </a:xfrm>
            <a:prstGeom prst="rect">
              <a:avLst/>
            </a:prstGeom>
          </p:spPr>
        </p:pic>
        <p:pic>
          <p:nvPicPr>
            <p:cNvPr id="21" name="20 Imagen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398" y="4941168"/>
              <a:ext cx="9115902" cy="3316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64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6151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145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32117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7537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8974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0994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9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80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sisgeo.sedesol.gob.mx/sisweb2011/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hyperlink" Target="http://sisweb.sedesol.gob.mx/sisweb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3.jpeg"/><Relationship Id="rId21" Type="http://schemas.openxmlformats.org/officeDocument/2006/relationships/image" Target="../media/image31.png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image" Target="../media/image12.jpg"/><Relationship Id="rId16" Type="http://schemas.openxmlformats.org/officeDocument/2006/relationships/image" Target="../media/image26.jp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png"/><Relationship Id="rId5" Type="http://schemas.openxmlformats.org/officeDocument/2006/relationships/image" Target="../media/image15.jpeg"/><Relationship Id="rId15" Type="http://schemas.openxmlformats.org/officeDocument/2006/relationships/image" Target="../media/image25.jpeg"/><Relationship Id="rId10" Type="http://schemas.openxmlformats.org/officeDocument/2006/relationships/image" Target="../media/image20.jpg"/><Relationship Id="rId19" Type="http://schemas.openxmlformats.org/officeDocument/2006/relationships/image" Target="../media/image29.png"/><Relationship Id="rId4" Type="http://schemas.openxmlformats.org/officeDocument/2006/relationships/image" Target="../media/image14.jpeg"/><Relationship Id="rId9" Type="http://schemas.openxmlformats.org/officeDocument/2006/relationships/image" Target="../media/image19.jpg"/><Relationship Id="rId14" Type="http://schemas.openxmlformats.org/officeDocument/2006/relationships/image" Target="../media/image2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1115616" y="2060848"/>
            <a:ext cx="6912768" cy="2664296"/>
          </a:xfrm>
          <a:prstGeom prst="rect">
            <a:avLst/>
          </a:prstGeo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cap="none" dirty="0" smtClean="0">
                <a:latin typeface="Trajan Pro" pitchFamily="18" charset="0"/>
              </a:rPr>
              <a:t>Proceso de Integración del Padrón</a:t>
            </a:r>
          </a:p>
          <a:p>
            <a:pPr algn="ctr"/>
            <a:endParaRPr lang="es-MX" sz="3200" cap="none" dirty="0" smtClean="0">
              <a:latin typeface="Trajan Pro" pitchFamily="18" charset="0"/>
            </a:endParaRPr>
          </a:p>
          <a:p>
            <a:pPr algn="ctr"/>
            <a:r>
              <a:rPr lang="es-MX" sz="3200" cap="none" dirty="0" smtClean="0">
                <a:latin typeface="Trajan Pro" pitchFamily="18" charset="0"/>
              </a:rPr>
              <a:t>Dirección </a:t>
            </a:r>
            <a:r>
              <a:rPr lang="es-MX" sz="3200" cap="none" dirty="0">
                <a:latin typeface="Trajan Pro" pitchFamily="18" charset="0"/>
              </a:rPr>
              <a:t>General de </a:t>
            </a:r>
            <a:br>
              <a:rPr lang="es-MX" sz="3200" cap="none" dirty="0">
                <a:latin typeface="Trajan Pro" pitchFamily="18" charset="0"/>
              </a:rPr>
            </a:br>
            <a:r>
              <a:rPr lang="es-MX" sz="3200" cap="none" dirty="0">
                <a:latin typeface="Trajan Pro" pitchFamily="18" charset="0"/>
              </a:rPr>
              <a:t>Geoestadística y Padrones de </a:t>
            </a:r>
            <a:r>
              <a:rPr lang="es-MX" sz="3200" cap="none" dirty="0" smtClean="0">
                <a:latin typeface="Trajan Pro" pitchFamily="18" charset="0"/>
              </a:rPr>
              <a:t>Beneficiarios</a:t>
            </a:r>
          </a:p>
          <a:p>
            <a:pPr algn="ctr"/>
            <a:r>
              <a:rPr lang="es-MX" sz="3200" cap="none" dirty="0" smtClean="0">
                <a:latin typeface="Trajan Pro" pitchFamily="18" charset="0"/>
              </a:rPr>
              <a:t> </a:t>
            </a:r>
            <a:r>
              <a:rPr lang="es-MX" sz="3200" cap="none" dirty="0">
                <a:latin typeface="Trajan Pro" pitchFamily="18" charset="0"/>
              </a:rPr>
              <a:t/>
            </a:r>
            <a:br>
              <a:rPr lang="es-MX" sz="3200" cap="none" dirty="0">
                <a:latin typeface="Trajan Pro" pitchFamily="18" charset="0"/>
              </a:rPr>
            </a:br>
            <a:endParaRPr lang="es-ES" sz="3200" cap="none" dirty="0">
              <a:latin typeface="Trajan Pro" pitchFamily="18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156176" y="6068709"/>
            <a:ext cx="27637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ajan Pro" pitchFamily="18" charset="0"/>
              </a:rPr>
              <a:t>noviembre </a:t>
            </a:r>
            <a:r>
              <a:rPr lang="es-ES" sz="2000" b="1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rajan Pro" pitchFamily="18" charset="0"/>
              </a:rPr>
              <a:t>2013</a:t>
            </a:r>
            <a:endParaRPr lang="es-ES" sz="2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Trajan Pro" pitchFamily="18" charset="0"/>
            </a:endParaRPr>
          </a:p>
        </p:txBody>
      </p:sp>
      <p:cxnSp>
        <p:nvCxnSpPr>
          <p:cNvPr id="3" name="2 Conector recto"/>
          <p:cNvCxnSpPr/>
          <p:nvPr/>
        </p:nvCxnSpPr>
        <p:spPr>
          <a:xfrm>
            <a:off x="251520" y="6453336"/>
            <a:ext cx="864096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251520" y="6429024"/>
            <a:ext cx="864096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59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064724663"/>
              </p:ext>
            </p:extLst>
          </p:nvPr>
        </p:nvGraphicFramePr>
        <p:xfrm>
          <a:off x="899592" y="1397000"/>
          <a:ext cx="8106380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Llamada de flecha hacia arriba"/>
          <p:cNvSpPr/>
          <p:nvPr/>
        </p:nvSpPr>
        <p:spPr bwMode="auto">
          <a:xfrm rot="5400000">
            <a:off x="467544" y="4581128"/>
            <a:ext cx="1512168" cy="1512168"/>
          </a:xfrm>
          <a:prstGeom prst="upArrow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2 CuadroTexto"/>
          <p:cNvSpPr txBox="1"/>
          <p:nvPr/>
        </p:nvSpPr>
        <p:spPr>
          <a:xfrm rot="5400000">
            <a:off x="5309552" y="-2277104"/>
            <a:ext cx="923330" cy="599883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MX" sz="2400" b="1" dirty="0" smtClean="0">
                <a:latin typeface="Trajan Pro" pitchFamily="18" charset="0"/>
              </a:rPr>
              <a:t>Conformación del Padrón único de Beneficiarios PUB</a:t>
            </a:r>
            <a:endParaRPr lang="es-MX" sz="2400" b="1" dirty="0">
              <a:latin typeface="Traja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49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Subtítulo"/>
          <p:cNvSpPr txBox="1">
            <a:spLocks/>
          </p:cNvSpPr>
          <p:nvPr/>
        </p:nvSpPr>
        <p:spPr>
          <a:xfrm>
            <a:off x="3214505" y="260884"/>
            <a:ext cx="4164642" cy="79208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s-MX" sz="2400" b="1" dirty="0" smtClean="0">
                <a:solidFill>
                  <a:srgbClr val="C00000"/>
                </a:solidFill>
                <a:latin typeface="Trajan Pro" pitchFamily="18" charset="0"/>
              </a:rPr>
              <a:t>PADRÓN ÚNICO DE BENEFICIARIOS</a:t>
            </a:r>
          </a:p>
          <a:p>
            <a:pPr marL="0" indent="0">
              <a:buFontTx/>
              <a:buNone/>
            </a:pPr>
            <a:endParaRPr lang="es-MX" dirty="0">
              <a:solidFill>
                <a:srgbClr val="C00000"/>
              </a:solidFill>
            </a:endParaRPr>
          </a:p>
        </p:txBody>
      </p:sp>
      <p:sp>
        <p:nvSpPr>
          <p:cNvPr id="4" name="Rectángulo redondeado 4"/>
          <p:cNvSpPr/>
          <p:nvPr/>
        </p:nvSpPr>
        <p:spPr>
          <a:xfrm>
            <a:off x="1619672" y="1468064"/>
            <a:ext cx="5975499" cy="664791"/>
          </a:xfrm>
          <a:prstGeom prst="roundRect">
            <a:avLst>
              <a:gd name="adj" fmla="val 9842"/>
            </a:avLst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2800" b="1" dirty="0">
                <a:solidFill>
                  <a:srgbClr val="BD4643"/>
                </a:solidFill>
              </a:rPr>
              <a:t>PADRÓN ÚNICO DE BENEFICIARIOS </a:t>
            </a:r>
          </a:p>
        </p:txBody>
      </p:sp>
      <p:sp>
        <p:nvSpPr>
          <p:cNvPr id="5" name="Triángulo isósceles 9"/>
          <p:cNvSpPr/>
          <p:nvPr/>
        </p:nvSpPr>
        <p:spPr>
          <a:xfrm>
            <a:off x="855736" y="2259013"/>
            <a:ext cx="7280275" cy="1219200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6" name="Rectángulo redondeado 7"/>
          <p:cNvSpPr/>
          <p:nvPr/>
        </p:nvSpPr>
        <p:spPr>
          <a:xfrm>
            <a:off x="107504" y="3057525"/>
            <a:ext cx="1152129" cy="81781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00" b="1" dirty="0">
                <a:solidFill>
                  <a:prstClr val="white"/>
                </a:solidFill>
              </a:rPr>
              <a:t>PLANEACIÓN</a:t>
            </a:r>
          </a:p>
        </p:txBody>
      </p:sp>
      <p:sp>
        <p:nvSpPr>
          <p:cNvPr id="7" name="Rectángulo redondeado 7"/>
          <p:cNvSpPr/>
          <p:nvPr/>
        </p:nvSpPr>
        <p:spPr>
          <a:xfrm>
            <a:off x="1403648" y="3057525"/>
            <a:ext cx="1377545" cy="817811"/>
          </a:xfrm>
          <a:prstGeom prst="roundRect">
            <a:avLst/>
          </a:prstGeom>
          <a:solidFill>
            <a:srgbClr val="0066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00" b="1" dirty="0">
                <a:solidFill>
                  <a:prstClr val="white"/>
                </a:solidFill>
              </a:rPr>
              <a:t>FOCALIZACIÓN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4499992" y="3043123"/>
            <a:ext cx="1440160" cy="8178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00" b="1" dirty="0">
                <a:solidFill>
                  <a:prstClr val="white"/>
                </a:solidFill>
              </a:rPr>
              <a:t>COORDINACIÓN </a:t>
            </a:r>
          </a:p>
        </p:txBody>
      </p:sp>
      <p:sp>
        <p:nvSpPr>
          <p:cNvPr id="9" name="Rectángulo redondeado 7"/>
          <p:cNvSpPr/>
          <p:nvPr/>
        </p:nvSpPr>
        <p:spPr>
          <a:xfrm>
            <a:off x="2915816" y="3043123"/>
            <a:ext cx="1440160" cy="817811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00" b="1" dirty="0">
                <a:solidFill>
                  <a:prstClr val="white"/>
                </a:solidFill>
              </a:rPr>
              <a:t>TRANSPARENCIA</a:t>
            </a:r>
          </a:p>
        </p:txBody>
      </p:sp>
      <p:sp>
        <p:nvSpPr>
          <p:cNvPr id="10" name="Rectángulo redondeado 7"/>
          <p:cNvSpPr/>
          <p:nvPr/>
        </p:nvSpPr>
        <p:spPr>
          <a:xfrm>
            <a:off x="6084168" y="3071813"/>
            <a:ext cx="1294979" cy="817811"/>
          </a:xfrm>
          <a:prstGeom prst="roundRect">
            <a:avLst/>
          </a:prstGeom>
          <a:solidFill>
            <a:srgbClr val="FF33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00" b="1" dirty="0">
                <a:solidFill>
                  <a:prstClr val="white"/>
                </a:solidFill>
              </a:rPr>
              <a:t>INTEGRALIDAD</a:t>
            </a:r>
          </a:p>
        </p:txBody>
      </p:sp>
      <p:sp>
        <p:nvSpPr>
          <p:cNvPr id="11" name="Rectángulo redondeado 27"/>
          <p:cNvSpPr/>
          <p:nvPr/>
        </p:nvSpPr>
        <p:spPr>
          <a:xfrm>
            <a:off x="107504" y="4768848"/>
            <a:ext cx="8955611" cy="1800000"/>
          </a:xfrm>
          <a:prstGeom prst="round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sz="1600" dirty="0">
              <a:solidFill>
                <a:prstClr val="black"/>
              </a:solidFill>
            </a:endParaRPr>
          </a:p>
        </p:txBody>
      </p:sp>
      <p:sp>
        <p:nvSpPr>
          <p:cNvPr id="12" name="Flecha abajo 28"/>
          <p:cNvSpPr/>
          <p:nvPr/>
        </p:nvSpPr>
        <p:spPr>
          <a:xfrm>
            <a:off x="539552" y="4286256"/>
            <a:ext cx="377832" cy="34449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3" name="Flecha abajo 30"/>
          <p:cNvSpPr/>
          <p:nvPr/>
        </p:nvSpPr>
        <p:spPr>
          <a:xfrm>
            <a:off x="5035330" y="4242730"/>
            <a:ext cx="377832" cy="34449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4" name="Flecha abajo 30"/>
          <p:cNvSpPr/>
          <p:nvPr/>
        </p:nvSpPr>
        <p:spPr>
          <a:xfrm>
            <a:off x="3438628" y="4221088"/>
            <a:ext cx="377832" cy="344490"/>
          </a:xfrm>
          <a:prstGeom prst="downArrow">
            <a:avLst/>
          </a:prstGeom>
          <a:solidFill>
            <a:srgbClr val="00B0F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5" name="Flecha abajo 30"/>
          <p:cNvSpPr/>
          <p:nvPr/>
        </p:nvSpPr>
        <p:spPr>
          <a:xfrm>
            <a:off x="8007444" y="4221088"/>
            <a:ext cx="377832" cy="344490"/>
          </a:xfrm>
          <a:prstGeom prst="downArrow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6" name="Flecha abajo 28"/>
          <p:cNvSpPr/>
          <p:nvPr/>
        </p:nvSpPr>
        <p:spPr>
          <a:xfrm>
            <a:off x="1913934" y="4266411"/>
            <a:ext cx="377832" cy="344490"/>
          </a:xfrm>
          <a:prstGeom prst="downArrow">
            <a:avLst/>
          </a:prstGeom>
          <a:solidFill>
            <a:srgbClr val="0066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107504" y="4869160"/>
            <a:ext cx="12478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1000" dirty="0">
                <a:solidFill>
                  <a:srgbClr val="000000"/>
                </a:solidFill>
                <a:latin typeface="Arial" charset="0"/>
              </a:rPr>
              <a:t>Mejora el proceso de planeación apoyando una visión integrada y no aislada de los programas que forman parte de la Política Social de Nueva Generación 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5940152" y="4797152"/>
            <a:ext cx="14401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1000" dirty="0">
                <a:solidFill>
                  <a:srgbClr val="000000"/>
                </a:solidFill>
                <a:latin typeface="Arial" charset="0"/>
              </a:rPr>
              <a:t>Constituye un elemento integrador ante la dispersión de programas que pretenden abordar el mismo objetivo con distintos instrumentos y sin interrelación entre ellos.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1475656" y="4944650"/>
            <a:ext cx="125030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1000" dirty="0">
                <a:solidFill>
                  <a:srgbClr val="000000"/>
                </a:solidFill>
                <a:latin typeface="Arial" charset="0"/>
              </a:rPr>
              <a:t>Se focaliza la entrega de apoyos a quien verdaderamente lo necesita, evitando duplicidades y distorsiones.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2915816" y="4904000"/>
            <a:ext cx="14012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1000" dirty="0">
                <a:solidFill>
                  <a:srgbClr val="000000"/>
                </a:solidFill>
                <a:latin typeface="Arial" charset="0"/>
              </a:rPr>
              <a:t>Minimiza criterios discrecionales en la aplicación de recursos y permite un monitoreo más eficiente de los  indicadores de evaluación. </a:t>
            </a:r>
          </a:p>
        </p:txBody>
      </p:sp>
      <p:sp>
        <p:nvSpPr>
          <p:cNvPr id="21" name="20 Rectángulo"/>
          <p:cNvSpPr/>
          <p:nvPr/>
        </p:nvSpPr>
        <p:spPr>
          <a:xfrm>
            <a:off x="4499992" y="4913873"/>
            <a:ext cx="14012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1000" dirty="0">
                <a:solidFill>
                  <a:srgbClr val="000000"/>
                </a:solidFill>
                <a:latin typeface="Arial" charset="0"/>
              </a:rPr>
              <a:t>Facilita la inclusión y coordinación con  Estados y Municipios en la construcción de una Política Social Nacional.</a:t>
            </a:r>
          </a:p>
        </p:txBody>
      </p:sp>
      <p:sp>
        <p:nvSpPr>
          <p:cNvPr id="22" name="Rectángulo redondeado 7"/>
          <p:cNvSpPr/>
          <p:nvPr/>
        </p:nvSpPr>
        <p:spPr>
          <a:xfrm>
            <a:off x="7524328" y="3068960"/>
            <a:ext cx="1294979" cy="817811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000" b="1" dirty="0">
                <a:solidFill>
                  <a:prstClr val="white"/>
                </a:solidFill>
              </a:rPr>
              <a:t>CONTRALORÍA SOCIAL</a:t>
            </a:r>
          </a:p>
        </p:txBody>
      </p:sp>
      <p:sp>
        <p:nvSpPr>
          <p:cNvPr id="23" name="Flecha abajo 30"/>
          <p:cNvSpPr/>
          <p:nvPr/>
        </p:nvSpPr>
        <p:spPr>
          <a:xfrm>
            <a:off x="6472342" y="4236638"/>
            <a:ext cx="377832" cy="344490"/>
          </a:xfrm>
          <a:prstGeom prst="downArrow">
            <a:avLst/>
          </a:prstGeom>
          <a:solidFill>
            <a:srgbClr val="FF33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7380312" y="4797152"/>
            <a:ext cx="168280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900" dirty="0">
                <a:solidFill>
                  <a:srgbClr val="000000"/>
                </a:solidFill>
                <a:latin typeface="Arial" charset="0"/>
              </a:rPr>
              <a:t>Permite el control, vigilancia y evaluación realizada por las personas sobre la gestión de gobierno y el manejo de los recursos públicos a fin de que éstos se realicen en términos de transparencia, eficacia, legalidad y honradez, así como para exigir la rendición de cuentas a sus gobernantes</a:t>
            </a:r>
          </a:p>
        </p:txBody>
      </p:sp>
    </p:spTree>
    <p:extLst>
      <p:ext uri="{BB962C8B-B14F-4D97-AF65-F5344CB8AC3E}">
        <p14:creationId xmlns:p14="http://schemas.microsoft.com/office/powerpoint/2010/main" val="144448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title" idx="4294967295"/>
          </p:nvPr>
        </p:nvSpPr>
        <p:spPr>
          <a:xfrm>
            <a:off x="2627785" y="332656"/>
            <a:ext cx="6516216" cy="648072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s-MX" sz="2300" b="1" dirty="0">
                <a:solidFill>
                  <a:schemeClr val="tx1"/>
                </a:solidFill>
                <a:latin typeface="Trajan Pro" pitchFamily="18" charset="0"/>
              </a:rPr>
              <a:t>Sistema de Información Social </a:t>
            </a:r>
            <a:endParaRPr lang="es-MX" sz="2500" b="1" dirty="0">
              <a:solidFill>
                <a:schemeClr val="tx1"/>
              </a:solidFill>
              <a:latin typeface="Trajan Pro" pitchFamily="18" charset="0"/>
            </a:endParaRPr>
          </a:p>
        </p:txBody>
      </p:sp>
      <p:grpSp>
        <p:nvGrpSpPr>
          <p:cNvPr id="101" name="100 Grupo"/>
          <p:cNvGrpSpPr/>
          <p:nvPr/>
        </p:nvGrpSpPr>
        <p:grpSpPr>
          <a:xfrm>
            <a:off x="179512" y="1340770"/>
            <a:ext cx="8856984" cy="1368150"/>
            <a:chOff x="0" y="1324898"/>
            <a:chExt cx="1926208" cy="3080229"/>
          </a:xfrm>
        </p:grpSpPr>
        <p:sp>
          <p:nvSpPr>
            <p:cNvPr id="102" name="101 Rectángulo redondeado"/>
            <p:cNvSpPr/>
            <p:nvPr/>
          </p:nvSpPr>
          <p:spPr>
            <a:xfrm>
              <a:off x="0" y="1324898"/>
              <a:ext cx="1926208" cy="3048290"/>
            </a:xfrm>
            <a:prstGeom prst="roundRect">
              <a:avLst>
                <a:gd name="adj" fmla="val 10000"/>
              </a:avLst>
            </a:prstGeom>
            <a:solidFill>
              <a:schemeClr val="bg1"/>
            </a:solidFill>
            <a:ln>
              <a:solidFill>
                <a:srgbClr val="339933"/>
              </a:solidFill>
            </a:ln>
          </p:spPr>
          <p:style>
            <a:lnRef idx="3">
              <a:scrgbClr r="0" g="0" b="0"/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3" name="102 Rectángulo"/>
            <p:cNvSpPr/>
            <p:nvPr/>
          </p:nvSpPr>
          <p:spPr>
            <a:xfrm>
              <a:off x="0" y="1324898"/>
              <a:ext cx="1926208" cy="30802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r>
                <a:rPr lang="es-MX" sz="175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dobe Caslon Pro" pitchFamily="18" charset="0"/>
                  <a:cs typeface="Tahoma" pitchFamily="34" charset="0"/>
                </a:rPr>
                <a:t>¿Qué </a:t>
              </a:r>
              <a:r>
                <a:rPr lang="es-MX" sz="175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dobe Caslon Pro" pitchFamily="18" charset="0"/>
                  <a:cs typeface="Tahoma" pitchFamily="34" charset="0"/>
                </a:rPr>
                <a:t>es el </a:t>
              </a:r>
              <a:r>
                <a:rPr lang="es-MX" sz="175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dobe Caslon Pro" pitchFamily="18" charset="0"/>
                  <a:cs typeface="Tahoma" pitchFamily="34" charset="0"/>
                </a:rPr>
                <a:t>Sistema de Información Social SIS-WEB?</a:t>
              </a:r>
              <a:endParaRPr lang="es-MX" sz="175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  <a:cs typeface="Tahoma" pitchFamily="34" charset="0"/>
              </a:endParaRPr>
            </a:p>
            <a:p>
              <a:pPr algn="just"/>
              <a:r>
                <a:rPr lang="es-MX" sz="1750" b="1" dirty="0" smtClean="0">
                  <a:solidFill>
                    <a:schemeClr val="bg1">
                      <a:lumMod val="50000"/>
                    </a:schemeClr>
                  </a:solidFill>
                  <a:latin typeface="Adobe Caslon Pro" pitchFamily="18" charset="0"/>
                  <a:cs typeface="Tahoma" pitchFamily="34" charset="0"/>
                </a:rPr>
                <a:t>Es </a:t>
              </a:r>
              <a:r>
                <a:rPr lang="es-MX" sz="1750" b="1" dirty="0">
                  <a:solidFill>
                    <a:schemeClr val="bg1">
                      <a:lumMod val="50000"/>
                    </a:schemeClr>
                  </a:solidFill>
                  <a:latin typeface="Adobe Caslon Pro" pitchFamily="18" charset="0"/>
                  <a:cs typeface="Tahoma" pitchFamily="34" charset="0"/>
                </a:rPr>
                <a:t>un sistema de consulta geográfica y estadística en internet, que permite a los usuarios </a:t>
              </a:r>
              <a:r>
                <a:rPr lang="es-MX" sz="1750" b="1" dirty="0" smtClean="0">
                  <a:solidFill>
                    <a:schemeClr val="bg1">
                      <a:lumMod val="50000"/>
                    </a:schemeClr>
                  </a:solidFill>
                  <a:latin typeface="Adobe Caslon Pro" pitchFamily="18" charset="0"/>
                  <a:cs typeface="Tahoma" pitchFamily="34" charset="0"/>
                </a:rPr>
                <a:t>visualizar, analizar y </a:t>
              </a:r>
              <a:r>
                <a:rPr lang="es-MX" sz="1750" b="1" dirty="0">
                  <a:solidFill>
                    <a:schemeClr val="bg1">
                      <a:lumMod val="50000"/>
                    </a:schemeClr>
                  </a:solidFill>
                  <a:latin typeface="Adobe Caslon Pro" pitchFamily="18" charset="0"/>
                  <a:cs typeface="Tahoma" pitchFamily="34" charset="0"/>
                </a:rPr>
                <a:t>consultar información estadística y geográfica de distintas fuentes, tanto censales como de programas </a:t>
              </a:r>
              <a:r>
                <a:rPr lang="es-MX" sz="1750" b="1" dirty="0" smtClean="0">
                  <a:solidFill>
                    <a:schemeClr val="bg1">
                      <a:lumMod val="50000"/>
                    </a:schemeClr>
                  </a:solidFill>
                  <a:latin typeface="Adobe Caslon Pro" pitchFamily="18" charset="0"/>
                  <a:cs typeface="Tahoma" pitchFamily="34" charset="0"/>
                </a:rPr>
                <a:t>sociales, vistas desde un </a:t>
              </a:r>
              <a:r>
                <a:rPr lang="es-MX" sz="1750" b="1" dirty="0">
                  <a:solidFill>
                    <a:schemeClr val="bg1">
                      <a:lumMod val="50000"/>
                    </a:schemeClr>
                  </a:solidFill>
                  <a:latin typeface="Adobe Caslon Pro" pitchFamily="18" charset="0"/>
                  <a:cs typeface="Tahoma" pitchFamily="34" charset="0"/>
                </a:rPr>
                <a:t>contexto </a:t>
              </a:r>
              <a:r>
                <a:rPr lang="es-MX" sz="1750" b="1" dirty="0" smtClean="0">
                  <a:solidFill>
                    <a:schemeClr val="bg1">
                      <a:lumMod val="50000"/>
                    </a:schemeClr>
                  </a:solidFill>
                  <a:latin typeface="Adobe Caslon Pro" pitchFamily="18" charset="0"/>
                  <a:cs typeface="Tahoma" pitchFamily="34" charset="0"/>
                </a:rPr>
                <a:t>geográfico.</a:t>
              </a:r>
              <a:r>
                <a:rPr lang="es-MX" sz="1750" b="1" dirty="0" smtClean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dobe Caslon Pro" pitchFamily="18" charset="0"/>
                  <a:cs typeface="Tahoma" pitchFamily="34" charset="0"/>
                </a:rPr>
                <a:t> </a:t>
              </a:r>
              <a:endParaRPr lang="es-MX" sz="175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  <a:cs typeface="Tahoma" pitchFamily="34" charset="0"/>
              </a:endParaRPr>
            </a:p>
          </p:txBody>
        </p:sp>
      </p:grp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586804" y="3343483"/>
            <a:ext cx="4656779" cy="2441955"/>
          </a:xfrm>
          <a:prstGeom prst="rect">
            <a:avLst/>
          </a:prstGeom>
          <a:solidFill>
            <a:schemeClr val="bg1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Clr>
                <a:srgbClr val="006600"/>
              </a:buClr>
              <a:buFont typeface="Arial" pitchFamily="34" charset="0"/>
              <a:buNone/>
            </a:pPr>
            <a:r>
              <a:rPr lang="es-MX" sz="1600" b="1" dirty="0" smtClean="0">
                <a:solidFill>
                  <a:srgbClr val="000000"/>
                </a:solidFill>
                <a:latin typeface="Adobe Caslon Pro" pitchFamily="18" charset="0"/>
              </a:rPr>
              <a:t>Conocer la cobertura de los programas sociales</a:t>
            </a:r>
          </a:p>
          <a:p>
            <a:pPr marL="0" indent="0">
              <a:lnSpc>
                <a:spcPct val="110000"/>
              </a:lnSpc>
              <a:buClr>
                <a:srgbClr val="006600"/>
              </a:buClr>
              <a:buFont typeface="Arial" pitchFamily="34" charset="0"/>
              <a:buNone/>
            </a:pPr>
            <a:r>
              <a:rPr lang="es-MX" sz="1600" b="1" dirty="0" smtClean="0">
                <a:solidFill>
                  <a:srgbClr val="000000"/>
                </a:solidFill>
                <a:latin typeface="Adobe Caslon Pro" pitchFamily="18" charset="0"/>
              </a:rPr>
              <a:t> de la SEDESOL</a:t>
            </a:r>
            <a:r>
              <a:rPr lang="es-MX" sz="1600" dirty="0" smtClean="0">
                <a:solidFill>
                  <a:srgbClr val="000000"/>
                </a:solidFill>
                <a:latin typeface="Adobe Caslon Pro" pitchFamily="18" charset="0"/>
              </a:rPr>
              <a:t>.</a:t>
            </a:r>
          </a:p>
          <a:p>
            <a:pPr marL="0" indent="0">
              <a:lnSpc>
                <a:spcPct val="110000"/>
              </a:lnSpc>
              <a:buClr>
                <a:srgbClr val="006600"/>
              </a:buClr>
              <a:buFont typeface="Arial" pitchFamily="34" charset="0"/>
              <a:buNone/>
            </a:pPr>
            <a:endParaRPr lang="es-MX" sz="1600" dirty="0" smtClean="0">
              <a:solidFill>
                <a:srgbClr val="000000"/>
              </a:solidFill>
              <a:latin typeface="Adobe Caslon Pro" pitchFamily="18" charset="0"/>
            </a:endParaRPr>
          </a:p>
          <a:p>
            <a:pPr marL="0" indent="0">
              <a:lnSpc>
                <a:spcPct val="110000"/>
              </a:lnSpc>
              <a:buClr>
                <a:srgbClr val="006600"/>
              </a:buClr>
              <a:buFont typeface="Arial" pitchFamily="34" charset="0"/>
              <a:buNone/>
            </a:pPr>
            <a:r>
              <a:rPr lang="es-MX" sz="1600" b="1" dirty="0">
                <a:solidFill>
                  <a:srgbClr val="000000"/>
                </a:solidFill>
                <a:latin typeface="Adobe Caslon Pro" pitchFamily="18" charset="0"/>
              </a:rPr>
              <a:t>Ubicación de </a:t>
            </a:r>
            <a:r>
              <a:rPr lang="es-MX" sz="1600" b="1" dirty="0" smtClean="0">
                <a:solidFill>
                  <a:srgbClr val="000000"/>
                </a:solidFill>
                <a:latin typeface="Adobe Caslon Pro" pitchFamily="18" charset="0"/>
              </a:rPr>
              <a:t>infraestructura social</a:t>
            </a:r>
            <a:r>
              <a:rPr lang="es-MX" sz="1600" b="1" dirty="0">
                <a:solidFill>
                  <a:srgbClr val="000000"/>
                </a:solidFill>
                <a:latin typeface="Adobe Caslon Pro" pitchFamily="18" charset="0"/>
              </a:rPr>
              <a:t>.</a:t>
            </a:r>
          </a:p>
          <a:p>
            <a:pPr marL="0" indent="0">
              <a:lnSpc>
                <a:spcPct val="110000"/>
              </a:lnSpc>
              <a:buClr>
                <a:srgbClr val="006600"/>
              </a:buClr>
              <a:buFont typeface="Arial" pitchFamily="34" charset="0"/>
              <a:buNone/>
            </a:pPr>
            <a:endParaRPr lang="es-MX" sz="1600" b="1" dirty="0" smtClean="0">
              <a:solidFill>
                <a:srgbClr val="000000"/>
              </a:solidFill>
              <a:latin typeface="Adobe Caslon Pro" pitchFamily="18" charset="0"/>
            </a:endParaRPr>
          </a:p>
          <a:p>
            <a:pPr marL="0" indent="0">
              <a:lnSpc>
                <a:spcPct val="110000"/>
              </a:lnSpc>
              <a:buClr>
                <a:srgbClr val="4F853E"/>
              </a:buClr>
              <a:buSzPct val="110000"/>
              <a:buFont typeface="Arial" pitchFamily="34" charset="0"/>
              <a:buNone/>
            </a:pPr>
            <a:r>
              <a:rPr lang="es-MX" sz="1600" b="1" dirty="0" smtClean="0">
                <a:solidFill>
                  <a:srgbClr val="000000"/>
                </a:solidFill>
                <a:latin typeface="Adobe Caslon Pro" pitchFamily="18" charset="0"/>
              </a:rPr>
              <a:t>Ubicación geográfica de  Zonas</a:t>
            </a:r>
          </a:p>
          <a:p>
            <a:pPr marL="0" indent="0">
              <a:lnSpc>
                <a:spcPct val="110000"/>
              </a:lnSpc>
              <a:buClr>
                <a:srgbClr val="4F853E"/>
              </a:buClr>
              <a:buSzPct val="110000"/>
              <a:buFont typeface="Arial" pitchFamily="34" charset="0"/>
              <a:buNone/>
            </a:pPr>
            <a:r>
              <a:rPr lang="es-MX" sz="1600" b="1" dirty="0" smtClean="0">
                <a:solidFill>
                  <a:srgbClr val="000000"/>
                </a:solidFill>
                <a:latin typeface="Adobe Caslon Pro" pitchFamily="18" charset="0"/>
              </a:rPr>
              <a:t>de </a:t>
            </a:r>
            <a:r>
              <a:rPr lang="es-MX" sz="1600" b="1" dirty="0">
                <a:solidFill>
                  <a:srgbClr val="000000"/>
                </a:solidFill>
                <a:latin typeface="Adobe Caslon Pro" pitchFamily="18" charset="0"/>
              </a:rPr>
              <a:t>Atención </a:t>
            </a:r>
            <a:r>
              <a:rPr lang="es-MX" sz="1600" b="1" dirty="0" smtClean="0">
                <a:solidFill>
                  <a:srgbClr val="000000"/>
                </a:solidFill>
                <a:latin typeface="Adobe Caslon Pro" pitchFamily="18" charset="0"/>
              </a:rPr>
              <a:t>Prioritaria.</a:t>
            </a:r>
          </a:p>
          <a:p>
            <a:pPr marL="0" indent="0">
              <a:lnSpc>
                <a:spcPct val="110000"/>
              </a:lnSpc>
              <a:buClr>
                <a:srgbClr val="4F853E"/>
              </a:buClr>
              <a:buSzPct val="110000"/>
              <a:buFont typeface="Arial" pitchFamily="34" charset="0"/>
              <a:buNone/>
            </a:pPr>
            <a:endParaRPr lang="es-MX" sz="1600" b="1" dirty="0" smtClean="0">
              <a:solidFill>
                <a:srgbClr val="000000"/>
              </a:solidFill>
              <a:latin typeface="Adobe Caslon Pro" pitchFamily="18" charset="0"/>
            </a:endParaRPr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1978" y="5000542"/>
            <a:ext cx="928694" cy="357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" name="19 Elipse"/>
          <p:cNvSpPr/>
          <p:nvPr/>
        </p:nvSpPr>
        <p:spPr>
          <a:xfrm>
            <a:off x="15337664" y="2899809"/>
            <a:ext cx="2786082" cy="171451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FFFF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09168" y="3144921"/>
            <a:ext cx="1657334" cy="118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09432" y="2971247"/>
            <a:ext cx="425278" cy="84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51912" y="3828503"/>
            <a:ext cx="500066" cy="70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" descr="http://www.iconarchive.com/icons/deleket/sleek-xp-basic/256/Money-ico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95118" y="4042817"/>
            <a:ext cx="571504" cy="561898"/>
          </a:xfrm>
          <a:prstGeom prst="rect">
            <a:avLst/>
          </a:prstGeom>
          <a:noFill/>
        </p:spPr>
      </p:pic>
      <p:pic>
        <p:nvPicPr>
          <p:cNvPr id="25" name="Picture 8" descr="C:\Documents and Settings\ana.aguilarc\Mis documentos\Mis imágenes\Logos Carencias\agua_potabl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123350" y="2899809"/>
            <a:ext cx="571504" cy="571504"/>
          </a:xfrm>
          <a:prstGeom prst="rect">
            <a:avLst/>
          </a:prstGeom>
          <a:noFill/>
        </p:spPr>
      </p:pic>
      <p:sp>
        <p:nvSpPr>
          <p:cNvPr id="26" name="25 Rectángulo"/>
          <p:cNvSpPr/>
          <p:nvPr/>
        </p:nvSpPr>
        <p:spPr>
          <a:xfrm>
            <a:off x="15266659" y="5847891"/>
            <a:ext cx="38531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ES" sz="1600" b="1" cap="small" dirty="0" smtClean="0">
              <a:solidFill>
                <a:srgbClr val="00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dobe Caslon Pro" pitchFamily="18" charset="0"/>
              <a:hlinkClick r:id="rId8"/>
            </a:endParaRPr>
          </a:p>
          <a:p>
            <a:pPr algn="ctr"/>
            <a:r>
              <a:rPr lang="es-ES" sz="1600" b="1" u="sng" dirty="0">
                <a:solidFill>
                  <a:srgbClr val="000000"/>
                </a:solidFill>
                <a:latin typeface="Adobe Caslon Pro" pitchFamily="18" charset="0"/>
                <a:hlinkClick r:id="rId9"/>
              </a:rPr>
              <a:t>http://sisweb.sedesol.gob.mx/sisweb/</a:t>
            </a:r>
            <a:r>
              <a:rPr lang="es-ES" sz="1600" b="1" dirty="0">
                <a:solidFill>
                  <a:srgbClr val="000000"/>
                </a:solidFill>
                <a:latin typeface="Adobe Caslon Pro" pitchFamily="18" charset="0"/>
              </a:rPr>
              <a:t> </a:t>
            </a:r>
            <a:endParaRPr lang="es-ES" sz="1600" b="1" dirty="0" smtClean="0">
              <a:solidFill>
                <a:srgbClr val="000000"/>
              </a:solidFill>
              <a:latin typeface="Adobe Caslon Pro" pitchFamily="18" charset="0"/>
            </a:endParaRPr>
          </a:p>
        </p:txBody>
      </p:sp>
      <p:sp>
        <p:nvSpPr>
          <p:cNvPr id="27" name="26 Rectángulo"/>
          <p:cNvSpPr/>
          <p:nvPr/>
        </p:nvSpPr>
        <p:spPr bwMode="auto">
          <a:xfrm>
            <a:off x="212903" y="3236608"/>
            <a:ext cx="398657" cy="680192"/>
          </a:xfrm>
          <a:prstGeom prst="rect">
            <a:avLst/>
          </a:prstGeom>
          <a:solidFill>
            <a:srgbClr val="C3210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s-MX" smtClean="0">
              <a:solidFill>
                <a:srgbClr val="000000"/>
              </a:solidFill>
            </a:endParaRPr>
          </a:p>
        </p:txBody>
      </p:sp>
      <p:sp>
        <p:nvSpPr>
          <p:cNvPr id="36" name="35 Flecha derecha"/>
          <p:cNvSpPr/>
          <p:nvPr/>
        </p:nvSpPr>
        <p:spPr bwMode="auto">
          <a:xfrm>
            <a:off x="179512" y="3384681"/>
            <a:ext cx="423187" cy="460153"/>
          </a:xfrm>
          <a:prstGeom prst="rightArrow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s-MX" smtClean="0">
              <a:solidFill>
                <a:srgbClr val="000000"/>
              </a:solidFill>
            </a:endParaRPr>
          </a:p>
        </p:txBody>
      </p:sp>
      <p:sp>
        <p:nvSpPr>
          <p:cNvPr id="37" name="36 Rectángulo"/>
          <p:cNvSpPr/>
          <p:nvPr/>
        </p:nvSpPr>
        <p:spPr bwMode="auto">
          <a:xfrm>
            <a:off x="212903" y="4092334"/>
            <a:ext cx="398657" cy="680192"/>
          </a:xfrm>
          <a:prstGeom prst="rect">
            <a:avLst/>
          </a:prstGeom>
          <a:solidFill>
            <a:srgbClr val="E4020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s-MX" smtClean="0">
              <a:solidFill>
                <a:srgbClr val="000000"/>
              </a:solidFill>
            </a:endParaRPr>
          </a:p>
        </p:txBody>
      </p:sp>
      <p:sp>
        <p:nvSpPr>
          <p:cNvPr id="39" name="38 Flecha derecha"/>
          <p:cNvSpPr/>
          <p:nvPr/>
        </p:nvSpPr>
        <p:spPr bwMode="auto">
          <a:xfrm>
            <a:off x="179512" y="4240407"/>
            <a:ext cx="423187" cy="460153"/>
          </a:xfrm>
          <a:prstGeom prst="rightArrow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s-MX" smtClean="0">
              <a:solidFill>
                <a:srgbClr val="000000"/>
              </a:solidFill>
            </a:endParaRPr>
          </a:p>
        </p:txBody>
      </p:sp>
      <p:sp>
        <p:nvSpPr>
          <p:cNvPr id="40" name="39 Rectángulo"/>
          <p:cNvSpPr/>
          <p:nvPr/>
        </p:nvSpPr>
        <p:spPr bwMode="auto">
          <a:xfrm>
            <a:off x="212903" y="4949135"/>
            <a:ext cx="398657" cy="680192"/>
          </a:xfrm>
          <a:prstGeom prst="rect">
            <a:avLst/>
          </a:prstGeom>
          <a:solidFill>
            <a:srgbClr val="FF212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s-MX" smtClean="0">
              <a:solidFill>
                <a:srgbClr val="000000"/>
              </a:solidFill>
            </a:endParaRPr>
          </a:p>
        </p:txBody>
      </p:sp>
      <p:sp>
        <p:nvSpPr>
          <p:cNvPr id="41" name="40 Flecha derecha"/>
          <p:cNvSpPr/>
          <p:nvPr/>
        </p:nvSpPr>
        <p:spPr bwMode="auto">
          <a:xfrm>
            <a:off x="179512" y="5097208"/>
            <a:ext cx="423187" cy="460153"/>
          </a:xfrm>
          <a:prstGeom prst="rightArrow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s-MX" smtClean="0">
              <a:solidFill>
                <a:srgbClr val="000000"/>
              </a:solidFill>
            </a:endParaRPr>
          </a:p>
        </p:txBody>
      </p:sp>
      <p:sp>
        <p:nvSpPr>
          <p:cNvPr id="42" name="41 Rectángulo"/>
          <p:cNvSpPr/>
          <p:nvPr/>
        </p:nvSpPr>
        <p:spPr bwMode="auto">
          <a:xfrm>
            <a:off x="5276974" y="3373758"/>
            <a:ext cx="398657" cy="680192"/>
          </a:xfrm>
          <a:prstGeom prst="rect">
            <a:avLst/>
          </a:prstGeom>
          <a:solidFill>
            <a:srgbClr val="FF696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s-MX" smtClean="0">
              <a:solidFill>
                <a:srgbClr val="000000"/>
              </a:solidFill>
            </a:endParaRPr>
          </a:p>
        </p:txBody>
      </p:sp>
      <p:sp>
        <p:nvSpPr>
          <p:cNvPr id="43" name="42 Flecha derecha"/>
          <p:cNvSpPr/>
          <p:nvPr/>
        </p:nvSpPr>
        <p:spPr bwMode="auto">
          <a:xfrm>
            <a:off x="5243583" y="3521831"/>
            <a:ext cx="423187" cy="460153"/>
          </a:xfrm>
          <a:prstGeom prst="rightArrow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s-MX" smtClean="0">
              <a:solidFill>
                <a:srgbClr val="000000"/>
              </a:solidFill>
            </a:endParaRPr>
          </a:p>
        </p:txBody>
      </p:sp>
      <p:sp>
        <p:nvSpPr>
          <p:cNvPr id="44" name="43 Rectángulo"/>
          <p:cNvSpPr/>
          <p:nvPr/>
        </p:nvSpPr>
        <p:spPr bwMode="auto">
          <a:xfrm>
            <a:off x="5276974" y="4070846"/>
            <a:ext cx="398657" cy="680192"/>
          </a:xfrm>
          <a:prstGeom prst="rect">
            <a:avLst/>
          </a:prstGeom>
          <a:solidFill>
            <a:srgbClr val="FF9F9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s-MX" smtClean="0">
              <a:solidFill>
                <a:srgbClr val="000000"/>
              </a:solidFill>
            </a:endParaRPr>
          </a:p>
        </p:txBody>
      </p:sp>
      <p:sp>
        <p:nvSpPr>
          <p:cNvPr id="45" name="44 Flecha derecha"/>
          <p:cNvSpPr/>
          <p:nvPr/>
        </p:nvSpPr>
        <p:spPr bwMode="auto">
          <a:xfrm>
            <a:off x="5243583" y="4218919"/>
            <a:ext cx="423187" cy="460153"/>
          </a:xfrm>
          <a:prstGeom prst="rightArrow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s-MX" smtClean="0">
              <a:solidFill>
                <a:srgbClr val="000000"/>
              </a:solidFill>
            </a:endParaRPr>
          </a:p>
        </p:txBody>
      </p:sp>
      <p:sp>
        <p:nvSpPr>
          <p:cNvPr id="46" name="45 Rectángulo"/>
          <p:cNvSpPr/>
          <p:nvPr/>
        </p:nvSpPr>
        <p:spPr bwMode="auto">
          <a:xfrm>
            <a:off x="5276974" y="4816192"/>
            <a:ext cx="398657" cy="680192"/>
          </a:xfrm>
          <a:prstGeom prst="rect">
            <a:avLst/>
          </a:prstGeom>
          <a:solidFill>
            <a:srgbClr val="FFC5C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s-MX" smtClean="0">
              <a:solidFill>
                <a:srgbClr val="000000"/>
              </a:solidFill>
            </a:endParaRPr>
          </a:p>
        </p:txBody>
      </p:sp>
      <p:sp>
        <p:nvSpPr>
          <p:cNvPr id="47" name="46 Flecha derecha"/>
          <p:cNvSpPr/>
          <p:nvPr/>
        </p:nvSpPr>
        <p:spPr bwMode="auto">
          <a:xfrm>
            <a:off x="5243583" y="4964265"/>
            <a:ext cx="423187" cy="460153"/>
          </a:xfrm>
          <a:prstGeom prst="rightArrow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9410" tIns="9705" rIns="19410" bIns="9705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lang="es-MX" smtClean="0">
              <a:solidFill>
                <a:srgbClr val="000000"/>
              </a:solidFill>
            </a:endParaRP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8794" y="4804949"/>
            <a:ext cx="1455415" cy="35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Rectangle 3"/>
          <p:cNvSpPr txBox="1">
            <a:spLocks noChangeArrowheads="1"/>
          </p:cNvSpPr>
          <p:nvPr/>
        </p:nvSpPr>
        <p:spPr bwMode="auto">
          <a:xfrm>
            <a:off x="5868144" y="3254088"/>
            <a:ext cx="3131840" cy="2645985"/>
          </a:xfrm>
          <a:prstGeom prst="rect">
            <a:avLst/>
          </a:prstGeom>
          <a:solidFill>
            <a:schemeClr val="bg1"/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Clr>
                <a:srgbClr val="4F853E"/>
              </a:buClr>
              <a:buSzPct val="110000"/>
              <a:buFont typeface="Arial" pitchFamily="34" charset="0"/>
              <a:buNone/>
            </a:pPr>
            <a:endParaRPr lang="es-MX" sz="1600" b="1" dirty="0" smtClean="0">
              <a:solidFill>
                <a:srgbClr val="000000"/>
              </a:solidFill>
              <a:latin typeface="Adobe Caslon Pro" pitchFamily="18" charset="0"/>
            </a:endParaRPr>
          </a:p>
          <a:p>
            <a:pPr marL="0" indent="0">
              <a:lnSpc>
                <a:spcPct val="110000"/>
              </a:lnSpc>
              <a:buClr>
                <a:srgbClr val="4F853E"/>
              </a:buClr>
              <a:buSzPct val="110000"/>
              <a:buFont typeface="Arial" pitchFamily="34" charset="0"/>
              <a:buNone/>
            </a:pPr>
            <a:r>
              <a:rPr lang="es-MX" sz="1600" b="1" dirty="0">
                <a:solidFill>
                  <a:srgbClr val="000000"/>
                </a:solidFill>
                <a:latin typeface="Adobe Caslon Pro" pitchFamily="18" charset="0"/>
              </a:rPr>
              <a:t>Generación de </a:t>
            </a:r>
            <a:r>
              <a:rPr lang="es-MX" sz="1600" b="1" dirty="0" smtClean="0">
                <a:solidFill>
                  <a:srgbClr val="000000"/>
                </a:solidFill>
                <a:latin typeface="Adobe Caslon Pro" pitchFamily="18" charset="0"/>
              </a:rPr>
              <a:t>mapas </a:t>
            </a:r>
            <a:r>
              <a:rPr lang="es-MX" sz="1600" b="1" dirty="0">
                <a:solidFill>
                  <a:srgbClr val="000000"/>
                </a:solidFill>
                <a:latin typeface="Adobe Caslon Pro" pitchFamily="18" charset="0"/>
              </a:rPr>
              <a:t>t</a:t>
            </a:r>
            <a:r>
              <a:rPr lang="es-MX" sz="1600" b="1" dirty="0" smtClean="0">
                <a:solidFill>
                  <a:srgbClr val="000000"/>
                </a:solidFill>
                <a:latin typeface="Adobe Caslon Pro" pitchFamily="18" charset="0"/>
              </a:rPr>
              <a:t>emáticos.</a:t>
            </a:r>
          </a:p>
          <a:p>
            <a:pPr marL="0" indent="0">
              <a:lnSpc>
                <a:spcPct val="110000"/>
              </a:lnSpc>
              <a:buClr>
                <a:srgbClr val="4F853E"/>
              </a:buClr>
              <a:buSzPct val="110000"/>
              <a:buFont typeface="Arial" pitchFamily="34" charset="0"/>
              <a:buNone/>
            </a:pPr>
            <a:endParaRPr lang="es-MX" sz="2000" b="1" dirty="0">
              <a:solidFill>
                <a:srgbClr val="000000"/>
              </a:solidFill>
              <a:latin typeface="Adobe Caslon Pro" pitchFamily="18" charset="0"/>
            </a:endParaRPr>
          </a:p>
          <a:p>
            <a:pPr marL="0" indent="0">
              <a:lnSpc>
                <a:spcPct val="110000"/>
              </a:lnSpc>
              <a:buClr>
                <a:srgbClr val="4F853E"/>
              </a:buClr>
              <a:buSzPct val="110000"/>
              <a:buFont typeface="Arial" pitchFamily="34" charset="0"/>
              <a:buNone/>
            </a:pPr>
            <a:r>
              <a:rPr lang="es-MX" sz="1600" b="1" dirty="0">
                <a:solidFill>
                  <a:srgbClr val="000000"/>
                </a:solidFill>
                <a:latin typeface="Adobe Caslon Pro" pitchFamily="18" charset="0"/>
              </a:rPr>
              <a:t>Análisis del </a:t>
            </a:r>
            <a:r>
              <a:rPr lang="es-MX" sz="1600" b="1" dirty="0" smtClean="0">
                <a:solidFill>
                  <a:srgbClr val="000000"/>
                </a:solidFill>
                <a:latin typeface="Adobe Caslon Pro" pitchFamily="18" charset="0"/>
              </a:rPr>
              <a:t>perfil </a:t>
            </a:r>
            <a:r>
              <a:rPr lang="es-MX" sz="1600" b="1" dirty="0">
                <a:solidFill>
                  <a:srgbClr val="000000"/>
                </a:solidFill>
                <a:latin typeface="Adobe Caslon Pro" pitchFamily="18" charset="0"/>
              </a:rPr>
              <a:t>de la población.</a:t>
            </a:r>
          </a:p>
          <a:p>
            <a:pPr marL="0" indent="0">
              <a:lnSpc>
                <a:spcPct val="110000"/>
              </a:lnSpc>
              <a:buClr>
                <a:srgbClr val="4F853E"/>
              </a:buClr>
              <a:buSzPct val="110000"/>
              <a:buFont typeface="Arial" pitchFamily="34" charset="0"/>
              <a:buNone/>
            </a:pPr>
            <a:endParaRPr lang="es-MX" sz="1600" b="1" dirty="0" smtClean="0">
              <a:solidFill>
                <a:srgbClr val="000000"/>
              </a:solidFill>
              <a:latin typeface="Adobe Caslon Pro" pitchFamily="18" charset="0"/>
            </a:endParaRPr>
          </a:p>
          <a:p>
            <a:pPr marL="0" indent="0">
              <a:lnSpc>
                <a:spcPct val="110000"/>
              </a:lnSpc>
              <a:buClr>
                <a:srgbClr val="4F853E"/>
              </a:buClr>
              <a:buSzPct val="110000"/>
              <a:buFont typeface="Arial" pitchFamily="34" charset="0"/>
              <a:buNone/>
            </a:pPr>
            <a:endParaRPr lang="es-MX" sz="600" b="1" dirty="0" smtClean="0">
              <a:solidFill>
                <a:srgbClr val="000000"/>
              </a:solidFill>
              <a:latin typeface="Adobe Caslon Pro" pitchFamily="18" charset="0"/>
            </a:endParaRPr>
          </a:p>
          <a:p>
            <a:pPr marL="0" indent="0">
              <a:lnSpc>
                <a:spcPct val="110000"/>
              </a:lnSpc>
              <a:buClr>
                <a:srgbClr val="4F853E"/>
              </a:buClr>
              <a:buSzPct val="110000"/>
              <a:buFont typeface="Arial" pitchFamily="34" charset="0"/>
              <a:buNone/>
            </a:pPr>
            <a:r>
              <a:rPr lang="es-MX" sz="1600" b="1" dirty="0" smtClean="0">
                <a:solidFill>
                  <a:srgbClr val="000000"/>
                </a:solidFill>
                <a:latin typeface="Adobe Caslon Pro" pitchFamily="18" charset="0"/>
              </a:rPr>
              <a:t>Análisis histórico de localidades.</a:t>
            </a:r>
            <a:endParaRPr lang="es-MX" sz="1600" dirty="0" smtClean="0">
              <a:solidFill>
                <a:srgbClr val="000000"/>
              </a:solidFill>
              <a:latin typeface="Calibri" pitchFamily="34" charset="0"/>
            </a:endParaRPr>
          </a:p>
          <a:p>
            <a:pPr>
              <a:lnSpc>
                <a:spcPct val="110000"/>
              </a:lnSpc>
              <a:buClr>
                <a:srgbClr val="B40077"/>
              </a:buClr>
              <a:buFont typeface="Arial" pitchFamily="34" charset="0"/>
              <a:buNone/>
            </a:pPr>
            <a:endParaRPr lang="es-MX" sz="24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218600" y="2820067"/>
            <a:ext cx="8162239" cy="3929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175" indent="-3175">
              <a:lnSpc>
                <a:spcPct val="110000"/>
              </a:lnSpc>
              <a:buClr>
                <a:srgbClr val="B40077"/>
              </a:buClr>
              <a:buFont typeface="Arial" pitchFamily="34" charset="0"/>
              <a:buNone/>
              <a:defRPr/>
            </a:pPr>
            <a:r>
              <a:rPr lang="es-MX" sz="175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  <a:cs typeface="Tahoma" pitchFamily="34" charset="0"/>
              </a:rPr>
              <a:t>Principales Funcionalidades del Sistema de Información Social.</a:t>
            </a:r>
          </a:p>
        </p:txBody>
      </p:sp>
      <p:sp>
        <p:nvSpPr>
          <p:cNvPr id="51" name="50 Rectángulo"/>
          <p:cNvSpPr/>
          <p:nvPr/>
        </p:nvSpPr>
        <p:spPr>
          <a:xfrm>
            <a:off x="1390386" y="5661248"/>
            <a:ext cx="6421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ES" sz="1600" b="1" cap="small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Caslon Pro" pitchFamily="18" charset="0"/>
              <a:hlinkClick r:id="rId8"/>
            </a:endParaRPr>
          </a:p>
          <a:p>
            <a:pPr algn="ctr"/>
            <a:r>
              <a:rPr lang="es-ES" sz="3200" b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Caslon Pro" pitchFamily="18" charset="0"/>
                <a:hlinkClick r:id="rId9"/>
              </a:rPr>
              <a:t>http://sisweb.sedesol.gob.mx/sisweb/</a:t>
            </a:r>
            <a:r>
              <a:rPr lang="es-ES" sz="1600" b="1" dirty="0">
                <a:solidFill>
                  <a:srgbClr val="000000"/>
                </a:solidFill>
                <a:latin typeface="Adobe Caslon Pro" pitchFamily="18" charset="0"/>
              </a:rPr>
              <a:t> </a:t>
            </a:r>
            <a:endParaRPr lang="es-ES" sz="1600" b="1" dirty="0" smtClean="0">
              <a:solidFill>
                <a:srgbClr val="000000"/>
              </a:solidFill>
              <a:latin typeface="Adobe Caslo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03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657" y="1798825"/>
            <a:ext cx="2270650" cy="2270650"/>
          </a:xfrm>
          <a:prstGeom prst="rect">
            <a:avLst/>
          </a:prstGeom>
        </p:spPr>
      </p:pic>
      <p:pic>
        <p:nvPicPr>
          <p:cNvPr id="3" name="3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970" y="3451397"/>
            <a:ext cx="1411837" cy="1411837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50"/>
          <a:stretch/>
        </p:blipFill>
        <p:spPr>
          <a:xfrm>
            <a:off x="2378339" y="2324190"/>
            <a:ext cx="773092" cy="546481"/>
          </a:xfrm>
          <a:prstGeom prst="rect">
            <a:avLst/>
          </a:prstGeom>
        </p:spPr>
      </p:pic>
      <p:grpSp>
        <p:nvGrpSpPr>
          <p:cNvPr id="5" name="88 Grupo"/>
          <p:cNvGrpSpPr/>
          <p:nvPr/>
        </p:nvGrpSpPr>
        <p:grpSpPr>
          <a:xfrm>
            <a:off x="97062" y="1388527"/>
            <a:ext cx="1024915" cy="686684"/>
            <a:chOff x="171165" y="1641600"/>
            <a:chExt cx="1024915" cy="686684"/>
          </a:xfrm>
        </p:grpSpPr>
        <p:pic>
          <p:nvPicPr>
            <p:cNvPr id="6" name="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79131" y="1824580"/>
              <a:ext cx="316949" cy="489292"/>
            </a:xfrm>
            <a:prstGeom prst="rect">
              <a:avLst/>
            </a:prstGeom>
          </p:spPr>
        </p:pic>
        <p:pic>
          <p:nvPicPr>
            <p:cNvPr id="7" name="7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021" y="1641600"/>
              <a:ext cx="219936" cy="333236"/>
            </a:xfrm>
            <a:prstGeom prst="rect">
              <a:avLst/>
            </a:prstGeom>
          </p:spPr>
        </p:pic>
        <p:pic>
          <p:nvPicPr>
            <p:cNvPr id="8" name="8 Imagen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648" y="1693396"/>
              <a:ext cx="208373" cy="334287"/>
            </a:xfrm>
            <a:prstGeom prst="rect">
              <a:avLst/>
            </a:prstGeom>
          </p:spPr>
        </p:pic>
        <p:pic>
          <p:nvPicPr>
            <p:cNvPr id="9" name="9 Imagen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165" y="1974836"/>
              <a:ext cx="254483" cy="353448"/>
            </a:xfrm>
            <a:prstGeom prst="rect">
              <a:avLst/>
            </a:prstGeom>
          </p:spPr>
        </p:pic>
      </p:grpSp>
      <p:pic>
        <p:nvPicPr>
          <p:cNvPr id="10" name="10 Imagen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02" y="1886142"/>
            <a:ext cx="255166" cy="351146"/>
          </a:xfrm>
          <a:prstGeom prst="rect">
            <a:avLst/>
          </a:prstGeom>
        </p:spPr>
      </p:pic>
      <p:sp>
        <p:nvSpPr>
          <p:cNvPr id="11" name="27 CuadroTexto"/>
          <p:cNvSpPr txBox="1"/>
          <p:nvPr/>
        </p:nvSpPr>
        <p:spPr>
          <a:xfrm>
            <a:off x="4255245" y="2046604"/>
            <a:ext cx="1787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b="1" dirty="0" smtClean="0">
                <a:latin typeface="Arial" pitchFamily="34" charset="0"/>
                <a:cs typeface="Arial" pitchFamily="34" charset="0"/>
              </a:rPr>
              <a:t>Base de datos</a:t>
            </a:r>
            <a:br>
              <a:rPr lang="es-MX" sz="1400" b="1" dirty="0" smtClean="0">
                <a:latin typeface="Arial" pitchFamily="34" charset="0"/>
                <a:cs typeface="Arial" pitchFamily="34" charset="0"/>
              </a:rPr>
            </a:br>
            <a:r>
              <a:rPr lang="es-MX" sz="1400" b="1" dirty="0" smtClean="0">
                <a:latin typeface="Arial" pitchFamily="34" charset="0"/>
                <a:cs typeface="Arial" pitchFamily="34" charset="0"/>
              </a:rPr>
              <a:t>de solicitantes</a:t>
            </a:r>
            <a:endParaRPr lang="es-MX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36 CuadroTexto"/>
          <p:cNvSpPr txBox="1"/>
          <p:nvPr/>
        </p:nvSpPr>
        <p:spPr>
          <a:xfrm>
            <a:off x="7596978" y="3126658"/>
            <a:ext cx="1472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b="1" dirty="0" smtClean="0">
                <a:latin typeface="Arial" pitchFamily="34" charset="0"/>
                <a:cs typeface="Arial" pitchFamily="34" charset="0"/>
              </a:rPr>
              <a:t>Padrón</a:t>
            </a:r>
          </a:p>
          <a:p>
            <a:pPr algn="ctr"/>
            <a:r>
              <a:rPr lang="es-MX" sz="1400" b="1" dirty="0" smtClean="0">
                <a:latin typeface="Arial" pitchFamily="34" charset="0"/>
                <a:cs typeface="Arial" pitchFamily="34" charset="0"/>
              </a:rPr>
              <a:t>ID Único</a:t>
            </a:r>
            <a:endParaRPr lang="es-MX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51 Grupo"/>
          <p:cNvGrpSpPr/>
          <p:nvPr/>
        </p:nvGrpSpPr>
        <p:grpSpPr>
          <a:xfrm>
            <a:off x="4395261" y="4759559"/>
            <a:ext cx="1950174" cy="1516802"/>
            <a:chOff x="4581345" y="4284826"/>
            <a:chExt cx="2371266" cy="1844318"/>
          </a:xfrm>
        </p:grpSpPr>
        <p:pic>
          <p:nvPicPr>
            <p:cNvPr id="14" name="49 Imagen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81345" y="4284826"/>
              <a:ext cx="2371266" cy="1844318"/>
            </a:xfrm>
            <a:prstGeom prst="rect">
              <a:avLst/>
            </a:prstGeom>
          </p:spPr>
        </p:pic>
        <p:pic>
          <p:nvPicPr>
            <p:cNvPr id="15" name="50 Imagen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8986" y="4472011"/>
              <a:ext cx="1440160" cy="901205"/>
            </a:xfrm>
            <a:prstGeom prst="rect">
              <a:avLst/>
            </a:prstGeom>
          </p:spPr>
        </p:pic>
      </p:grpSp>
      <p:sp>
        <p:nvSpPr>
          <p:cNvPr id="16" name="53 CuadroTexto"/>
          <p:cNvSpPr txBox="1"/>
          <p:nvPr/>
        </p:nvSpPr>
        <p:spPr>
          <a:xfrm>
            <a:off x="5825663" y="4767311"/>
            <a:ext cx="1666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Sistema de</a:t>
            </a:r>
            <a:br>
              <a:rPr lang="es-MX" sz="1600" b="1" dirty="0" smtClean="0">
                <a:latin typeface="Arial" pitchFamily="34" charset="0"/>
                <a:cs typeface="Arial" pitchFamily="34" charset="0"/>
              </a:rPr>
            </a:b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Administración</a:t>
            </a:r>
            <a:br>
              <a:rPr lang="es-MX" sz="1600" b="1" dirty="0" smtClean="0">
                <a:latin typeface="Arial" pitchFamily="34" charset="0"/>
                <a:cs typeface="Arial" pitchFamily="34" charset="0"/>
              </a:rPr>
            </a:b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y Monitoreo</a:t>
            </a:r>
            <a:endParaRPr lang="es-MX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70 Flecha abajo"/>
          <p:cNvSpPr/>
          <p:nvPr/>
        </p:nvSpPr>
        <p:spPr>
          <a:xfrm rot="17643273">
            <a:off x="6436579" y="3601476"/>
            <a:ext cx="444794" cy="644614"/>
          </a:xfrm>
          <a:prstGeom prst="down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8" name="71 Flecha abajo"/>
          <p:cNvSpPr/>
          <p:nvPr/>
        </p:nvSpPr>
        <p:spPr>
          <a:xfrm>
            <a:off x="4938698" y="4045330"/>
            <a:ext cx="461901" cy="701688"/>
          </a:xfrm>
          <a:prstGeom prst="down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19" name="80 Flecha izquierda y derecha"/>
          <p:cNvSpPr/>
          <p:nvPr/>
        </p:nvSpPr>
        <p:spPr>
          <a:xfrm rot="1590316">
            <a:off x="3171352" y="1914031"/>
            <a:ext cx="975751" cy="38661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20" name="81 Flecha izquierda y derecha"/>
          <p:cNvSpPr/>
          <p:nvPr/>
        </p:nvSpPr>
        <p:spPr>
          <a:xfrm rot="498140">
            <a:off x="3177192" y="2465085"/>
            <a:ext cx="952209" cy="386610"/>
          </a:xfrm>
          <a:prstGeom prst="leftRightArrow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21" name="82 Flecha izquierda y derecha"/>
          <p:cNvSpPr/>
          <p:nvPr/>
        </p:nvSpPr>
        <p:spPr>
          <a:xfrm>
            <a:off x="3200394" y="3004786"/>
            <a:ext cx="884012" cy="386610"/>
          </a:xfrm>
          <a:prstGeom prst="leftRightArrow">
            <a:avLst/>
          </a:prstGeom>
          <a:solidFill>
            <a:srgbClr val="008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sp>
        <p:nvSpPr>
          <p:cNvPr id="22" name="83 Flecha izquierda y derecha"/>
          <p:cNvSpPr/>
          <p:nvPr/>
        </p:nvSpPr>
        <p:spPr>
          <a:xfrm rot="21087778">
            <a:off x="3181257" y="3581532"/>
            <a:ext cx="922286" cy="386610"/>
          </a:xfrm>
          <a:prstGeom prst="leftRightArrow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pic>
        <p:nvPicPr>
          <p:cNvPr id="23" name="48 Imagen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39" b="33552"/>
          <a:stretch/>
        </p:blipFill>
        <p:spPr>
          <a:xfrm>
            <a:off x="1676540" y="1774610"/>
            <a:ext cx="743194" cy="3315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52 Imagen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67" b="27932"/>
          <a:stretch/>
        </p:blipFill>
        <p:spPr>
          <a:xfrm>
            <a:off x="1718671" y="2384952"/>
            <a:ext cx="735712" cy="3421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12 Imagen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63" b="27932"/>
          <a:stretch/>
        </p:blipFill>
        <p:spPr>
          <a:xfrm>
            <a:off x="1711189" y="3648736"/>
            <a:ext cx="743194" cy="3500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13 Imag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04" y="3186907"/>
            <a:ext cx="804837" cy="804837"/>
          </a:xfrm>
          <a:prstGeom prst="rect">
            <a:avLst/>
          </a:prstGeom>
        </p:spPr>
      </p:pic>
      <p:pic>
        <p:nvPicPr>
          <p:cNvPr id="28" name="14 Imagen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27" y="2809711"/>
            <a:ext cx="558581" cy="558581"/>
          </a:xfrm>
          <a:prstGeom prst="rect">
            <a:avLst/>
          </a:prstGeom>
        </p:spPr>
      </p:pic>
      <p:pic>
        <p:nvPicPr>
          <p:cNvPr id="29" name="15 Imagen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505" b="15336"/>
          <a:stretch/>
        </p:blipFill>
        <p:spPr>
          <a:xfrm>
            <a:off x="240052" y="2500776"/>
            <a:ext cx="539802" cy="588226"/>
          </a:xfrm>
          <a:prstGeom prst="rect">
            <a:avLst/>
          </a:prstGeom>
        </p:spPr>
      </p:pic>
      <p:sp>
        <p:nvSpPr>
          <p:cNvPr id="30" name="58 CuadroTexto"/>
          <p:cNvSpPr txBox="1"/>
          <p:nvPr/>
        </p:nvSpPr>
        <p:spPr>
          <a:xfrm>
            <a:off x="7492292" y="5150026"/>
            <a:ext cx="14729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b="1" dirty="0" smtClean="0">
                <a:latin typeface="Arial" pitchFamily="34" charset="0"/>
                <a:cs typeface="Arial" pitchFamily="34" charset="0"/>
              </a:rPr>
              <a:t>Beneficiarios</a:t>
            </a:r>
            <a:endParaRPr lang="es-MX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69 Flecha abajo"/>
          <p:cNvSpPr/>
          <p:nvPr/>
        </p:nvSpPr>
        <p:spPr>
          <a:xfrm rot="14054976">
            <a:off x="6157920" y="1667529"/>
            <a:ext cx="461901" cy="701688"/>
          </a:xfrm>
          <a:prstGeom prst="down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s-MX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126" y="2965943"/>
            <a:ext cx="7747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223" y="1666945"/>
            <a:ext cx="7747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734" y="3608040"/>
            <a:ext cx="7747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34 CuadroTexto"/>
          <p:cNvSpPr txBox="1"/>
          <p:nvPr/>
        </p:nvSpPr>
        <p:spPr>
          <a:xfrm>
            <a:off x="351545" y="4318779"/>
            <a:ext cx="2784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Cálculo y dispersión de recursos, transferencias electrónicas </a:t>
            </a:r>
          </a:p>
        </p:txBody>
      </p:sp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777" y="5012924"/>
            <a:ext cx="1079500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50837">
            <a:off x="2350938" y="4732092"/>
            <a:ext cx="1011620" cy="712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690" y="1209745"/>
            <a:ext cx="1298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53 CuadroTexto"/>
          <p:cNvSpPr txBox="1"/>
          <p:nvPr/>
        </p:nvSpPr>
        <p:spPr>
          <a:xfrm>
            <a:off x="1391704" y="1203542"/>
            <a:ext cx="1666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Sistema de</a:t>
            </a:r>
            <a:br>
              <a:rPr lang="es-MX" sz="1600" b="1" dirty="0" smtClean="0">
                <a:latin typeface="Arial" pitchFamily="34" charset="0"/>
                <a:cs typeface="Arial" pitchFamily="34" charset="0"/>
              </a:rPr>
            </a:b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Procesos </a:t>
            </a:r>
            <a:endParaRPr lang="es-MX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53 CuadroTexto"/>
          <p:cNvSpPr txBox="1"/>
          <p:nvPr/>
        </p:nvSpPr>
        <p:spPr>
          <a:xfrm>
            <a:off x="6833388" y="2088437"/>
            <a:ext cx="1666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Información Histórica </a:t>
            </a:r>
            <a:endParaRPr lang="es-MX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788" y="2845293"/>
            <a:ext cx="722213" cy="749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29 CuadroTexto"/>
          <p:cNvSpPr txBox="1"/>
          <p:nvPr/>
        </p:nvSpPr>
        <p:spPr>
          <a:xfrm>
            <a:off x="1251909" y="1206162"/>
            <a:ext cx="369332" cy="295115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 smtClean="0">
                <a:latin typeface="Arial" pitchFamily="34" charset="0"/>
                <a:cs typeface="Arial" pitchFamily="34" charset="0"/>
              </a:rPr>
              <a:t>Recolección Validación Incorporación</a:t>
            </a:r>
            <a:endParaRPr lang="es-MX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4637263" y="1495929"/>
            <a:ext cx="1184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SIFODE</a:t>
            </a:r>
            <a:endParaRPr lang="es-MX" dirty="0"/>
          </a:p>
        </p:txBody>
      </p:sp>
      <p:sp>
        <p:nvSpPr>
          <p:cNvPr id="43" name="53 CuadroTexto"/>
          <p:cNvSpPr txBox="1"/>
          <p:nvPr/>
        </p:nvSpPr>
        <p:spPr>
          <a:xfrm>
            <a:off x="6042355" y="5800937"/>
            <a:ext cx="2828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600" b="1" dirty="0">
                <a:latin typeface="Arial" pitchFamily="34" charset="0"/>
                <a:cs typeface="Arial" pitchFamily="34" charset="0"/>
              </a:rPr>
              <a:t>I</a:t>
            </a: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nformación  para evaluación, planeación  </a:t>
            </a:r>
            <a:endParaRPr lang="es-MX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 Box 304"/>
          <p:cNvSpPr txBox="1">
            <a:spLocks noChangeArrowheads="1"/>
          </p:cNvSpPr>
          <p:nvPr/>
        </p:nvSpPr>
        <p:spPr bwMode="auto">
          <a:xfrm>
            <a:off x="2454460" y="5800937"/>
            <a:ext cx="2416288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_tradnl" sz="1600" dirty="0" smtClean="0">
                <a:latin typeface="Tahoma" pitchFamily="34" charset="0"/>
              </a:rPr>
              <a:t>Control de acceso por usuario</a:t>
            </a:r>
            <a:endParaRPr lang="es-ES_tradnl" sz="1600" dirty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19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771800" y="260648"/>
            <a:ext cx="4367213" cy="86409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pitchFamily="18" charset="0"/>
              </a:defRPr>
            </a:lvl9pPr>
          </a:lstStyle>
          <a:p>
            <a:pPr algn="l"/>
            <a:r>
              <a:rPr lang="es-MX" sz="2800" b="1" dirty="0" smtClean="0">
                <a:solidFill>
                  <a:schemeClr val="tx1"/>
                </a:solidFill>
                <a:latin typeface="Trajan Pro" pitchFamily="18" charset="0"/>
              </a:rPr>
              <a:t>Estructura de las  Bases de Datos</a:t>
            </a:r>
            <a:endParaRPr lang="es-MX" sz="2800" b="1" dirty="0">
              <a:solidFill>
                <a:schemeClr val="tx1"/>
              </a:solidFill>
              <a:latin typeface="Trajan Pro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35654"/>
            <a:ext cx="1298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831" y="1735654"/>
            <a:ext cx="12985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27 CuadroTexto"/>
          <p:cNvSpPr txBox="1"/>
          <p:nvPr/>
        </p:nvSpPr>
        <p:spPr>
          <a:xfrm>
            <a:off x="1375404" y="1282197"/>
            <a:ext cx="1787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b="1" dirty="0" smtClean="0">
                <a:latin typeface="Arial" pitchFamily="34" charset="0"/>
                <a:cs typeface="Arial" pitchFamily="34" charset="0"/>
              </a:rPr>
              <a:t>Repositorio</a:t>
            </a:r>
          </a:p>
          <a:p>
            <a:pPr algn="ctr"/>
            <a:r>
              <a:rPr lang="es-MX" sz="1400" b="1" dirty="0" smtClean="0">
                <a:latin typeface="Arial" pitchFamily="34" charset="0"/>
                <a:cs typeface="Arial" pitchFamily="34" charset="0"/>
              </a:rPr>
              <a:t> CUIS</a:t>
            </a:r>
            <a:endParaRPr lang="es-MX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27 CuadroTexto"/>
          <p:cNvSpPr txBox="1"/>
          <p:nvPr/>
        </p:nvSpPr>
        <p:spPr>
          <a:xfrm>
            <a:off x="5637563" y="1282197"/>
            <a:ext cx="1787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1400" b="1" dirty="0" smtClean="0">
                <a:latin typeface="Arial" pitchFamily="34" charset="0"/>
                <a:cs typeface="Arial" pitchFamily="34" charset="0"/>
              </a:rPr>
              <a:t>PUB</a:t>
            </a:r>
            <a:endParaRPr lang="es-MX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8 Conector angular"/>
          <p:cNvCxnSpPr>
            <a:endCxn id="5" idx="1"/>
          </p:cNvCxnSpPr>
          <p:nvPr/>
        </p:nvCxnSpPr>
        <p:spPr bwMode="auto">
          <a:xfrm>
            <a:off x="2771800" y="2192854"/>
            <a:ext cx="3110031" cy="12700"/>
          </a:xfrm>
          <a:prstGeom prst="bentConnector3">
            <a:avLst/>
          </a:prstGeom>
          <a:ln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3934761" y="1773325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latin typeface="Arial" pitchFamily="34" charset="0"/>
                <a:cs typeface="Arial" pitchFamily="34" charset="0"/>
              </a:rPr>
              <a:t>ID_INICO</a:t>
            </a:r>
          </a:p>
        </p:txBody>
      </p:sp>
      <p:pic>
        <p:nvPicPr>
          <p:cNvPr id="11" name="Picture 2" descr="C:\Users\alejandro.velazquez\Desktop\ejemplo_cui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60"/>
          <a:stretch>
            <a:fillRect/>
          </a:stretch>
        </p:blipFill>
        <p:spPr bwMode="auto">
          <a:xfrm>
            <a:off x="2268959" y="3573016"/>
            <a:ext cx="5099400" cy="2735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12 Conector angular"/>
          <p:cNvCxnSpPr>
            <a:stCxn id="4" idx="2"/>
            <a:endCxn id="11" idx="0"/>
          </p:cNvCxnSpPr>
          <p:nvPr/>
        </p:nvCxnSpPr>
        <p:spPr bwMode="auto">
          <a:xfrm rot="16200000" flipH="1">
            <a:off x="3082328" y="1836685"/>
            <a:ext cx="922962" cy="2549699"/>
          </a:xfrm>
          <a:prstGeom prst="bentConnector3">
            <a:avLst/>
          </a:prstGeom>
          <a:ln>
            <a:solidFill>
              <a:srgbClr val="FF6600"/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14 Conector angular"/>
          <p:cNvCxnSpPr>
            <a:stCxn id="5" idx="2"/>
            <a:endCxn id="11" idx="0"/>
          </p:cNvCxnSpPr>
          <p:nvPr/>
        </p:nvCxnSpPr>
        <p:spPr bwMode="auto">
          <a:xfrm rot="5400000">
            <a:off x="5213408" y="2255305"/>
            <a:ext cx="922962" cy="1712460"/>
          </a:xfrm>
          <a:prstGeom prst="bentConnector3">
            <a:avLst/>
          </a:prstGeom>
          <a:ln>
            <a:solidFill>
              <a:srgbClr val="FF6600"/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5803739" y="3311407"/>
            <a:ext cx="18115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sz="2800" b="1" dirty="0">
                <a:solidFill>
                  <a:srgbClr val="000000"/>
                </a:solidFill>
                <a:latin typeface="Trajan Pro" pitchFamily="18" charset="0"/>
              </a:rPr>
              <a:t> </a:t>
            </a:r>
            <a:r>
              <a:rPr lang="es-MX" sz="1600" b="1" dirty="0">
                <a:solidFill>
                  <a:srgbClr val="000000"/>
                </a:solidFill>
                <a:latin typeface="Trajan Pro" pitchFamily="18" charset="0"/>
              </a:rPr>
              <a:t>Cuadernillo</a:t>
            </a:r>
          </a:p>
        </p:txBody>
      </p:sp>
    </p:spTree>
    <p:extLst>
      <p:ext uri="{BB962C8B-B14F-4D97-AF65-F5344CB8AC3E}">
        <p14:creationId xmlns:p14="http://schemas.microsoft.com/office/powerpoint/2010/main" val="65321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979257" y="2967335"/>
            <a:ext cx="3185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¡Gracias!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459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Presentación en blanco">
  <a:themeElements>
    <a:clrScheme name="3_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Presentación en blanco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9410" tIns="9705" rIns="19410" bIns="9705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9410" tIns="9705" rIns="19410" bIns="9705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esentación en bl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esentación en bl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esentación en bl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esentación en bl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Presentación en bl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esentación en bl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esentación en bl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esentación en bl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esentación en bl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esentación en bl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Presentación en bl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13999</TotalTime>
  <Words>421</Words>
  <Application>Microsoft Office PowerPoint</Application>
  <PresentationFormat>Presentación en pantalla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3_Presentación en blanco</vt:lpstr>
      <vt:lpstr>Presentación de PowerPoint</vt:lpstr>
      <vt:lpstr>Presentación de PowerPoint</vt:lpstr>
      <vt:lpstr>Presentación de PowerPoint</vt:lpstr>
      <vt:lpstr>Sistema de Información Social </vt:lpstr>
      <vt:lpstr>Presentación de PowerPoint</vt:lpstr>
      <vt:lpstr>Presentación de PowerPoint</vt:lpstr>
      <vt:lpstr>Presentación de PowerPoint</vt:lpstr>
    </vt:vector>
  </TitlesOfParts>
  <Company>SEDESOL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Padron Grupo de Transición</dc:title>
  <dc:creator>MLVV_JFH_RPC</dc:creator>
  <cp:lastModifiedBy>Maricarmen Gutierrez Medina</cp:lastModifiedBy>
  <cp:revision>515</cp:revision>
  <cp:lastPrinted>2012-12-15T03:42:55Z</cp:lastPrinted>
  <dcterms:created xsi:type="dcterms:W3CDTF">2008-06-24T19:23:01Z</dcterms:created>
  <dcterms:modified xsi:type="dcterms:W3CDTF">2013-11-26T22:13:24Z</dcterms:modified>
</cp:coreProperties>
</file>