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344" r:id="rId4"/>
    <p:sldId id="345" r:id="rId5"/>
    <p:sldId id="346" r:id="rId6"/>
    <p:sldId id="347" r:id="rId7"/>
    <p:sldId id="348" r:id="rId8"/>
    <p:sldId id="349" r:id="rId9"/>
    <p:sldId id="350" r:id="rId10"/>
    <p:sldId id="329" r:id="rId11"/>
    <p:sldId id="292" r:id="rId12"/>
    <p:sldId id="331" r:id="rId13"/>
    <p:sldId id="311" r:id="rId14"/>
    <p:sldId id="334" r:id="rId15"/>
    <p:sldId id="332" r:id="rId16"/>
    <p:sldId id="313" r:id="rId17"/>
    <p:sldId id="314" r:id="rId18"/>
    <p:sldId id="326" r:id="rId19"/>
    <p:sldId id="328" r:id="rId20"/>
    <p:sldId id="315" r:id="rId21"/>
    <p:sldId id="316" r:id="rId22"/>
    <p:sldId id="327" r:id="rId23"/>
    <p:sldId id="317" r:id="rId24"/>
    <p:sldId id="318" r:id="rId25"/>
    <p:sldId id="335" r:id="rId26"/>
    <p:sldId id="322" r:id="rId27"/>
    <p:sldId id="321" r:id="rId28"/>
    <p:sldId id="336" r:id="rId29"/>
    <p:sldId id="337" r:id="rId30"/>
    <p:sldId id="338" r:id="rId31"/>
    <p:sldId id="339" r:id="rId32"/>
    <p:sldId id="340" r:id="rId33"/>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009900"/>
    <a:srgbClr val="006600"/>
    <a:srgbClr val="2268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71799" autoAdjust="0"/>
  </p:normalViewPr>
  <p:slideViewPr>
    <p:cSldViewPr>
      <p:cViewPr>
        <p:scale>
          <a:sx n="100" d="100"/>
          <a:sy n="100" d="100"/>
        </p:scale>
        <p:origin x="-7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MX"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FF3FE61-42A0-4BA0-BF9D-E1C6E1DF9077}" type="datetimeFigureOut">
              <a:rPr lang="es-MX" smtClean="0"/>
              <a:pPr/>
              <a:t>27/11/2013</a:t>
            </a:fld>
            <a:endParaRPr lang="es-MX" dirty="0"/>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MX"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3CD63B7-E96B-4CD4-A27F-06A2E2A38D44}" type="slidenum">
              <a:rPr lang="es-MX" smtClean="0"/>
              <a:pPr/>
              <a:t>‹Nº›</a:t>
            </a:fld>
            <a:endParaRPr lang="es-MX" dirty="0"/>
          </a:p>
        </p:txBody>
      </p:sp>
    </p:spTree>
    <p:extLst>
      <p:ext uri="{BB962C8B-B14F-4D97-AF65-F5344CB8AC3E}">
        <p14:creationId xmlns:p14="http://schemas.microsoft.com/office/powerpoint/2010/main" val="3199061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6</a:t>
            </a:fld>
            <a:endParaRPr lang="es-MX"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18</a:t>
            </a:fld>
            <a:endParaRPr lang="es-MX"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20</a:t>
            </a:fld>
            <a:endParaRPr lang="es-MX"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21</a:t>
            </a:fld>
            <a:endParaRPr lang="es-MX"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23</a:t>
            </a:fld>
            <a:endParaRPr lang="es-MX"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24</a:t>
            </a:fld>
            <a:endParaRPr lang="es-MX"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25</a:t>
            </a:fld>
            <a:endParaRPr lang="es-MX"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26</a:t>
            </a:fld>
            <a:endParaRPr lang="es-MX"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28</a:t>
            </a:fld>
            <a:endParaRPr lang="es-MX"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29</a:t>
            </a:fld>
            <a:endParaRPr lang="es-MX"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30</a:t>
            </a:fld>
            <a:endParaRPr lang="es-MX"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7</a:t>
            </a:fld>
            <a:endParaRPr lang="es-MX"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31</a:t>
            </a:fld>
            <a:endParaRPr lang="es-MX"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9</a:t>
            </a:fld>
            <a:endParaRPr lang="es-MX"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10</a:t>
            </a:fld>
            <a:endParaRPr lang="es-MX"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11</a:t>
            </a:fld>
            <a:endParaRPr lang="es-MX"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13</a:t>
            </a:fld>
            <a:endParaRPr lang="es-MX"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14</a:t>
            </a:fld>
            <a:endParaRPr lang="es-MX"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16</a:t>
            </a:fld>
            <a:endParaRPr lang="es-MX"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dirty="0"/>
          </a:p>
        </p:txBody>
      </p:sp>
      <p:sp>
        <p:nvSpPr>
          <p:cNvPr id="4" name="3 Marcador de número de diapositiva"/>
          <p:cNvSpPr>
            <a:spLocks noGrp="1"/>
          </p:cNvSpPr>
          <p:nvPr>
            <p:ph type="sldNum" sz="quarter" idx="10"/>
          </p:nvPr>
        </p:nvSpPr>
        <p:spPr/>
        <p:txBody>
          <a:bodyPr/>
          <a:lstStyle/>
          <a:p>
            <a:fld id="{F3CD63B7-E96B-4CD4-A27F-06A2E2A38D44}" type="slidenum">
              <a:rPr lang="es-MX" smtClean="0"/>
              <a:pPr/>
              <a:t>17</a:t>
            </a:fld>
            <a:endParaRPr lang="es-MX"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3" descr="C:\Users\laura.danese\Documents\Dropbox\SEDESOL 13\DGEMPS\LOGOS\SEDESOL_horizontal_ALTA-01.jpe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6427" b="32981"/>
          <a:stretch/>
        </p:blipFill>
        <p:spPr bwMode="auto">
          <a:xfrm>
            <a:off x="1691680" y="188640"/>
            <a:ext cx="5976664" cy="2146300"/>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4041955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1226398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891833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543657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1586416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1288862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4578907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3943097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23386340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467139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1639776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4784"/>
            <a:ext cx="8229600" cy="4536504"/>
          </a:xfrm>
        </p:spPr>
        <p:txBody>
          <a:bodyPr>
            <a:normAutofit/>
          </a:bodyPr>
          <a:lstStyle>
            <a:lvl1pPr>
              <a:defRPr sz="2400">
                <a:latin typeface="Adobe Caslon Pro" pitchFamily="18" charset="0"/>
              </a:defRPr>
            </a:lvl1pPr>
            <a:lvl2pPr>
              <a:defRPr sz="2000">
                <a:latin typeface="Adobe Caslon Pro" pitchFamily="18" charset="0"/>
              </a:defRPr>
            </a:lvl2pPr>
            <a:lvl3pPr>
              <a:defRPr sz="1800">
                <a:latin typeface="Adobe Caslon Pro" pitchFamily="18" charset="0"/>
              </a:defRPr>
            </a:lvl3pPr>
            <a:lvl4pPr>
              <a:defRPr sz="1600">
                <a:latin typeface="Adobe Caslon Pro" pitchFamily="18" charset="0"/>
              </a:defRPr>
            </a:lvl4pPr>
            <a:lvl5pPr>
              <a:defRPr sz="1600">
                <a:latin typeface="Adobe Caslon Pro" pitchFamily="18" charset="0"/>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pic>
        <p:nvPicPr>
          <p:cNvPr id="7" name="Picture 2" descr="C:\Users\laura.danese\Documents\Dropbox\SEDESOL 13\DGEMPS\Logo EPN.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28766" y="1726"/>
            <a:ext cx="2815234" cy="966286"/>
          </a:xfrm>
          <a:prstGeom prst="rect">
            <a:avLst/>
          </a:prstGeom>
          <a:noFill/>
          <a:extLst>
            <a:ext uri="{909E8E84-426E-40DD-AFC4-6F175D3DCCD1}">
              <a14:hiddenFill xmlns:a14="http://schemas.microsoft.com/office/drawing/2010/main">
                <a:solidFill>
                  <a:srgbClr val="FFFFFF"/>
                </a:solidFill>
              </a14:hiddenFill>
            </a:ext>
          </a:extLst>
        </p:spPr>
      </p:pic>
      <p:sp>
        <p:nvSpPr>
          <p:cNvPr id="8" name="1 Título"/>
          <p:cNvSpPr>
            <a:spLocks noGrp="1"/>
          </p:cNvSpPr>
          <p:nvPr>
            <p:ph type="title"/>
          </p:nvPr>
        </p:nvSpPr>
        <p:spPr>
          <a:xfrm>
            <a:off x="179512" y="188640"/>
            <a:ext cx="6048672" cy="1143000"/>
          </a:xfrm>
        </p:spPr>
        <p:txBody>
          <a:bodyPr>
            <a:noAutofit/>
          </a:bodyPr>
          <a:lstStyle>
            <a:lvl1pPr algn="l">
              <a:defRPr sz="2000">
                <a:latin typeface="Trajan Pro" pitchFamily="18" charset="0"/>
              </a:defRPr>
            </a:lvl1pPr>
          </a:lstStyle>
          <a:p>
            <a:r>
              <a:rPr lang="es-ES" dirty="0" smtClean="0"/>
              <a:t>Haga clic para modificar el estilo de título del patrón</a:t>
            </a:r>
            <a:endParaRPr lang="es-MX" dirty="0"/>
          </a:p>
        </p:txBody>
      </p:sp>
      <p:sp>
        <p:nvSpPr>
          <p:cNvPr id="9" name="AutoShape 5"/>
          <p:cNvSpPr>
            <a:spLocks noChangeArrowheads="1"/>
          </p:cNvSpPr>
          <p:nvPr userDrawn="1"/>
        </p:nvSpPr>
        <p:spPr bwMode="auto">
          <a:xfrm>
            <a:off x="323528" y="314609"/>
            <a:ext cx="5688632" cy="340519"/>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latin typeface="Adobe Caslon Pro" pitchFamily="18" charset="0"/>
              </a:rPr>
              <a:t>Indicadores de</a:t>
            </a:r>
            <a:r>
              <a:rPr lang="es-MX" sz="2000" b="1" baseline="0" dirty="0" smtClean="0">
                <a:latin typeface="Adobe Caslon Pro" pitchFamily="18" charset="0"/>
              </a:rPr>
              <a:t> Desarrollo Social</a:t>
            </a:r>
            <a:endParaRPr lang="es-MX" sz="2000" b="1" dirty="0">
              <a:latin typeface="Adobe Caslon Pro" pitchFamily="18" charset="0"/>
            </a:endParaRPr>
          </a:p>
        </p:txBody>
      </p:sp>
    </p:spTree>
    <p:extLst>
      <p:ext uri="{BB962C8B-B14F-4D97-AF65-F5344CB8AC3E}">
        <p14:creationId xmlns:p14="http://schemas.microsoft.com/office/powerpoint/2010/main" val="1869083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9380671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19024485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2863111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11"/>
          </p:nvPr>
        </p:nvSpPr>
        <p:spPr/>
        <p:txBody>
          <a:bodyPr/>
          <a:lstStyle/>
          <a:p>
            <a:endParaRPr lang="es-MX" dirty="0"/>
          </a:p>
        </p:txBody>
      </p:sp>
      <p:sp>
        <p:nvSpPr>
          <p:cNvPr id="6" name="5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661904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136095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8" name="7 Marcador de pie de página"/>
          <p:cNvSpPr>
            <a:spLocks noGrp="1"/>
          </p:cNvSpPr>
          <p:nvPr>
            <p:ph type="ftr" sz="quarter" idx="11"/>
          </p:nvPr>
        </p:nvSpPr>
        <p:spPr/>
        <p:txBody>
          <a:bodyPr/>
          <a:lstStyle/>
          <a:p>
            <a:endParaRPr lang="es-MX" dirty="0"/>
          </a:p>
        </p:txBody>
      </p:sp>
      <p:sp>
        <p:nvSpPr>
          <p:cNvPr id="9" name="8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3833095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4" name="3 Marcador de pie de página"/>
          <p:cNvSpPr>
            <a:spLocks noGrp="1"/>
          </p:cNvSpPr>
          <p:nvPr>
            <p:ph type="ftr" sz="quarter" idx="11"/>
          </p:nvPr>
        </p:nvSpPr>
        <p:spPr/>
        <p:txBody>
          <a:bodyPr/>
          <a:lstStyle/>
          <a:p>
            <a:endParaRPr lang="es-MX" dirty="0"/>
          </a:p>
        </p:txBody>
      </p:sp>
      <p:sp>
        <p:nvSpPr>
          <p:cNvPr id="5" name="4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2945328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3" name="2 Marcador de pie de página"/>
          <p:cNvSpPr>
            <a:spLocks noGrp="1"/>
          </p:cNvSpPr>
          <p:nvPr>
            <p:ph type="ftr" sz="quarter" idx="11"/>
          </p:nvPr>
        </p:nvSpPr>
        <p:spPr/>
        <p:txBody>
          <a:bodyPr/>
          <a:lstStyle/>
          <a:p>
            <a:endParaRPr lang="es-MX" dirty="0"/>
          </a:p>
        </p:txBody>
      </p:sp>
      <p:sp>
        <p:nvSpPr>
          <p:cNvPr id="4" name="3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3182977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463973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76CBF79-0122-4C13-8450-D500EE51F697}" type="datetimeFigureOut">
              <a:rPr lang="es-MX" smtClean="0"/>
              <a:pPr/>
              <a:t>27/11/2013</a:t>
            </a:fld>
            <a:endParaRPr lang="es-MX" dirty="0"/>
          </a:p>
        </p:txBody>
      </p:sp>
      <p:sp>
        <p:nvSpPr>
          <p:cNvPr id="6" name="5 Marcador de pie de página"/>
          <p:cNvSpPr>
            <a:spLocks noGrp="1"/>
          </p:cNvSpPr>
          <p:nvPr>
            <p:ph type="ftr" sz="quarter" idx="11"/>
          </p:nvPr>
        </p:nvSpPr>
        <p:spPr/>
        <p:txBody>
          <a:bodyPr/>
          <a:lstStyle/>
          <a:p>
            <a:endParaRPr lang="es-MX" dirty="0"/>
          </a:p>
        </p:txBody>
      </p:sp>
      <p:sp>
        <p:nvSpPr>
          <p:cNvPr id="7" name="6 Marcador de número de diapositiva"/>
          <p:cNvSpPr>
            <a:spLocks noGrp="1"/>
          </p:cNvSpPr>
          <p:nvPr>
            <p:ph type="sldNum" sz="quarter" idx="12"/>
          </p:nvPr>
        </p:nvSpPr>
        <p:spPr/>
        <p:txBody>
          <a:body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408021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MX"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MX"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6CBF79-0122-4C13-8450-D500EE51F697}" type="datetimeFigureOut">
              <a:rPr lang="es-MX" smtClean="0"/>
              <a:pPr/>
              <a:t>27/11/2013</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FCBCB-BF3D-4D60-A4A2-948BCA283494}" type="slidenum">
              <a:rPr lang="es-MX" smtClean="0"/>
              <a:pPr/>
              <a:t>‹Nº›</a:t>
            </a:fld>
            <a:endParaRPr lang="es-MX" dirty="0"/>
          </a:p>
        </p:txBody>
      </p:sp>
    </p:spTree>
    <p:extLst>
      <p:ext uri="{BB962C8B-B14F-4D97-AF65-F5344CB8AC3E}">
        <p14:creationId xmlns:p14="http://schemas.microsoft.com/office/powerpoint/2010/main" val="1458343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Trajan Pro"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dobe Caslon Pro"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dobe Caslon Pro"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dobe Caslon Pro"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dobe Caslon Pro"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dobe Caslon Pro"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0CD4C5-E0A6-4CEB-A785-AFDB6D43F434}" type="datetimeFigureOut">
              <a:rPr lang="es-MX" smtClean="0"/>
              <a:pPr/>
              <a:t>27/11/2013</a:t>
            </a:fld>
            <a:endParaRPr lang="es-MX"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54BDE6-CBD0-4F2D-AC08-0BF43DA7B77C}" type="slidenum">
              <a:rPr lang="es-MX" smtClean="0"/>
              <a:pPr/>
              <a:t>‹Nº›</a:t>
            </a:fld>
            <a:endParaRPr lang="es-MX" dirty="0"/>
          </a:p>
        </p:txBody>
      </p:sp>
    </p:spTree>
    <p:extLst>
      <p:ext uri="{BB962C8B-B14F-4D97-AF65-F5344CB8AC3E}">
        <p14:creationId xmlns:p14="http://schemas.microsoft.com/office/powerpoint/2010/main" val="1753721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3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1.png"/><Relationship Id="rId3" Type="http://schemas.openxmlformats.org/officeDocument/2006/relationships/slide" Target="slide17.xml"/><Relationship Id="rId7" Type="http://schemas.openxmlformats.org/officeDocument/2006/relationships/slide" Target="slide22.xml"/><Relationship Id="rId12" Type="http://schemas.openxmlformats.org/officeDocument/2006/relationships/image" Target="../media/image10.png"/><Relationship Id="rId2" Type="http://schemas.openxmlformats.org/officeDocument/2006/relationships/notesSlide" Target="../notesSlides/notesSlide3.xml"/><Relationship Id="rId16" Type="http://schemas.openxmlformats.org/officeDocument/2006/relationships/hyperlink" Target="http://www.objetivosdedesarrollodelmilenio.org.mx/" TargetMode="Externa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slide" Target="slide25.xml"/><Relationship Id="rId5" Type="http://schemas.openxmlformats.org/officeDocument/2006/relationships/slide" Target="slide21.xml"/><Relationship Id="rId15" Type="http://schemas.openxmlformats.org/officeDocument/2006/relationships/image" Target="../media/image13.png"/><Relationship Id="rId10" Type="http://schemas.openxmlformats.org/officeDocument/2006/relationships/image" Target="../media/image9.png"/><Relationship Id="rId4" Type="http://schemas.openxmlformats.org/officeDocument/2006/relationships/image" Target="../media/image6.png"/><Relationship Id="rId9" Type="http://schemas.openxmlformats.org/officeDocument/2006/relationships/slide" Target="slide24.xml"/><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039095"/>
            <a:ext cx="7772400" cy="1470025"/>
          </a:xfrm>
        </p:spPr>
        <p:txBody>
          <a:bodyPr>
            <a:noAutofit/>
          </a:bodyPr>
          <a:lstStyle/>
          <a:p>
            <a:r>
              <a:rPr lang="es-MX" sz="2400" dirty="0" smtClean="0"/>
              <a:t>Importancia de los Indicadores de Desarrollo Social en la Planeación de las Políticas Públicas y la Asignación del Gasto </a:t>
            </a:r>
            <a:r>
              <a:rPr lang="es-MX" sz="2400" dirty="0" smtClean="0"/>
              <a:t/>
            </a:r>
            <a:br>
              <a:rPr lang="es-MX" sz="2400" dirty="0" smtClean="0"/>
            </a:br>
            <a:r>
              <a:rPr lang="es-MX" sz="1600" dirty="0" smtClean="0"/>
              <a:t>(</a:t>
            </a:r>
            <a:r>
              <a:rPr lang="es-MX" sz="1600" dirty="0" smtClean="0"/>
              <a:t>Generación del “Informe Diagnóstico de Desarrollo Social Estatal y Municipal”)</a:t>
            </a:r>
            <a:r>
              <a:rPr lang="es-MX" sz="1600" dirty="0" smtClean="0"/>
              <a:t/>
            </a:r>
            <a:br>
              <a:rPr lang="es-MX" sz="1600" dirty="0" smtClean="0"/>
            </a:br>
            <a:endParaRPr lang="es-MX" sz="1600" dirty="0"/>
          </a:p>
        </p:txBody>
      </p:sp>
      <p:sp>
        <p:nvSpPr>
          <p:cNvPr id="3" name="2 Subtítulo"/>
          <p:cNvSpPr>
            <a:spLocks noGrp="1"/>
          </p:cNvSpPr>
          <p:nvPr>
            <p:ph type="subTitle" idx="1"/>
          </p:nvPr>
        </p:nvSpPr>
        <p:spPr>
          <a:xfrm>
            <a:off x="107504" y="5373216"/>
            <a:ext cx="8964488" cy="792088"/>
          </a:xfrm>
        </p:spPr>
        <p:txBody>
          <a:bodyPr>
            <a:noAutofit/>
          </a:bodyPr>
          <a:lstStyle/>
          <a:p>
            <a:pPr algn="r"/>
            <a:r>
              <a:rPr lang="es-MX" sz="1600" dirty="0">
                <a:latin typeface="Trajan Pro" pitchFamily="18" charset="0"/>
              </a:rPr>
              <a:t>SUBSECRETARÍA DE PROSPECTIVA, PLANEACIÓN Y EVALUACIÓN</a:t>
            </a:r>
          </a:p>
          <a:p>
            <a:pPr algn="r"/>
            <a:r>
              <a:rPr lang="es-MX" sz="1400" dirty="0" smtClean="0">
                <a:latin typeface="Trajan Pro" pitchFamily="18" charset="0"/>
              </a:rPr>
              <a:t>DIRECCIÓN GENERAL DE ANÁLISIS Y PROSPECTIVA</a:t>
            </a:r>
          </a:p>
          <a:p>
            <a:pPr algn="r"/>
            <a:r>
              <a:rPr lang="es-MX" sz="1400" dirty="0" smtClean="0">
                <a:latin typeface="Trajan Pro" pitchFamily="18" charset="0"/>
              </a:rPr>
              <a:t>Noviembre 2013</a:t>
            </a:r>
          </a:p>
        </p:txBody>
      </p:sp>
    </p:spTree>
    <p:extLst>
      <p:ext uri="{BB962C8B-B14F-4D97-AF65-F5344CB8AC3E}">
        <p14:creationId xmlns:p14="http://schemas.microsoft.com/office/powerpoint/2010/main" val="97530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5"/>
          <p:cNvSpPr>
            <a:spLocks noChangeArrowheads="1"/>
          </p:cNvSpPr>
          <p:nvPr/>
        </p:nvSpPr>
        <p:spPr bwMode="auto">
          <a:xfrm>
            <a:off x="267675" y="856231"/>
            <a:ext cx="5888501"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Adobe Caslon Pro" pitchFamily="18" charset="0"/>
              </a:rPr>
              <a:t>Objetivos de Desarrollo del Milenio </a:t>
            </a:r>
            <a:r>
              <a:rPr lang="es-MX" sz="2000" b="1" dirty="0">
                <a:solidFill>
                  <a:schemeClr val="bg1"/>
                </a:solidFill>
                <a:latin typeface="Adobe Caslon Pro" pitchFamily="18" charset="0"/>
              </a:rPr>
              <a:t>(</a:t>
            </a:r>
            <a:r>
              <a:rPr lang="es-MX" sz="2000" b="1" dirty="0" smtClean="0">
                <a:solidFill>
                  <a:schemeClr val="bg1"/>
                </a:solidFill>
                <a:latin typeface="Adobe Caslon Pro" pitchFamily="18" charset="0"/>
              </a:rPr>
              <a:t>ODM)</a:t>
            </a:r>
            <a:endParaRPr lang="es-MX" sz="2000" b="1" dirty="0">
              <a:solidFill>
                <a:schemeClr val="bg1"/>
              </a:solidFill>
              <a:latin typeface="Adobe Caslon Pro" pitchFamily="18" charset="0"/>
            </a:endParaRPr>
          </a:p>
        </p:txBody>
      </p:sp>
      <p:sp>
        <p:nvSpPr>
          <p:cNvPr id="15" name="14 Rectángulo redondeado"/>
          <p:cNvSpPr/>
          <p:nvPr/>
        </p:nvSpPr>
        <p:spPr>
          <a:xfrm>
            <a:off x="3067908" y="1515414"/>
            <a:ext cx="5769471" cy="2281476"/>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lvl="0" algn="just" eaLnBrk="0" hangingPunct="0"/>
            <a:r>
              <a:rPr lang="es-ES" sz="1600" b="1" dirty="0" smtClean="0">
                <a:solidFill>
                  <a:srgbClr val="FFFFFF"/>
                </a:solidFill>
                <a:latin typeface="Adobe Caslon Pro" pitchFamily="18" charset="0"/>
              </a:rPr>
              <a:t>La </a:t>
            </a:r>
            <a:r>
              <a:rPr lang="es-ES" sz="1600" b="1" dirty="0">
                <a:solidFill>
                  <a:srgbClr val="FFFFFF"/>
                </a:solidFill>
                <a:latin typeface="Adobe Caslon Pro" pitchFamily="18" charset="0"/>
              </a:rPr>
              <a:t>Declaración de los Objetivos de Desarrollo del Milenio se suscribió en septiembre del 2000 por 189 países. </a:t>
            </a:r>
          </a:p>
          <a:p>
            <a:pPr marL="216000" lvl="0" algn="just" eaLnBrk="0" hangingPunct="0"/>
            <a:endParaRPr lang="es-ES" sz="1600" b="1" dirty="0" smtClean="0">
              <a:solidFill>
                <a:srgbClr val="FFFFFF"/>
              </a:solidFill>
              <a:latin typeface="Adobe Caslon Pro" pitchFamily="18" charset="0"/>
            </a:endParaRPr>
          </a:p>
          <a:p>
            <a:pPr marL="216000" lvl="0" algn="just" eaLnBrk="0" hangingPunct="0"/>
            <a:r>
              <a:rPr lang="es-ES" sz="1600" b="1" dirty="0" smtClean="0">
                <a:solidFill>
                  <a:srgbClr val="FFFFFF"/>
                </a:solidFill>
                <a:latin typeface="Adobe Caslon Pro" pitchFamily="18" charset="0"/>
              </a:rPr>
              <a:t>S</a:t>
            </a:r>
            <a:r>
              <a:rPr lang="es-MX" sz="1600" b="1" dirty="0" smtClean="0">
                <a:solidFill>
                  <a:srgbClr val="FFFFFF"/>
                </a:solidFill>
                <a:latin typeface="Adobe Caslon Pro" pitchFamily="18" charset="0"/>
              </a:rPr>
              <a:t>intetizan </a:t>
            </a:r>
            <a:r>
              <a:rPr lang="es-MX" sz="1600" b="1" dirty="0">
                <a:solidFill>
                  <a:srgbClr val="FFFFFF"/>
                </a:solidFill>
                <a:latin typeface="Adobe Caslon Pro" pitchFamily="18" charset="0"/>
              </a:rPr>
              <a:t>el esfuerzo mundial para alcanzar en 2015, los ocho objetivos orientados a combatir la pobreza, el hambre, las enfermedades, el analfabetismo, la degradación del medio ambiente, la discriminación contra la mujer y también para crear una alianza mundial para el desarrollo</a:t>
            </a:r>
            <a:r>
              <a:rPr lang="es-MX" sz="1600" b="1" dirty="0" smtClean="0">
                <a:solidFill>
                  <a:srgbClr val="FFFFFF"/>
                </a:solidFill>
                <a:latin typeface="Adobe Caslon Pro" pitchFamily="18" charset="0"/>
              </a:rPr>
              <a:t>.</a:t>
            </a:r>
          </a:p>
        </p:txBody>
      </p:sp>
      <p:sp>
        <p:nvSpPr>
          <p:cNvPr id="19" name="18 Rectángulo redondeado"/>
          <p:cNvSpPr/>
          <p:nvPr/>
        </p:nvSpPr>
        <p:spPr>
          <a:xfrm>
            <a:off x="3203847" y="4501309"/>
            <a:ext cx="5633531" cy="200906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lvl="0" algn="just" eaLnBrk="0" hangingPunct="0"/>
            <a:r>
              <a:rPr lang="es-MX" sz="1600" b="1" dirty="0" smtClean="0">
                <a:solidFill>
                  <a:srgbClr val="FFFFFF"/>
                </a:solidFill>
                <a:latin typeface="Adobe Caslon Pro" pitchFamily="18" charset="0"/>
              </a:rPr>
              <a:t>México </a:t>
            </a:r>
            <a:r>
              <a:rPr lang="es-MX" sz="1600" b="1" dirty="0">
                <a:solidFill>
                  <a:srgbClr val="FFFFFF"/>
                </a:solidFill>
                <a:latin typeface="Adobe Caslon Pro" pitchFamily="18" charset="0"/>
              </a:rPr>
              <a:t>ha presentado 3 reportes de avance de los indicadores de los Objetivos de Desarrollo del Milenio en 2005 , 2006 y 2010</a:t>
            </a:r>
            <a:r>
              <a:rPr lang="es-MX" sz="1600" b="1" dirty="0" smtClean="0">
                <a:solidFill>
                  <a:srgbClr val="FFFFFF"/>
                </a:solidFill>
                <a:latin typeface="Adobe Caslon Pro" pitchFamily="18" charset="0"/>
              </a:rPr>
              <a:t>.</a:t>
            </a:r>
          </a:p>
          <a:p>
            <a:pPr marL="216000" algn="just" eaLnBrk="0" hangingPunct="0"/>
            <a:endParaRPr lang="es-MX" sz="1600" b="1" dirty="0" smtClean="0">
              <a:solidFill>
                <a:srgbClr val="FFFFFF"/>
              </a:solidFill>
              <a:latin typeface="Adobe Caslon Pro" pitchFamily="18" charset="0"/>
            </a:endParaRPr>
          </a:p>
          <a:p>
            <a:pPr marL="216000" algn="just" eaLnBrk="0" hangingPunct="0"/>
            <a:r>
              <a:rPr lang="es-MX" sz="1600" b="1" dirty="0">
                <a:solidFill>
                  <a:srgbClr val="FFFFFF"/>
                </a:solidFill>
                <a:latin typeface="Adobe Caslon Pro" pitchFamily="18" charset="0"/>
              </a:rPr>
              <a:t>Actualmente, 54 indicadores se encuentran actualizados a 2012 y 14 a 2011, lo que representa </a:t>
            </a:r>
            <a:r>
              <a:rPr lang="es-MX" sz="1600" b="1" dirty="0" smtClean="0">
                <a:solidFill>
                  <a:srgbClr val="FFFFFF"/>
                </a:solidFill>
                <a:latin typeface="Adobe Caslon Pro" pitchFamily="18" charset="0"/>
              </a:rPr>
              <a:t>el  85 </a:t>
            </a:r>
            <a:r>
              <a:rPr lang="es-MX" sz="1600" b="1" dirty="0">
                <a:solidFill>
                  <a:srgbClr val="FFFFFF"/>
                </a:solidFill>
                <a:latin typeface="Adobe Caslon Pro" pitchFamily="18" charset="0"/>
              </a:rPr>
              <a:t>por ciento de los 80 que se difunden en el </a:t>
            </a:r>
            <a:r>
              <a:rPr lang="es-MX" sz="1600" b="1" dirty="0" smtClean="0">
                <a:solidFill>
                  <a:srgbClr val="FFFFFF"/>
                </a:solidFill>
                <a:latin typeface="Adobe Caslon Pro" pitchFamily="18" charset="0"/>
              </a:rPr>
              <a:t> SIODM</a:t>
            </a:r>
            <a:r>
              <a:rPr lang="es-MX" sz="1600" b="1" dirty="0">
                <a:solidFill>
                  <a:srgbClr val="FFFFFF"/>
                </a:solidFill>
                <a:latin typeface="Adobe Caslon Pro" pitchFamily="18" charset="0"/>
              </a:rPr>
              <a:t>.</a:t>
            </a:r>
            <a:endParaRPr lang="es-MX" sz="1600" b="1" dirty="0" smtClean="0">
              <a:solidFill>
                <a:srgbClr val="FFFFFF"/>
              </a:solidFill>
              <a:latin typeface="Adobe Caslon Pro" pitchFamily="18" charset="0"/>
            </a:endParaRPr>
          </a:p>
        </p:txBody>
      </p:sp>
      <p:sp>
        <p:nvSpPr>
          <p:cNvPr id="4" name="3 Pentágono"/>
          <p:cNvSpPr/>
          <p:nvPr/>
        </p:nvSpPr>
        <p:spPr>
          <a:xfrm>
            <a:off x="323528" y="1556792"/>
            <a:ext cx="2520280" cy="46166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algn="just" eaLnBrk="0" hangingPunct="0"/>
            <a:r>
              <a:rPr lang="es-MX" sz="1200" b="1" dirty="0" smtClean="0">
                <a:solidFill>
                  <a:srgbClr val="FFFFFF"/>
                </a:solidFill>
                <a:latin typeface="Adobe Caslon Pro"/>
              </a:rPr>
              <a:t>1. </a:t>
            </a:r>
            <a:r>
              <a:rPr lang="es-MX" sz="1200" b="1" dirty="0">
                <a:solidFill>
                  <a:schemeClr val="bg1"/>
                </a:solidFill>
                <a:latin typeface="Adobe Caslon Pro"/>
              </a:rPr>
              <a:t>¿Qué son los Objetivos de Desarrollo del Milenio</a:t>
            </a:r>
            <a:r>
              <a:rPr lang="es-MX" sz="1200" b="1" dirty="0" smtClean="0">
                <a:solidFill>
                  <a:schemeClr val="bg1"/>
                </a:solidFill>
                <a:latin typeface="Adobe Caslon Pro"/>
              </a:rPr>
              <a:t>?</a:t>
            </a:r>
            <a:endParaRPr lang="es-MX" sz="1200" b="1" dirty="0">
              <a:solidFill>
                <a:srgbClr val="FFFFFF"/>
              </a:solidFill>
              <a:latin typeface="Adobe Caslon Pro"/>
            </a:endParaRPr>
          </a:p>
        </p:txBody>
      </p:sp>
      <p:sp>
        <p:nvSpPr>
          <p:cNvPr id="10" name="9 Pentágono"/>
          <p:cNvSpPr/>
          <p:nvPr/>
        </p:nvSpPr>
        <p:spPr>
          <a:xfrm>
            <a:off x="430022" y="5336562"/>
            <a:ext cx="2485795"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lvl="0" algn="just" eaLnBrk="0" hangingPunct="0"/>
            <a:r>
              <a:rPr lang="es-MX" sz="1600" b="1" dirty="0" smtClean="0">
                <a:solidFill>
                  <a:srgbClr val="FFFFFF"/>
                </a:solidFill>
                <a:latin typeface="Adobe Caslon Pro"/>
              </a:rPr>
              <a:t>2. </a:t>
            </a:r>
            <a:r>
              <a:rPr lang="es-MX" sz="1600" b="1" dirty="0">
                <a:solidFill>
                  <a:srgbClr val="FFFFFF"/>
                </a:solidFill>
                <a:latin typeface="Adobe Caslon Pro" pitchFamily="18" charset="0"/>
              </a:rPr>
              <a:t>Periodicidad</a:t>
            </a:r>
          </a:p>
        </p:txBody>
      </p:sp>
    </p:spTree>
    <p:extLst>
      <p:ext uri="{BB962C8B-B14F-4D97-AF65-F5344CB8AC3E}">
        <p14:creationId xmlns:p14="http://schemas.microsoft.com/office/powerpoint/2010/main" val="1694518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382669" y="1409816"/>
            <a:ext cx="6652817" cy="200906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lvl="0" algn="just" eaLnBrk="0" hangingPunct="0"/>
            <a:r>
              <a:rPr lang="es-MX" sz="1600" b="1" dirty="0">
                <a:solidFill>
                  <a:srgbClr val="FFFFFF"/>
                </a:solidFill>
                <a:latin typeface="Adobe Caslon Pro" pitchFamily="18" charset="0"/>
              </a:rPr>
              <a:t>Entre entidades federativas existen marcadas diferencias en cuanto al grado de desarrollo prevaleciente, lo cual significa que los indicadores correspondientes a los ODM, podrían estar reflejando marcadas diferencias respecto al promedio nacional. </a:t>
            </a:r>
          </a:p>
          <a:p>
            <a:pPr marL="216000" lvl="0" algn="just" eaLnBrk="0" hangingPunct="0"/>
            <a:endParaRPr lang="es-MX" sz="1600" b="1" dirty="0">
              <a:solidFill>
                <a:srgbClr val="FFFFFF"/>
              </a:solidFill>
              <a:latin typeface="Adobe Caslon Pro" pitchFamily="18" charset="0"/>
            </a:endParaRPr>
          </a:p>
          <a:p>
            <a:pPr marL="216000" lvl="0" algn="just" eaLnBrk="0" hangingPunct="0"/>
            <a:r>
              <a:rPr lang="es-MX" sz="1600" b="1" dirty="0" smtClean="0">
                <a:solidFill>
                  <a:srgbClr val="FFFFFF"/>
                </a:solidFill>
                <a:latin typeface="Adobe Caslon Pro" pitchFamily="18" charset="0"/>
              </a:rPr>
              <a:t>Desde </a:t>
            </a:r>
            <a:r>
              <a:rPr lang="es-MX" sz="1600" b="1" dirty="0">
                <a:solidFill>
                  <a:srgbClr val="FFFFFF"/>
                </a:solidFill>
                <a:latin typeface="Adobe Caslon Pro" pitchFamily="18" charset="0"/>
              </a:rPr>
              <a:t>el Informe 2005, se ha procurado incluir indicadores desagregados a nivel de entidad federativa. </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6308" y="3573016"/>
            <a:ext cx="7753570" cy="328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5"/>
          <p:cNvSpPr>
            <a:spLocks noChangeArrowheads="1"/>
          </p:cNvSpPr>
          <p:nvPr/>
        </p:nvSpPr>
        <p:spPr bwMode="auto">
          <a:xfrm>
            <a:off x="267675" y="856231"/>
            <a:ext cx="596050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Adobe Caslon Pro" pitchFamily="18" charset="0"/>
              </a:rPr>
              <a:t>Objetivos de Desarrollo del Milenio </a:t>
            </a:r>
            <a:r>
              <a:rPr lang="es-MX" sz="2000" b="1" dirty="0">
                <a:solidFill>
                  <a:schemeClr val="bg1"/>
                </a:solidFill>
                <a:latin typeface="Adobe Caslon Pro" pitchFamily="18" charset="0"/>
              </a:rPr>
              <a:t>(</a:t>
            </a:r>
            <a:r>
              <a:rPr lang="es-MX" sz="2000" b="1" dirty="0" smtClean="0">
                <a:solidFill>
                  <a:schemeClr val="bg1"/>
                </a:solidFill>
                <a:latin typeface="Adobe Caslon Pro" pitchFamily="18" charset="0"/>
              </a:rPr>
              <a:t>ODM)</a:t>
            </a:r>
            <a:endParaRPr lang="es-MX" sz="2000" b="1" dirty="0">
              <a:solidFill>
                <a:schemeClr val="bg1"/>
              </a:solidFill>
              <a:latin typeface="Adobe Caslon Pro" pitchFamily="18" charset="0"/>
            </a:endParaRPr>
          </a:p>
        </p:txBody>
      </p:sp>
      <p:sp>
        <p:nvSpPr>
          <p:cNvPr id="10" name="9 Pentágono"/>
          <p:cNvSpPr/>
          <p:nvPr/>
        </p:nvSpPr>
        <p:spPr>
          <a:xfrm>
            <a:off x="295447" y="2121960"/>
            <a:ext cx="2088232"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3. Cobertura geográfica</a:t>
            </a:r>
            <a:endParaRPr lang="es-MX" sz="1600" b="1" dirty="0">
              <a:solidFill>
                <a:srgbClr val="FFFFFF"/>
              </a:solidFill>
              <a:latin typeface="Adobe Caslon Pro"/>
            </a:endParaRPr>
          </a:p>
        </p:txBody>
      </p:sp>
    </p:spTree>
    <p:extLst>
      <p:ext uri="{BB962C8B-B14F-4D97-AF65-F5344CB8AC3E}">
        <p14:creationId xmlns:p14="http://schemas.microsoft.com/office/powerpoint/2010/main" val="24005926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5"/>
          <p:cNvSpPr>
            <a:spLocks noChangeArrowheads="1"/>
          </p:cNvSpPr>
          <p:nvPr/>
        </p:nvSpPr>
        <p:spPr bwMode="auto">
          <a:xfrm>
            <a:off x="991878" y="2564994"/>
            <a:ext cx="6984776"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27" name="AutoShape 5"/>
          <p:cNvSpPr>
            <a:spLocks noChangeArrowheads="1"/>
          </p:cNvSpPr>
          <p:nvPr/>
        </p:nvSpPr>
        <p:spPr bwMode="auto">
          <a:xfrm>
            <a:off x="1002330" y="328507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3. Índice de Marginación (IM)</a:t>
            </a:r>
            <a:endParaRPr lang="es-MX" b="1" dirty="0">
              <a:solidFill>
                <a:srgbClr val="FFFFFF"/>
              </a:solidFill>
              <a:latin typeface="Adobe Caslon Pro" pitchFamily="18" charset="0"/>
            </a:endParaRPr>
          </a:p>
        </p:txBody>
      </p:sp>
      <p:sp>
        <p:nvSpPr>
          <p:cNvPr id="28" name="AutoShape 5"/>
          <p:cNvSpPr>
            <a:spLocks noChangeArrowheads="1"/>
          </p:cNvSpPr>
          <p:nvPr/>
        </p:nvSpPr>
        <p:spPr bwMode="auto">
          <a:xfrm>
            <a:off x="1019233" y="400515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4. Índice de Rezago Social (IRS)</a:t>
            </a:r>
            <a:endParaRPr lang="es-MX" b="1" dirty="0">
              <a:solidFill>
                <a:srgbClr val="FFFFFF"/>
              </a:solidFill>
              <a:latin typeface="Adobe Caslon Pro" pitchFamily="18" charset="0"/>
            </a:endParaRPr>
          </a:p>
        </p:txBody>
      </p:sp>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12</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a:t>
            </a:r>
            <a:r>
              <a:rPr lang="es-MX" b="1" dirty="0" smtClean="0">
                <a:solidFill>
                  <a:srgbClr val="FFFFFF"/>
                </a:solidFill>
                <a:latin typeface="Adobe Caslon Pro" pitchFamily="18" charset="0"/>
              </a:rPr>
              <a:t>. Medición  Multidimensional de la Pobreza</a:t>
            </a:r>
            <a:endParaRPr lang="es-MX" b="1" dirty="0">
              <a:solidFill>
                <a:srgbClr val="FFFFFF"/>
              </a:solidFill>
              <a:latin typeface="Adobe Caslon Pro" pitchFamily="18" charset="0"/>
            </a:endParaRPr>
          </a:p>
        </p:txBody>
      </p:sp>
      <p:sp>
        <p:nvSpPr>
          <p:cNvPr id="9" name="AutoShape 5"/>
          <p:cNvSpPr>
            <a:spLocks noChangeArrowheads="1"/>
          </p:cNvSpPr>
          <p:nvPr/>
        </p:nvSpPr>
        <p:spPr bwMode="auto">
          <a:xfrm>
            <a:off x="991878" y="1892631"/>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0" name="AutoShape 5"/>
          <p:cNvSpPr>
            <a:spLocks noChangeArrowheads="1"/>
          </p:cNvSpPr>
          <p:nvPr/>
        </p:nvSpPr>
        <p:spPr bwMode="auto">
          <a:xfrm>
            <a:off x="963277" y="5526449"/>
            <a:ext cx="7040731"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6.  Aspectos Relevantes en la planeación y diseño de políticas públicas </a:t>
            </a:r>
          </a:p>
        </p:txBody>
      </p:sp>
      <p:sp>
        <p:nvSpPr>
          <p:cNvPr id="11"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12286078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Índice de Desarrollo Humano (IDH)</a:t>
            </a:r>
          </a:p>
        </p:txBody>
      </p:sp>
      <p:sp>
        <p:nvSpPr>
          <p:cNvPr id="15" name="14 Rectángulo redondeado"/>
          <p:cNvSpPr/>
          <p:nvPr/>
        </p:nvSpPr>
        <p:spPr>
          <a:xfrm>
            <a:off x="2584928" y="2060848"/>
            <a:ext cx="6480720" cy="3371136"/>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Es una </a:t>
            </a:r>
            <a:r>
              <a:rPr lang="es-MX" sz="1600" b="1" dirty="0">
                <a:solidFill>
                  <a:srgbClr val="FFFFFF"/>
                </a:solidFill>
                <a:latin typeface="Adobe Caslon Pro" pitchFamily="18" charset="0"/>
              </a:rPr>
              <a:t>medida compuesta sobre salud, educación e ingresos, que fue presentada en el primer Informe sobre Desarrollo Humano, publicado en 1990 por el PNUD. </a:t>
            </a:r>
            <a:r>
              <a:rPr lang="es-MX" sz="1600" b="1" dirty="0" smtClean="0">
                <a:solidFill>
                  <a:srgbClr val="FFFFFF"/>
                </a:solidFill>
                <a:latin typeface="Adobe Caslon Pro" pitchFamily="18" charset="0"/>
              </a:rPr>
              <a:t>Se creó </a:t>
            </a:r>
            <a:r>
              <a:rPr lang="es-MX" sz="1600" b="1" dirty="0">
                <a:solidFill>
                  <a:srgbClr val="FFFFFF"/>
                </a:solidFill>
                <a:latin typeface="Adobe Caslon Pro" pitchFamily="18" charset="0"/>
              </a:rPr>
              <a:t>para enfatizar que las personas y sus capacidades deberían ser el criterio más importante para evaluar el desarrollo de un país, no sólo el crecimiento económico.</a:t>
            </a:r>
          </a:p>
          <a:p>
            <a:pPr marL="216000" algn="just" eaLnBrk="0" hangingPunct="0"/>
            <a:endParaRPr lang="es-MX" sz="1600" b="1" dirty="0">
              <a:solidFill>
                <a:srgbClr val="FFFFFF"/>
              </a:solidFill>
              <a:latin typeface="Adobe Caslon Pro" pitchFamily="18" charset="0"/>
            </a:endParaRPr>
          </a:p>
          <a:p>
            <a:pPr marL="216000" algn="just" eaLnBrk="0" hangingPunct="0"/>
            <a:r>
              <a:rPr lang="es-MX" sz="1600" b="1" dirty="0">
                <a:solidFill>
                  <a:srgbClr val="FFFFFF"/>
                </a:solidFill>
                <a:latin typeface="Adobe Caslon Pro" pitchFamily="18" charset="0"/>
              </a:rPr>
              <a:t>El IDH evalúa el nivel de bienestar de las personas a largo plazo de una manera integral, a través de  esas tres dimensiones. Define un valor mínimo y uno máximo para cada dimensión (denominados objetivos) y luego muestra la posición de cada país con relación a estos valores objetivos, expresados mediante un valor entre 0 y 1.</a:t>
            </a:r>
          </a:p>
        </p:txBody>
      </p:sp>
      <p:sp>
        <p:nvSpPr>
          <p:cNvPr id="4" name="3 Pentágono"/>
          <p:cNvSpPr/>
          <p:nvPr/>
        </p:nvSpPr>
        <p:spPr>
          <a:xfrm>
            <a:off x="137254" y="3330919"/>
            <a:ext cx="2447674" cy="830997"/>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algn="just" eaLnBrk="0" hangingPunct="0"/>
            <a:r>
              <a:rPr lang="es-MX" sz="1600" b="1" dirty="0" smtClean="0">
                <a:solidFill>
                  <a:srgbClr val="FFFFFF"/>
                </a:solidFill>
                <a:latin typeface="Adobe Caslon Pro"/>
              </a:rPr>
              <a:t>1. </a:t>
            </a:r>
            <a:r>
              <a:rPr lang="es-MX" sz="1600" b="1" dirty="0">
                <a:solidFill>
                  <a:schemeClr val="bg1"/>
                </a:solidFill>
                <a:latin typeface="Adobe Caslon Pro"/>
              </a:rPr>
              <a:t>¿</a:t>
            </a:r>
            <a:r>
              <a:rPr lang="es-MX" sz="1600" b="1" dirty="0" smtClean="0">
                <a:solidFill>
                  <a:schemeClr val="bg1"/>
                </a:solidFill>
                <a:latin typeface="Adobe Caslon Pro"/>
              </a:rPr>
              <a:t>Qué es el </a:t>
            </a:r>
            <a:r>
              <a:rPr lang="es-MX" sz="1600" b="1" dirty="0" smtClean="0">
                <a:solidFill>
                  <a:srgbClr val="FFFFFF"/>
                </a:solidFill>
                <a:latin typeface="Adobe Caslon Pro" pitchFamily="18" charset="0"/>
              </a:rPr>
              <a:t>Índice </a:t>
            </a:r>
            <a:r>
              <a:rPr lang="es-MX" sz="1600" b="1" dirty="0">
                <a:solidFill>
                  <a:srgbClr val="FFFFFF"/>
                </a:solidFill>
                <a:latin typeface="Adobe Caslon Pro" pitchFamily="18" charset="0"/>
              </a:rPr>
              <a:t>de Desarrollo Humano (IDH</a:t>
            </a:r>
            <a:r>
              <a:rPr lang="es-MX" sz="1600" b="1" dirty="0" smtClean="0">
                <a:solidFill>
                  <a:srgbClr val="FFFFFF"/>
                </a:solidFill>
                <a:latin typeface="Adobe Caslon Pro" pitchFamily="18" charset="0"/>
              </a:rPr>
              <a:t>)</a:t>
            </a:r>
            <a:r>
              <a:rPr lang="es-MX" sz="1600" b="1" dirty="0" smtClean="0">
                <a:solidFill>
                  <a:schemeClr val="bg1"/>
                </a:solidFill>
                <a:latin typeface="Adobe Caslon Pro"/>
              </a:rPr>
              <a:t>?</a:t>
            </a:r>
            <a:endParaRPr lang="es-MX" sz="1600" b="1" dirty="0">
              <a:solidFill>
                <a:srgbClr val="FFFFFF"/>
              </a:solidFill>
              <a:latin typeface="Adobe Caslon Pro"/>
            </a:endParaRPr>
          </a:p>
        </p:txBody>
      </p:sp>
    </p:spTree>
    <p:extLst>
      <p:ext uri="{BB962C8B-B14F-4D97-AF65-F5344CB8AC3E}">
        <p14:creationId xmlns:p14="http://schemas.microsoft.com/office/powerpoint/2010/main" val="27296680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930255" y="1611885"/>
            <a:ext cx="6078968" cy="1736646"/>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Los informes de Desarrollo  Humano están disponibles anualmente a partir de  1990.  Cabe destacar que en 2010 PNUD modificó la metodología por lo </a:t>
            </a:r>
            <a:r>
              <a:rPr lang="es-MX" sz="1600" b="1" dirty="0">
                <a:solidFill>
                  <a:srgbClr val="FFFFFF"/>
                </a:solidFill>
                <a:latin typeface="Adobe Caslon Pro" pitchFamily="18" charset="0"/>
              </a:rPr>
              <a:t>que las clasificaciones y los valores del Informe sobre Desarrollo Humano 2013 no se pueden comparar directamente con las clasificaciones y los valores IDH publicados en Informes </a:t>
            </a:r>
            <a:r>
              <a:rPr lang="es-MX" sz="1600" b="1" dirty="0" smtClean="0">
                <a:solidFill>
                  <a:srgbClr val="FFFFFF"/>
                </a:solidFill>
                <a:latin typeface="Adobe Caslon Pro" pitchFamily="18" charset="0"/>
              </a:rPr>
              <a:t>anteriores</a:t>
            </a:r>
            <a:r>
              <a:rPr lang="es-MX" sz="1600" b="1" dirty="0">
                <a:solidFill>
                  <a:srgbClr val="FFFFFF"/>
                </a:solidFill>
                <a:latin typeface="Adobe Caslon Pro" pitchFamily="18" charset="0"/>
              </a:rPr>
              <a:t>.</a:t>
            </a:r>
            <a:endParaRPr lang="es-MX" sz="1600" b="1" dirty="0" smtClean="0">
              <a:solidFill>
                <a:srgbClr val="FFFFFF"/>
              </a:solidFill>
              <a:latin typeface="Adobe Caslon Pro" pitchFamily="18" charset="0"/>
            </a:endParaRPr>
          </a:p>
        </p:txBody>
      </p:sp>
      <p:sp>
        <p:nvSpPr>
          <p:cNvPr id="7" name="6 Pentágono"/>
          <p:cNvSpPr/>
          <p:nvPr/>
        </p:nvSpPr>
        <p:spPr>
          <a:xfrm>
            <a:off x="193950" y="2310931"/>
            <a:ext cx="2485795"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lvl="0" algn="just" eaLnBrk="0" hangingPunct="0"/>
            <a:r>
              <a:rPr lang="es-MX" sz="1600" b="1" dirty="0" smtClean="0">
                <a:solidFill>
                  <a:srgbClr val="FFFFFF"/>
                </a:solidFill>
                <a:latin typeface="Adobe Caslon Pro"/>
              </a:rPr>
              <a:t>2. </a:t>
            </a:r>
            <a:r>
              <a:rPr lang="es-MX" sz="1600" b="1" dirty="0">
                <a:solidFill>
                  <a:srgbClr val="FFFFFF"/>
                </a:solidFill>
                <a:latin typeface="Adobe Caslon Pro" pitchFamily="18" charset="0"/>
              </a:rPr>
              <a:t>Periodicidad</a:t>
            </a:r>
          </a:p>
        </p:txBody>
      </p:sp>
      <p:sp>
        <p:nvSpPr>
          <p:cNvPr id="8"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Índice de Desarrollo Humano (IDH)</a:t>
            </a:r>
          </a:p>
        </p:txBody>
      </p:sp>
      <p:sp>
        <p:nvSpPr>
          <p:cNvPr id="10" name="9 Rectángulo redondeado"/>
          <p:cNvSpPr/>
          <p:nvPr/>
        </p:nvSpPr>
        <p:spPr>
          <a:xfrm>
            <a:off x="2828659" y="4136651"/>
            <a:ext cx="6180563" cy="146423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lvl="0" algn="just" eaLnBrk="0" hangingPunct="0"/>
            <a:r>
              <a:rPr lang="es-MX" sz="1600" b="1" dirty="0" smtClean="0">
                <a:solidFill>
                  <a:srgbClr val="FFFFFF"/>
                </a:solidFill>
                <a:latin typeface="Adobe Caslon Pro" pitchFamily="18" charset="0"/>
              </a:rPr>
              <a:t>Además de los informes nacionales, se han publicado informes para algunas entidades, por ejemplo Estado de México en 2011 y Jalisco 2009.</a:t>
            </a:r>
          </a:p>
          <a:p>
            <a:pPr marL="216000" lvl="0" algn="just" eaLnBrk="0" hangingPunct="0"/>
            <a:r>
              <a:rPr lang="es-MX" sz="1600" b="1" dirty="0" smtClean="0">
                <a:solidFill>
                  <a:srgbClr val="FFFFFF"/>
                </a:solidFill>
                <a:latin typeface="Adobe Caslon Pro" pitchFamily="18" charset="0"/>
              </a:rPr>
              <a:t>Con algunos ajuste debido a la falta de información, en 2004 se publicó un IDH para los municipios .</a:t>
            </a:r>
            <a:endParaRPr lang="es-MX" sz="1600" b="1" dirty="0">
              <a:solidFill>
                <a:srgbClr val="FFFFFF"/>
              </a:solidFill>
              <a:latin typeface="Adobe Caslon Pro" pitchFamily="18" charset="0"/>
            </a:endParaRPr>
          </a:p>
        </p:txBody>
      </p:sp>
      <p:sp>
        <p:nvSpPr>
          <p:cNvPr id="11" name="10 Pentágono"/>
          <p:cNvSpPr/>
          <p:nvPr/>
        </p:nvSpPr>
        <p:spPr>
          <a:xfrm>
            <a:off x="167647" y="4576377"/>
            <a:ext cx="2512098"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3. Cobertura geográfica</a:t>
            </a:r>
            <a:endParaRPr lang="es-MX" sz="1600" b="1" dirty="0">
              <a:solidFill>
                <a:srgbClr val="FFFFFF"/>
              </a:solidFill>
              <a:latin typeface="Adobe Caslon Pro"/>
            </a:endParaRPr>
          </a:p>
        </p:txBody>
      </p:sp>
    </p:spTree>
    <p:extLst>
      <p:ext uri="{BB962C8B-B14F-4D97-AF65-F5344CB8AC3E}">
        <p14:creationId xmlns:p14="http://schemas.microsoft.com/office/powerpoint/2010/main" val="759119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5"/>
          <p:cNvSpPr>
            <a:spLocks noChangeArrowheads="1"/>
          </p:cNvSpPr>
          <p:nvPr/>
        </p:nvSpPr>
        <p:spPr bwMode="auto">
          <a:xfrm>
            <a:off x="991878" y="256499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27" name="AutoShape 5"/>
          <p:cNvSpPr>
            <a:spLocks noChangeArrowheads="1"/>
          </p:cNvSpPr>
          <p:nvPr/>
        </p:nvSpPr>
        <p:spPr bwMode="auto">
          <a:xfrm>
            <a:off x="1002330" y="3285074"/>
            <a:ext cx="6984776"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3. Índice de Marginación (IM)</a:t>
            </a:r>
          </a:p>
        </p:txBody>
      </p:sp>
      <p:sp>
        <p:nvSpPr>
          <p:cNvPr id="28" name="AutoShape 5"/>
          <p:cNvSpPr>
            <a:spLocks noChangeArrowheads="1"/>
          </p:cNvSpPr>
          <p:nvPr/>
        </p:nvSpPr>
        <p:spPr bwMode="auto">
          <a:xfrm>
            <a:off x="1019233" y="400515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4. Índice de Rezago Social (IRS)</a:t>
            </a:r>
            <a:endParaRPr lang="es-MX" b="1" dirty="0">
              <a:solidFill>
                <a:srgbClr val="FFFFFF"/>
              </a:solidFill>
              <a:latin typeface="Adobe Caslon Pro" pitchFamily="18" charset="0"/>
            </a:endParaRPr>
          </a:p>
        </p:txBody>
      </p:sp>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15</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a:t>
            </a:r>
            <a:r>
              <a:rPr lang="es-MX" b="1" dirty="0" smtClean="0">
                <a:solidFill>
                  <a:srgbClr val="FFFFFF"/>
                </a:solidFill>
                <a:latin typeface="Adobe Caslon Pro" pitchFamily="18" charset="0"/>
              </a:rPr>
              <a:t>. Medición  Multidimensional de la Pobreza</a:t>
            </a:r>
            <a:endParaRPr lang="es-MX" b="1" dirty="0">
              <a:solidFill>
                <a:srgbClr val="FFFFFF"/>
              </a:solidFill>
              <a:latin typeface="Adobe Caslon Pro" pitchFamily="18" charset="0"/>
            </a:endParaRPr>
          </a:p>
        </p:txBody>
      </p:sp>
      <p:sp>
        <p:nvSpPr>
          <p:cNvPr id="9" name="AutoShape 5"/>
          <p:cNvSpPr>
            <a:spLocks noChangeArrowheads="1"/>
          </p:cNvSpPr>
          <p:nvPr/>
        </p:nvSpPr>
        <p:spPr bwMode="auto">
          <a:xfrm>
            <a:off x="991878" y="1892631"/>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1" name="AutoShape 5"/>
          <p:cNvSpPr>
            <a:spLocks noChangeArrowheads="1"/>
          </p:cNvSpPr>
          <p:nvPr/>
        </p:nvSpPr>
        <p:spPr bwMode="auto">
          <a:xfrm>
            <a:off x="963277" y="5526449"/>
            <a:ext cx="7040731"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6.  Aspectos Relevantes en la planeación y diseño de políticas públicas </a:t>
            </a:r>
          </a:p>
        </p:txBody>
      </p:sp>
      <p:sp>
        <p:nvSpPr>
          <p:cNvPr id="12"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3622794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843808" y="1943954"/>
            <a:ext cx="6200726" cy="4460796"/>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Es </a:t>
            </a:r>
            <a:r>
              <a:rPr lang="es-MX" sz="1600" b="1" dirty="0">
                <a:solidFill>
                  <a:srgbClr val="FFFFFF"/>
                </a:solidFill>
                <a:latin typeface="Adobe Caslon Pro" pitchFamily="18" charset="0"/>
              </a:rPr>
              <a:t>una medida-resumen que permite </a:t>
            </a:r>
            <a:r>
              <a:rPr lang="es-MX" sz="1600" b="1" dirty="0" smtClean="0">
                <a:solidFill>
                  <a:srgbClr val="FFFFFF"/>
                </a:solidFill>
                <a:latin typeface="Adobe Caslon Pro" pitchFamily="18" charset="0"/>
              </a:rPr>
              <a:t>diferenciar entidades federativas, municipios  y localidades según </a:t>
            </a:r>
            <a:r>
              <a:rPr lang="es-MX" sz="1600" b="1" dirty="0">
                <a:solidFill>
                  <a:srgbClr val="FFFFFF"/>
                </a:solidFill>
                <a:latin typeface="Adobe Caslon Pro" pitchFamily="18" charset="0"/>
              </a:rPr>
              <a:t>el impacto global de </a:t>
            </a:r>
            <a:r>
              <a:rPr lang="es-MX" sz="1600" b="1" dirty="0" smtClean="0">
                <a:solidFill>
                  <a:srgbClr val="FFFFFF"/>
                </a:solidFill>
                <a:latin typeface="Adobe Caslon Pro" pitchFamily="18" charset="0"/>
              </a:rPr>
              <a:t>las carencias </a:t>
            </a:r>
            <a:r>
              <a:rPr lang="es-MX" sz="1600" b="1" dirty="0">
                <a:solidFill>
                  <a:srgbClr val="FFFFFF"/>
                </a:solidFill>
                <a:latin typeface="Adobe Caslon Pro" pitchFamily="18" charset="0"/>
              </a:rPr>
              <a:t>que padece la población, como resultado de la falta de </a:t>
            </a:r>
            <a:r>
              <a:rPr lang="es-MX" sz="1600" b="1" dirty="0" smtClean="0">
                <a:solidFill>
                  <a:srgbClr val="FFFFFF"/>
                </a:solidFill>
                <a:latin typeface="Adobe Caslon Pro" pitchFamily="18" charset="0"/>
              </a:rPr>
              <a:t>acceso a </a:t>
            </a:r>
            <a:r>
              <a:rPr lang="es-MX" sz="1600" b="1" dirty="0">
                <a:solidFill>
                  <a:srgbClr val="FFFFFF"/>
                </a:solidFill>
                <a:latin typeface="Adobe Caslon Pro" pitchFamily="18" charset="0"/>
              </a:rPr>
              <a:t>la educación, la residencia en viviendas inadecuadas, la percepción </a:t>
            </a:r>
            <a:r>
              <a:rPr lang="es-MX" sz="1600" b="1" dirty="0" smtClean="0">
                <a:solidFill>
                  <a:srgbClr val="FFFFFF"/>
                </a:solidFill>
                <a:latin typeface="Adobe Caslon Pro" pitchFamily="18" charset="0"/>
              </a:rPr>
              <a:t>de ingresos </a:t>
            </a:r>
            <a:r>
              <a:rPr lang="es-MX" sz="1600" b="1" dirty="0">
                <a:solidFill>
                  <a:srgbClr val="FFFFFF"/>
                </a:solidFill>
                <a:latin typeface="Adobe Caslon Pro" pitchFamily="18" charset="0"/>
              </a:rPr>
              <a:t>monetarios insuficientes y las relacionadas con la residencia </a:t>
            </a:r>
            <a:r>
              <a:rPr lang="es-MX" sz="1600" b="1" dirty="0" smtClean="0">
                <a:solidFill>
                  <a:srgbClr val="FFFFFF"/>
                </a:solidFill>
                <a:latin typeface="Adobe Caslon Pro" pitchFamily="18" charset="0"/>
              </a:rPr>
              <a:t>en localidades </a:t>
            </a:r>
            <a:r>
              <a:rPr lang="es-MX" sz="1600" b="1" dirty="0">
                <a:solidFill>
                  <a:srgbClr val="FFFFFF"/>
                </a:solidFill>
                <a:latin typeface="Adobe Caslon Pro" pitchFamily="18" charset="0"/>
              </a:rPr>
              <a:t>pequeñas</a:t>
            </a:r>
            <a:r>
              <a:rPr lang="es-MX" sz="1600" b="1" dirty="0" smtClean="0">
                <a:solidFill>
                  <a:srgbClr val="FFFFFF"/>
                </a:solidFill>
                <a:latin typeface="Adobe Caslon Pro" pitchFamily="18" charset="0"/>
              </a:rPr>
              <a:t>.</a:t>
            </a:r>
          </a:p>
          <a:p>
            <a:pPr marL="216000" algn="just" eaLnBrk="0" hangingPunct="0"/>
            <a:endParaRPr lang="es-MX" sz="1600" b="1" dirty="0" smtClean="0">
              <a:solidFill>
                <a:srgbClr val="FFFFFF"/>
              </a:solidFill>
              <a:latin typeface="Adobe Caslon Pro" pitchFamily="18" charset="0"/>
            </a:endParaRPr>
          </a:p>
          <a:p>
            <a:pPr marL="216000" algn="just" eaLnBrk="0" hangingPunct="0"/>
            <a:r>
              <a:rPr lang="es-MX" sz="1600" b="1" dirty="0" smtClean="0">
                <a:solidFill>
                  <a:srgbClr val="FFFFFF"/>
                </a:solidFill>
                <a:latin typeface="Adobe Caslon Pro" pitchFamily="18" charset="0"/>
              </a:rPr>
              <a:t>Considera </a:t>
            </a:r>
            <a:r>
              <a:rPr lang="es-MX" sz="1600" b="1" dirty="0">
                <a:solidFill>
                  <a:srgbClr val="FFFFFF"/>
                </a:solidFill>
                <a:latin typeface="Adobe Caslon Pro" pitchFamily="18" charset="0"/>
              </a:rPr>
              <a:t>cuatro dimensiones </a:t>
            </a:r>
            <a:r>
              <a:rPr lang="es-MX" sz="1600" b="1" dirty="0" smtClean="0">
                <a:solidFill>
                  <a:srgbClr val="FFFFFF"/>
                </a:solidFill>
                <a:latin typeface="Adobe Caslon Pro" pitchFamily="18" charset="0"/>
              </a:rPr>
              <a:t>estructurales de </a:t>
            </a:r>
            <a:r>
              <a:rPr lang="es-MX" sz="1600" b="1" dirty="0">
                <a:solidFill>
                  <a:srgbClr val="FFFFFF"/>
                </a:solidFill>
                <a:latin typeface="Adobe Caslon Pro" pitchFamily="18" charset="0"/>
              </a:rPr>
              <a:t>la marginación; identifica nueve formas de exclusión y </a:t>
            </a:r>
            <a:r>
              <a:rPr lang="es-MX" sz="1600" b="1" dirty="0" smtClean="0">
                <a:solidFill>
                  <a:srgbClr val="FFFFFF"/>
                </a:solidFill>
                <a:latin typeface="Adobe Caslon Pro" pitchFamily="18" charset="0"/>
              </a:rPr>
              <a:t>mide su </a:t>
            </a:r>
            <a:r>
              <a:rPr lang="es-MX" sz="1600" b="1" dirty="0">
                <a:solidFill>
                  <a:srgbClr val="FFFFFF"/>
                </a:solidFill>
                <a:latin typeface="Adobe Caslon Pro" pitchFamily="18" charset="0"/>
              </a:rPr>
              <a:t>intensidad espacial como porcentaje de la población que no </a:t>
            </a:r>
            <a:r>
              <a:rPr lang="es-MX" sz="1600" b="1" dirty="0" smtClean="0">
                <a:solidFill>
                  <a:srgbClr val="FFFFFF"/>
                </a:solidFill>
                <a:latin typeface="Adobe Caslon Pro" pitchFamily="18" charset="0"/>
              </a:rPr>
              <a:t>participa del </a:t>
            </a:r>
            <a:r>
              <a:rPr lang="es-MX" sz="1600" b="1" dirty="0">
                <a:solidFill>
                  <a:srgbClr val="FFFFFF"/>
                </a:solidFill>
                <a:latin typeface="Adobe Caslon Pro" pitchFamily="18" charset="0"/>
              </a:rPr>
              <a:t>disfrute de bienes y servicios esenciales para el desarrollo de </a:t>
            </a:r>
            <a:r>
              <a:rPr lang="es-MX" sz="1600" b="1" dirty="0" smtClean="0">
                <a:solidFill>
                  <a:srgbClr val="FFFFFF"/>
                </a:solidFill>
                <a:latin typeface="Adobe Caslon Pro" pitchFamily="18" charset="0"/>
              </a:rPr>
              <a:t>sus capacidades </a:t>
            </a:r>
            <a:r>
              <a:rPr lang="es-MX" sz="1600" b="1" dirty="0">
                <a:solidFill>
                  <a:srgbClr val="FFFFFF"/>
                </a:solidFill>
                <a:latin typeface="Adobe Caslon Pro" pitchFamily="18" charset="0"/>
              </a:rPr>
              <a:t>básicas</a:t>
            </a:r>
            <a:r>
              <a:rPr lang="es-MX" sz="1600" b="1" dirty="0" smtClean="0">
                <a:solidFill>
                  <a:srgbClr val="FFFFFF"/>
                </a:solidFill>
                <a:latin typeface="Adobe Caslon Pro" pitchFamily="18" charset="0"/>
              </a:rPr>
              <a:t>.</a:t>
            </a:r>
            <a:r>
              <a:rPr lang="es-MX" sz="1600" dirty="0"/>
              <a:t> </a:t>
            </a:r>
            <a:endParaRPr lang="es-MX" sz="1600" dirty="0" smtClean="0"/>
          </a:p>
          <a:p>
            <a:pPr marL="216000" algn="just" eaLnBrk="0" hangingPunct="0"/>
            <a:endParaRPr lang="es-MX" sz="1600" dirty="0"/>
          </a:p>
          <a:p>
            <a:pPr marL="216000" algn="just" eaLnBrk="0" hangingPunct="0"/>
            <a:r>
              <a:rPr lang="es-MX" sz="1600" b="1" dirty="0" smtClean="0">
                <a:solidFill>
                  <a:srgbClr val="FFFFFF"/>
                </a:solidFill>
                <a:latin typeface="Adobe Caslon Pro" pitchFamily="18" charset="0"/>
              </a:rPr>
              <a:t>Los </a:t>
            </a:r>
            <a:r>
              <a:rPr lang="es-MX" sz="1600" b="1" dirty="0">
                <a:solidFill>
                  <a:srgbClr val="FFFFFF"/>
                </a:solidFill>
                <a:latin typeface="Adobe Caslon Pro" pitchFamily="18" charset="0"/>
              </a:rPr>
              <a:t>resultados de la estimación del índice de </a:t>
            </a:r>
            <a:r>
              <a:rPr lang="es-MX" sz="1600" b="1" dirty="0" smtClean="0">
                <a:solidFill>
                  <a:srgbClr val="FFFFFF"/>
                </a:solidFill>
                <a:latin typeface="Adobe Caslon Pro" pitchFamily="18" charset="0"/>
              </a:rPr>
              <a:t>marginación se </a:t>
            </a:r>
            <a:r>
              <a:rPr lang="es-MX" sz="1600" b="1" dirty="0">
                <a:solidFill>
                  <a:srgbClr val="FFFFFF"/>
                </a:solidFill>
                <a:latin typeface="Adobe Caslon Pro" pitchFamily="18" charset="0"/>
              </a:rPr>
              <a:t>presentan en cinco estratos:  muy </a:t>
            </a:r>
            <a:r>
              <a:rPr lang="es-MX" sz="1600" b="1" dirty="0" smtClean="0">
                <a:solidFill>
                  <a:srgbClr val="FFFFFF"/>
                </a:solidFill>
                <a:latin typeface="Adobe Caslon Pro" pitchFamily="18" charset="0"/>
              </a:rPr>
              <a:t>bajo, bajo, medio, alto y </a:t>
            </a:r>
            <a:r>
              <a:rPr lang="es-MX" sz="1600" b="1" dirty="0">
                <a:solidFill>
                  <a:srgbClr val="FFFFFF"/>
                </a:solidFill>
                <a:latin typeface="Adobe Caslon Pro" pitchFamily="18" charset="0"/>
              </a:rPr>
              <a:t>muy alto </a:t>
            </a:r>
            <a:r>
              <a:rPr lang="es-MX" sz="1600" b="1" dirty="0" smtClean="0">
                <a:solidFill>
                  <a:srgbClr val="FFFFFF"/>
                </a:solidFill>
                <a:latin typeface="Adobe Caslon Pro" pitchFamily="18" charset="0"/>
              </a:rPr>
              <a:t>grado de marginación.</a:t>
            </a:r>
            <a:endParaRPr lang="es-MX" sz="1600" b="1" dirty="0">
              <a:solidFill>
                <a:srgbClr val="FFFFFF"/>
              </a:solidFill>
              <a:latin typeface="Adobe Caslon Pro" pitchFamily="18" charset="0"/>
            </a:endParaRPr>
          </a:p>
        </p:txBody>
      </p:sp>
      <p:sp>
        <p:nvSpPr>
          <p:cNvPr id="7"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Índice de Marginación (IM)</a:t>
            </a:r>
          </a:p>
        </p:txBody>
      </p:sp>
      <p:sp>
        <p:nvSpPr>
          <p:cNvPr id="10" name="9 Pentágono"/>
          <p:cNvSpPr/>
          <p:nvPr/>
        </p:nvSpPr>
        <p:spPr>
          <a:xfrm>
            <a:off x="9164" y="4005064"/>
            <a:ext cx="2656257"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pitchFamily="18" charset="0"/>
              </a:rPr>
              <a:t>1. </a:t>
            </a:r>
            <a:r>
              <a:rPr lang="es-MX" sz="1600" b="1" dirty="0">
                <a:solidFill>
                  <a:schemeClr val="bg1"/>
                </a:solidFill>
                <a:latin typeface="Adobe Caslon Pro" pitchFamily="18" charset="0"/>
              </a:rPr>
              <a:t>¿</a:t>
            </a:r>
            <a:r>
              <a:rPr lang="es-MX" sz="1600" b="1" dirty="0" smtClean="0">
                <a:solidFill>
                  <a:schemeClr val="bg1"/>
                </a:solidFill>
                <a:latin typeface="Adobe Caslon Pro" pitchFamily="18" charset="0"/>
              </a:rPr>
              <a:t>Qué es el </a:t>
            </a:r>
            <a:r>
              <a:rPr lang="es-MX" sz="1600" b="1" dirty="0">
                <a:solidFill>
                  <a:schemeClr val="bg1"/>
                </a:solidFill>
                <a:latin typeface="Adobe Caslon Pro" pitchFamily="18" charset="0"/>
              </a:rPr>
              <a:t>Índice de Marginación (IM</a:t>
            </a:r>
            <a:r>
              <a:rPr lang="es-MX" sz="1600" b="1" dirty="0" smtClean="0">
                <a:solidFill>
                  <a:schemeClr val="bg1"/>
                </a:solidFill>
                <a:latin typeface="Adobe Caslon Pro" pitchFamily="18" charset="0"/>
              </a:rPr>
              <a:t>)?</a:t>
            </a:r>
            <a:endParaRPr lang="es-MX" sz="1600" b="1" dirty="0">
              <a:solidFill>
                <a:srgbClr val="FFFFFF"/>
              </a:solidFill>
              <a:latin typeface="Adobe Caslon Pro" pitchFamily="18" charset="0"/>
            </a:endParaRPr>
          </a:p>
        </p:txBody>
      </p:sp>
    </p:spTree>
    <p:extLst>
      <p:ext uri="{BB962C8B-B14F-4D97-AF65-F5344CB8AC3E}">
        <p14:creationId xmlns:p14="http://schemas.microsoft.com/office/powerpoint/2010/main" val="1570705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2428708967"/>
              </p:ext>
            </p:extLst>
          </p:nvPr>
        </p:nvGraphicFramePr>
        <p:xfrm>
          <a:off x="755576" y="1700808"/>
          <a:ext cx="7848872" cy="3662680"/>
        </p:xfrm>
        <a:graphic>
          <a:graphicData uri="http://schemas.openxmlformats.org/drawingml/2006/table">
            <a:tbl>
              <a:tblPr firstRow="1" bandRow="1">
                <a:effectLst>
                  <a:outerShdw blurRad="152400" dist="317500" dir="5400000" sx="90000" sy="-19000" rotWithShape="0">
                    <a:prstClr val="black">
                      <a:alpha val="15000"/>
                    </a:prstClr>
                  </a:outerShdw>
                </a:effectLst>
                <a:tableStyleId>{21E4AEA4-8DFA-4A89-87EB-49C32662AFE0}</a:tableStyleId>
              </a:tblPr>
              <a:tblGrid>
                <a:gridCol w="2160240"/>
                <a:gridCol w="5688632"/>
              </a:tblGrid>
              <a:tr h="370840">
                <a:tc>
                  <a:txBody>
                    <a:bodyPr/>
                    <a:lstStyle/>
                    <a:p>
                      <a:pPr marL="0" algn="ctr" defTabSz="914400" rtl="0" eaLnBrk="0" latinLnBrk="0" hangingPunct="0"/>
                      <a:r>
                        <a:rPr lang="es-MX" sz="1600" b="1" kern="1200" dirty="0" smtClean="0">
                          <a:solidFill>
                            <a:srgbClr val="FFFFFF"/>
                          </a:solidFill>
                          <a:latin typeface="Adobe Caslon Pro" pitchFamily="18" charset="0"/>
                          <a:ea typeface="+mn-ea"/>
                          <a:cs typeface="+mn-cs"/>
                        </a:rPr>
                        <a:t>Dimensión</a:t>
                      </a:r>
                      <a:endParaRPr lang="es-MX" sz="1600" b="1" kern="1200" dirty="0">
                        <a:solidFill>
                          <a:srgbClr val="FFFFFF"/>
                        </a:solidFill>
                        <a:latin typeface="Adobe Caslon Pro" pitchFamily="18" charset="0"/>
                        <a:ea typeface="+mn-ea"/>
                        <a:cs typeface="+mn-cs"/>
                      </a:endParaRPr>
                    </a:p>
                  </a:txBody>
                  <a:tcPr/>
                </a:tc>
                <a:tc>
                  <a:txBody>
                    <a:bodyPr/>
                    <a:lstStyle/>
                    <a:p>
                      <a:pPr algn="ctr"/>
                      <a:r>
                        <a:rPr lang="es-MX" sz="1600" b="1" kern="1200" dirty="0" smtClean="0">
                          <a:solidFill>
                            <a:srgbClr val="FFFFFF"/>
                          </a:solidFill>
                          <a:latin typeface="Adobe Caslon Pro" pitchFamily="18" charset="0"/>
                          <a:ea typeface="+mn-ea"/>
                          <a:cs typeface="+mn-cs"/>
                        </a:rPr>
                        <a:t>Componente</a:t>
                      </a:r>
                      <a:endParaRPr lang="es-MX" sz="1600" b="1" kern="1200" dirty="0">
                        <a:solidFill>
                          <a:srgbClr val="FFFFFF"/>
                        </a:solidFill>
                        <a:latin typeface="Adobe Caslon Pro" pitchFamily="18" charset="0"/>
                        <a:ea typeface="+mn-ea"/>
                        <a:cs typeface="+mn-cs"/>
                      </a:endParaRPr>
                    </a:p>
                  </a:txBody>
                  <a:tcPr/>
                </a:tc>
              </a:tr>
              <a:tr h="370840">
                <a:tc>
                  <a:txBody>
                    <a:bodyPr/>
                    <a:lstStyle/>
                    <a:p>
                      <a:pPr algn="l"/>
                      <a:r>
                        <a:rPr lang="es-MX" sz="1600" b="1" dirty="0" smtClean="0">
                          <a:latin typeface="Adobe Caslon Pro" pitchFamily="18" charset="0"/>
                        </a:rPr>
                        <a:t>Educación</a:t>
                      </a:r>
                      <a:endParaRPr lang="es-MX" sz="1600" b="1" dirty="0">
                        <a:latin typeface="Adobe Caslon Pro" pitchFamily="18" charset="0"/>
                      </a:endParaRPr>
                    </a:p>
                  </a:txBody>
                  <a:tcPr anchor="ctr"/>
                </a:tc>
                <a:tc>
                  <a:txBody>
                    <a:bodyPr/>
                    <a:lstStyle/>
                    <a:p>
                      <a:pPr marL="342900" indent="-342900" eaLnBrk="0" hangingPunct="0">
                        <a:buFont typeface="Wingdings" pitchFamily="2" charset="2"/>
                        <a:buChar char="§"/>
                      </a:pPr>
                      <a:r>
                        <a:rPr lang="es-MX" sz="1600" b="0" dirty="0" smtClean="0">
                          <a:solidFill>
                            <a:schemeClr val="tx1"/>
                          </a:solidFill>
                          <a:latin typeface="Adobe Caslon Pro" pitchFamily="18" charset="0"/>
                        </a:rPr>
                        <a:t>% población de 15 años y más analfabeta</a:t>
                      </a:r>
                    </a:p>
                    <a:p>
                      <a:pPr marL="342900" indent="-342900" eaLnBrk="0" hangingPunct="0">
                        <a:buFont typeface="Wingdings" pitchFamily="2" charset="2"/>
                        <a:buChar char="§"/>
                      </a:pPr>
                      <a:r>
                        <a:rPr lang="es-MX" sz="1600" b="0" dirty="0" smtClean="0">
                          <a:solidFill>
                            <a:schemeClr val="tx1"/>
                          </a:solidFill>
                          <a:latin typeface="Adobe Caslon Pro" pitchFamily="18" charset="0"/>
                        </a:rPr>
                        <a:t>% población de 15 años</a:t>
                      </a:r>
                      <a:r>
                        <a:rPr lang="es-MX" sz="1600" b="0" baseline="0" dirty="0" smtClean="0">
                          <a:solidFill>
                            <a:schemeClr val="tx1"/>
                          </a:solidFill>
                          <a:latin typeface="Adobe Caslon Pro" pitchFamily="18" charset="0"/>
                        </a:rPr>
                        <a:t> </a:t>
                      </a:r>
                      <a:r>
                        <a:rPr lang="es-MX" sz="1600" b="0" dirty="0" smtClean="0">
                          <a:solidFill>
                            <a:schemeClr val="tx1"/>
                          </a:solidFill>
                          <a:latin typeface="Adobe Caslon Pro" pitchFamily="18" charset="0"/>
                        </a:rPr>
                        <a:t>o más sin primaria completa</a:t>
                      </a:r>
                    </a:p>
                  </a:txBody>
                  <a:tcPr/>
                </a:tc>
              </a:tr>
              <a:tr h="370840">
                <a:tc>
                  <a:txBody>
                    <a:bodyPr/>
                    <a:lstStyle/>
                    <a:p>
                      <a:r>
                        <a:rPr lang="es-MX" sz="1600" b="1" kern="1200" dirty="0" smtClean="0">
                          <a:solidFill>
                            <a:schemeClr val="dk1"/>
                          </a:solidFill>
                          <a:latin typeface="Adobe Caslon Pro" pitchFamily="18" charset="0"/>
                          <a:ea typeface="+mn-ea"/>
                          <a:cs typeface="+mn-cs"/>
                        </a:rPr>
                        <a:t>Vivienda</a:t>
                      </a:r>
                      <a:endParaRPr lang="es-MX" sz="1600" b="1" kern="1200" dirty="0">
                        <a:solidFill>
                          <a:schemeClr val="dk1"/>
                        </a:solidFill>
                        <a:latin typeface="Adobe Caslon Pro" pitchFamily="18" charset="0"/>
                        <a:ea typeface="+mn-ea"/>
                        <a:cs typeface="+mn-cs"/>
                      </a:endParaRP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ocupantes en viviendas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particulares sin agua entubada</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ocupantes en viviendas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particulares sin drenaje ni servicio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sanitario exclusivo</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ocupantes en viviendas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particulares con piso de tierra</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ocupantes en viviendas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particulares sin energía eléctrica </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con</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algún nivel de hacinamiento</a:t>
                      </a:r>
                    </a:p>
                  </a:txBody>
                  <a:tcPr/>
                </a:tc>
              </a:tr>
              <a:tr h="121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b="1" kern="1200" dirty="0" smtClean="0">
                          <a:solidFill>
                            <a:schemeClr val="dk1"/>
                          </a:solidFill>
                          <a:latin typeface="Adobe Caslon Pro" pitchFamily="18" charset="0"/>
                          <a:ea typeface="+mn-ea"/>
                          <a:cs typeface="+mn-cs"/>
                        </a:rPr>
                        <a:t>Ingresos</a:t>
                      </a:r>
                      <a:r>
                        <a:rPr lang="es-MX" sz="1600" b="1" kern="1200" baseline="0" dirty="0" smtClean="0">
                          <a:solidFill>
                            <a:schemeClr val="dk1"/>
                          </a:solidFill>
                          <a:latin typeface="Adobe Caslon Pro" pitchFamily="18" charset="0"/>
                          <a:ea typeface="+mn-ea"/>
                          <a:cs typeface="+mn-cs"/>
                        </a:rPr>
                        <a:t> monetarios</a:t>
                      </a:r>
                      <a:endParaRPr lang="es-ES" sz="1600" b="1" kern="1200" dirty="0" smtClean="0">
                        <a:solidFill>
                          <a:schemeClr val="dk1"/>
                        </a:solidFill>
                        <a:latin typeface="Adobe Caslon Pro" pitchFamily="18" charset="0"/>
                        <a:ea typeface="+mn-ea"/>
                        <a:cs typeface="+mn-cs"/>
                      </a:endParaRP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población ocupada con</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ingresos de hasta dos salarios mínimos</a:t>
                      </a:r>
                      <a:endParaRPr lang="es-MX" sz="1600" b="0" kern="1200" dirty="0">
                        <a:solidFill>
                          <a:schemeClr val="tx1"/>
                        </a:solidFill>
                        <a:latin typeface="Adobe Caslon Pro" pitchFamily="18" charset="0"/>
                        <a:ea typeface="+mn-ea"/>
                        <a:cs typeface="+mn-cs"/>
                      </a:endParaRPr>
                    </a:p>
                  </a:txBody>
                  <a:tcPr/>
                </a:tc>
              </a:tr>
              <a:tr h="121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Adobe Caslon Pro" pitchFamily="18" charset="0"/>
                          <a:ea typeface="+mn-ea"/>
                          <a:cs typeface="+mn-cs"/>
                        </a:rPr>
                        <a:t>Distribución de</a:t>
                      </a:r>
                    </a:p>
                    <a:p>
                      <a:pPr marL="0" marR="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Adobe Caslon Pro" pitchFamily="18" charset="0"/>
                          <a:ea typeface="+mn-ea"/>
                          <a:cs typeface="+mn-cs"/>
                        </a:rPr>
                        <a:t>la población</a:t>
                      </a: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población en localidades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con menos de 5,000 habitantes</a:t>
                      </a:r>
                    </a:p>
                  </a:txBody>
                  <a:tcPr/>
                </a:tc>
              </a:tr>
            </a:tbl>
          </a:graphicData>
        </a:graphic>
      </p:graphicFrame>
      <p:sp>
        <p:nvSpPr>
          <p:cNvPr id="5"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Índice de Marginación (IM)</a:t>
            </a:r>
          </a:p>
        </p:txBody>
      </p:sp>
    </p:spTree>
    <p:extLst>
      <p:ext uri="{BB962C8B-B14F-4D97-AF65-F5344CB8AC3E}">
        <p14:creationId xmlns:p14="http://schemas.microsoft.com/office/powerpoint/2010/main" val="29178021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679744" y="1667738"/>
            <a:ext cx="6336704" cy="255389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Quinquenal</a:t>
            </a:r>
          </a:p>
          <a:p>
            <a:pPr marL="501750" indent="-285750" algn="just" eaLnBrk="0" hangingPunct="0">
              <a:buFont typeface="Wingdings" pitchFamily="2" charset="2"/>
              <a:buChar char="§"/>
            </a:pPr>
            <a:r>
              <a:rPr lang="es-MX" sz="1600" b="1" dirty="0" smtClean="0">
                <a:solidFill>
                  <a:srgbClr val="FFFFFF"/>
                </a:solidFill>
                <a:latin typeface="Adobe Caslon Pro" pitchFamily="18" charset="0"/>
              </a:rPr>
              <a:t>Índices a nivel estatal y municipal: 1990, 2000, 2005 y 2010 (aunque existe un índice para 1995, éste no es comparable derivado de que utilizó otros indicadores de marginación)</a:t>
            </a:r>
          </a:p>
          <a:p>
            <a:pPr marL="501750" indent="-285750" algn="just" eaLnBrk="0" hangingPunct="0">
              <a:buFont typeface="Wingdings" pitchFamily="2" charset="2"/>
              <a:buChar char="§"/>
            </a:pPr>
            <a:r>
              <a:rPr lang="es-MX" sz="1600" b="1" dirty="0" smtClean="0">
                <a:solidFill>
                  <a:srgbClr val="FFFFFF"/>
                </a:solidFill>
                <a:latin typeface="Adobe Caslon Pro" pitchFamily="18" charset="0"/>
              </a:rPr>
              <a:t>A nivel localidad: 2000, 2005 y 2010</a:t>
            </a:r>
          </a:p>
          <a:p>
            <a:pPr marL="216000" algn="just" eaLnBrk="0" hangingPunct="0"/>
            <a:endParaRPr lang="es-MX" sz="1600" b="1" dirty="0">
              <a:solidFill>
                <a:srgbClr val="FFFFFF"/>
              </a:solidFill>
              <a:latin typeface="Adobe Caslon Pro" pitchFamily="18" charset="0"/>
            </a:endParaRPr>
          </a:p>
          <a:p>
            <a:pPr marL="216000" algn="just" eaLnBrk="0" hangingPunct="0"/>
            <a:r>
              <a:rPr lang="es-MX" sz="1600" b="1" dirty="0" smtClean="0">
                <a:solidFill>
                  <a:srgbClr val="FFFFFF"/>
                </a:solidFill>
                <a:latin typeface="Adobe Caslon Pro" pitchFamily="18" charset="0"/>
              </a:rPr>
              <a:t>Lo </a:t>
            </a:r>
            <a:r>
              <a:rPr lang="es-MX" sz="1600" b="1" dirty="0">
                <a:solidFill>
                  <a:srgbClr val="FFFFFF"/>
                </a:solidFill>
                <a:latin typeface="Adobe Caslon Pro" pitchFamily="18" charset="0"/>
              </a:rPr>
              <a:t>construye el </a:t>
            </a:r>
            <a:r>
              <a:rPr lang="es-MX" sz="1600" b="1" dirty="0" smtClean="0">
                <a:solidFill>
                  <a:srgbClr val="FFFFFF"/>
                </a:solidFill>
                <a:latin typeface="Adobe Caslon Pro" pitchFamily="18" charset="0"/>
              </a:rPr>
              <a:t>CONAPO </a:t>
            </a:r>
            <a:r>
              <a:rPr lang="es-MX" sz="1600" b="1" dirty="0">
                <a:solidFill>
                  <a:srgbClr val="FFFFFF"/>
                </a:solidFill>
                <a:latin typeface="Adobe Caslon Pro" pitchFamily="18" charset="0"/>
              </a:rPr>
              <a:t>con base en información de los Censos de Población y </a:t>
            </a:r>
            <a:r>
              <a:rPr lang="es-MX" sz="1600" b="1" dirty="0" smtClean="0">
                <a:solidFill>
                  <a:srgbClr val="FFFFFF"/>
                </a:solidFill>
                <a:latin typeface="Adobe Caslon Pro" pitchFamily="18" charset="0"/>
              </a:rPr>
              <a:t>Vivienda, Conteo </a:t>
            </a:r>
            <a:r>
              <a:rPr lang="es-MX" sz="1600" b="1" dirty="0">
                <a:solidFill>
                  <a:srgbClr val="FFFFFF"/>
                </a:solidFill>
                <a:latin typeface="Adobe Caslon Pro" pitchFamily="18" charset="0"/>
              </a:rPr>
              <a:t>de Población </a:t>
            </a:r>
            <a:r>
              <a:rPr lang="es-MX" sz="1600" b="1" dirty="0" smtClean="0">
                <a:solidFill>
                  <a:srgbClr val="FFFFFF"/>
                </a:solidFill>
                <a:latin typeface="Adobe Caslon Pro" pitchFamily="18" charset="0"/>
              </a:rPr>
              <a:t>y Encuesta Nacional de Ocupación y empleo (ENOE).</a:t>
            </a:r>
            <a:endParaRPr lang="es-MX" sz="1600" b="1" dirty="0">
              <a:solidFill>
                <a:srgbClr val="FFFFFF"/>
              </a:solidFill>
              <a:latin typeface="Adobe Caslon Pro" pitchFamily="18" charset="0"/>
            </a:endParaRPr>
          </a:p>
        </p:txBody>
      </p:sp>
      <p:sp>
        <p:nvSpPr>
          <p:cNvPr id="7" name="6 Pentágono"/>
          <p:cNvSpPr/>
          <p:nvPr/>
        </p:nvSpPr>
        <p:spPr>
          <a:xfrm>
            <a:off x="179511" y="2775407"/>
            <a:ext cx="2328999"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lvl="0" algn="just" eaLnBrk="0" hangingPunct="0"/>
            <a:r>
              <a:rPr lang="es-MX" sz="1600" b="1" dirty="0" smtClean="0">
                <a:solidFill>
                  <a:srgbClr val="FFFFFF"/>
                </a:solidFill>
                <a:latin typeface="Adobe Caslon Pro"/>
              </a:rPr>
              <a:t>2. </a:t>
            </a:r>
            <a:r>
              <a:rPr lang="es-MX" sz="1600" b="1" dirty="0">
                <a:solidFill>
                  <a:srgbClr val="FFFFFF"/>
                </a:solidFill>
                <a:latin typeface="Adobe Caslon Pro" pitchFamily="18" charset="0"/>
              </a:rPr>
              <a:t>Periodicidad</a:t>
            </a:r>
          </a:p>
        </p:txBody>
      </p:sp>
      <p:sp>
        <p:nvSpPr>
          <p:cNvPr id="8" name="7 Rectángulo redondeado"/>
          <p:cNvSpPr/>
          <p:nvPr/>
        </p:nvSpPr>
        <p:spPr>
          <a:xfrm>
            <a:off x="2679744" y="4987915"/>
            <a:ext cx="6336703" cy="91940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a:solidFill>
                  <a:srgbClr val="FFFFFF"/>
                </a:solidFill>
                <a:latin typeface="Adobe Caslon Pro" pitchFamily="18" charset="0"/>
              </a:rPr>
              <a:t>El IM permite clasificar entidades federativas, municipios y localidades de muy alto a muy bajo grado de marginación de acuerdo a los valores del índice que va de 0 a 100</a:t>
            </a:r>
          </a:p>
        </p:txBody>
      </p:sp>
      <p:sp>
        <p:nvSpPr>
          <p:cNvPr id="10" name="9 Pentágono"/>
          <p:cNvSpPr/>
          <p:nvPr/>
        </p:nvSpPr>
        <p:spPr>
          <a:xfrm>
            <a:off x="167646" y="5155226"/>
            <a:ext cx="2340864"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3. Cobertura geográfica</a:t>
            </a:r>
            <a:endParaRPr lang="es-MX" sz="1600" b="1" dirty="0">
              <a:solidFill>
                <a:srgbClr val="FFFFFF"/>
              </a:solidFill>
              <a:latin typeface="Adobe Caslon Pro"/>
            </a:endParaRPr>
          </a:p>
        </p:txBody>
      </p:sp>
      <p:sp>
        <p:nvSpPr>
          <p:cNvPr id="11"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Índice de Marginación (IM)</a:t>
            </a:r>
          </a:p>
        </p:txBody>
      </p:sp>
    </p:spTree>
    <p:extLst>
      <p:ext uri="{BB962C8B-B14F-4D97-AF65-F5344CB8AC3E}">
        <p14:creationId xmlns:p14="http://schemas.microsoft.com/office/powerpoint/2010/main" val="4660592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utoShape 5"/>
          <p:cNvSpPr>
            <a:spLocks noChangeArrowheads="1"/>
          </p:cNvSpPr>
          <p:nvPr/>
        </p:nvSpPr>
        <p:spPr bwMode="auto">
          <a:xfrm>
            <a:off x="1019233" y="4005154"/>
            <a:ext cx="6984776"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4. Índice de Rezago </a:t>
            </a:r>
            <a:r>
              <a:rPr lang="es-MX" b="1" dirty="0" smtClean="0">
                <a:solidFill>
                  <a:srgbClr val="FFFFFF"/>
                </a:solidFill>
                <a:latin typeface="Adobe Caslon Pro" pitchFamily="18" charset="0"/>
              </a:rPr>
              <a:t>Social (IRS)</a:t>
            </a:r>
            <a:endParaRPr lang="es-MX" b="1" dirty="0">
              <a:solidFill>
                <a:srgbClr val="FFFFFF"/>
              </a:solidFill>
              <a:latin typeface="Adobe Caslon Pro" pitchFamily="18" charset="0"/>
            </a:endParaRPr>
          </a:p>
        </p:txBody>
      </p:sp>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19</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a:t>
            </a:r>
            <a:r>
              <a:rPr lang="es-MX" b="1" dirty="0" smtClean="0">
                <a:solidFill>
                  <a:srgbClr val="FFFFFF"/>
                </a:solidFill>
                <a:latin typeface="Adobe Caslon Pro" pitchFamily="18" charset="0"/>
              </a:rPr>
              <a:t>. Medición  de la Pobreza</a:t>
            </a:r>
            <a:endParaRPr lang="es-MX" b="1" dirty="0">
              <a:solidFill>
                <a:srgbClr val="FFFFFF"/>
              </a:solidFill>
              <a:latin typeface="Adobe Caslon Pro" pitchFamily="18" charset="0"/>
            </a:endParaRPr>
          </a:p>
        </p:txBody>
      </p:sp>
      <p:sp>
        <p:nvSpPr>
          <p:cNvPr id="9" name="AutoShape 5"/>
          <p:cNvSpPr>
            <a:spLocks noChangeArrowheads="1"/>
          </p:cNvSpPr>
          <p:nvPr/>
        </p:nvSpPr>
        <p:spPr bwMode="auto">
          <a:xfrm>
            <a:off x="991878" y="256499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10" name="AutoShape 5"/>
          <p:cNvSpPr>
            <a:spLocks noChangeArrowheads="1"/>
          </p:cNvSpPr>
          <p:nvPr/>
        </p:nvSpPr>
        <p:spPr bwMode="auto">
          <a:xfrm>
            <a:off x="1002330" y="328507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3. Índice de Marginación (IM)</a:t>
            </a:r>
          </a:p>
        </p:txBody>
      </p:sp>
      <p:sp>
        <p:nvSpPr>
          <p:cNvPr id="11" name="AutoShape 5"/>
          <p:cNvSpPr>
            <a:spLocks noChangeArrowheads="1"/>
          </p:cNvSpPr>
          <p:nvPr/>
        </p:nvSpPr>
        <p:spPr bwMode="auto">
          <a:xfrm>
            <a:off x="991878" y="1892631"/>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2" name="AutoShape 5"/>
          <p:cNvSpPr>
            <a:spLocks noChangeArrowheads="1"/>
          </p:cNvSpPr>
          <p:nvPr/>
        </p:nvSpPr>
        <p:spPr bwMode="auto">
          <a:xfrm>
            <a:off x="963277" y="5526449"/>
            <a:ext cx="7040731"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6.  Aspectos Relevantes en la planeación y diseño de políticas públicas </a:t>
            </a:r>
          </a:p>
        </p:txBody>
      </p:sp>
      <p:sp>
        <p:nvSpPr>
          <p:cNvPr id="14"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1908693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2</a:t>
            </a:fld>
            <a:endParaRPr lang="es-MX" dirty="0"/>
          </a:p>
        </p:txBody>
      </p:sp>
      <p:sp>
        <p:nvSpPr>
          <p:cNvPr id="11" name="AutoShape 5"/>
          <p:cNvSpPr>
            <a:spLocks noChangeArrowheads="1"/>
          </p:cNvSpPr>
          <p:nvPr/>
        </p:nvSpPr>
        <p:spPr bwMode="auto">
          <a:xfrm>
            <a:off x="107504" y="193631"/>
            <a:ext cx="6192687" cy="715089"/>
          </a:xfrm>
          <a:prstGeom prst="roundRect">
            <a:avLst>
              <a:gd name="adj" fmla="val 16667"/>
            </a:avLst>
          </a:prstGeom>
          <a:solidFill>
            <a:srgbClr val="80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endParaRPr lang="es-MX" sz="1400" b="1" dirty="0" smtClean="0">
              <a:solidFill>
                <a:schemeClr val="bg1"/>
              </a:solidFill>
              <a:latin typeface="Trajan Pro"/>
            </a:endParaRPr>
          </a:p>
          <a:p>
            <a:pPr algn="ctr" eaLnBrk="0" hangingPunct="0"/>
            <a:r>
              <a:rPr lang="es-MX" sz="1400" b="1" dirty="0" smtClean="0">
                <a:solidFill>
                  <a:schemeClr val="bg1"/>
                </a:solidFill>
                <a:latin typeface="Trajan Pro"/>
              </a:rPr>
              <a:t>Importancia de los Indicadores de Bienestar Social en </a:t>
            </a:r>
            <a:r>
              <a:rPr lang="es-MX" sz="1400" b="1" dirty="0">
                <a:solidFill>
                  <a:schemeClr val="bg1"/>
                </a:solidFill>
                <a:latin typeface="Trajan Pro"/>
              </a:rPr>
              <a:t>l</a:t>
            </a:r>
            <a:r>
              <a:rPr lang="es-MX" sz="1400" b="1" dirty="0" smtClean="0">
                <a:solidFill>
                  <a:schemeClr val="bg1"/>
                </a:solidFill>
                <a:latin typeface="Trajan Pro"/>
              </a:rPr>
              <a:t>a Planeación de </a:t>
            </a:r>
            <a:r>
              <a:rPr lang="es-MX" sz="1400" b="1" dirty="0">
                <a:solidFill>
                  <a:schemeClr val="bg1"/>
                </a:solidFill>
                <a:latin typeface="Trajan Pro"/>
              </a:rPr>
              <a:t>l</a:t>
            </a:r>
            <a:r>
              <a:rPr lang="es-MX" sz="1400" b="1" dirty="0" smtClean="0">
                <a:solidFill>
                  <a:schemeClr val="bg1"/>
                </a:solidFill>
                <a:latin typeface="Trajan Pro"/>
              </a:rPr>
              <a:t>as Políticas Públicas y la Asignación Del Gasto </a:t>
            </a:r>
            <a:endParaRPr lang="es-MX" sz="1400" b="1" dirty="0">
              <a:solidFill>
                <a:schemeClr val="bg1"/>
              </a:solidFill>
              <a:latin typeface="Trajan Pro"/>
            </a:endParaRPr>
          </a:p>
        </p:txBody>
      </p:sp>
      <p:sp>
        <p:nvSpPr>
          <p:cNvPr id="12" name="AutoShape 5"/>
          <p:cNvSpPr>
            <a:spLocks noChangeArrowheads="1"/>
          </p:cNvSpPr>
          <p:nvPr/>
        </p:nvSpPr>
        <p:spPr bwMode="auto">
          <a:xfrm>
            <a:off x="323528" y="1277451"/>
            <a:ext cx="8424936" cy="4903470"/>
          </a:xfrm>
          <a:prstGeom prst="roundRect">
            <a:avLst>
              <a:gd name="adj" fmla="val 16667"/>
            </a:avLst>
          </a:prstGeom>
          <a:solidFill>
            <a:schemeClr val="bg1"/>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just" eaLnBrk="0" hangingPunct="0"/>
            <a:r>
              <a:rPr lang="es-MX" sz="1600" b="1" dirty="0" smtClean="0">
                <a:latin typeface="Trajan Pro"/>
              </a:rPr>
              <a:t>La importancia de los Indicadores de Bienestar Social en </a:t>
            </a:r>
            <a:r>
              <a:rPr lang="es-MX" sz="1600" b="1" dirty="0">
                <a:latin typeface="Trajan Pro"/>
              </a:rPr>
              <a:t>l</a:t>
            </a:r>
            <a:r>
              <a:rPr lang="es-MX" sz="1600" b="1" dirty="0" smtClean="0">
                <a:latin typeface="Trajan Pro"/>
              </a:rPr>
              <a:t>a Planeación de </a:t>
            </a:r>
            <a:r>
              <a:rPr lang="es-MX" sz="1600" b="1" dirty="0">
                <a:latin typeface="Trajan Pro"/>
              </a:rPr>
              <a:t>l</a:t>
            </a:r>
            <a:r>
              <a:rPr lang="es-MX" sz="1600" b="1" dirty="0" smtClean="0">
                <a:latin typeface="Trajan Pro"/>
              </a:rPr>
              <a:t>as Políticas Públicas y la Asignación del Gasto Social radica en su contribución para:</a:t>
            </a:r>
          </a:p>
          <a:p>
            <a:pPr algn="just" eaLnBrk="0" hangingPunct="0"/>
            <a:endParaRPr lang="es-MX" sz="1600" b="1" dirty="0" smtClean="0">
              <a:latin typeface="Trajan Pro"/>
            </a:endParaRPr>
          </a:p>
          <a:p>
            <a:pPr marL="285750" indent="-285750" algn="just" eaLnBrk="0" hangingPunct="0">
              <a:buFont typeface="Arial" pitchFamily="34" charset="0"/>
              <a:buChar char="•"/>
            </a:pPr>
            <a:r>
              <a:rPr lang="es-MX" sz="1600" b="1" dirty="0" smtClean="0">
                <a:latin typeface="Trajan Pro"/>
              </a:rPr>
              <a:t>Medir las  necesidades y carencias de la población en términos de bienestar.</a:t>
            </a:r>
          </a:p>
          <a:p>
            <a:pPr marL="285750" indent="-285750" algn="just" eaLnBrk="0" hangingPunct="0">
              <a:buFont typeface="Arial" pitchFamily="34" charset="0"/>
              <a:buChar char="•"/>
            </a:pPr>
            <a:r>
              <a:rPr lang="es-MX" sz="1600" b="1" dirty="0" smtClean="0">
                <a:latin typeface="Trajan Pro"/>
              </a:rPr>
              <a:t>Identificar a los grupos más vulnerables de la población.</a:t>
            </a:r>
          </a:p>
          <a:p>
            <a:pPr marL="285750" indent="-285750" algn="just" eaLnBrk="0" hangingPunct="0">
              <a:buFont typeface="Arial" pitchFamily="34" charset="0"/>
              <a:buChar char="•"/>
            </a:pPr>
            <a:r>
              <a:rPr lang="es-MX" sz="1600" b="1" dirty="0" smtClean="0">
                <a:latin typeface="Trajan Pro"/>
              </a:rPr>
              <a:t>Identificar las necesidades  más urgentes de la población. </a:t>
            </a:r>
          </a:p>
          <a:p>
            <a:pPr algn="just" eaLnBrk="0" hangingPunct="0"/>
            <a:r>
              <a:rPr lang="es-MX" sz="1600" b="1" dirty="0" smtClean="0">
                <a:latin typeface="Trajan Pro"/>
              </a:rPr>
              <a:t> </a:t>
            </a:r>
          </a:p>
          <a:p>
            <a:pPr algn="just" eaLnBrk="0" hangingPunct="0"/>
            <a:r>
              <a:rPr lang="es-MX" sz="1600" b="1" dirty="0" smtClean="0">
                <a:latin typeface="Trajan Pro"/>
              </a:rPr>
              <a:t>Ello permite:</a:t>
            </a:r>
          </a:p>
          <a:p>
            <a:pPr algn="just" eaLnBrk="0" hangingPunct="0"/>
            <a:r>
              <a:rPr lang="es-MX" sz="1600" b="1" dirty="0" smtClean="0">
                <a:latin typeface="Trajan Pro"/>
              </a:rPr>
              <a:t> </a:t>
            </a:r>
          </a:p>
          <a:p>
            <a:pPr marL="285750" indent="-285750" algn="just" eaLnBrk="0" hangingPunct="0">
              <a:buFont typeface="Arial" pitchFamily="34" charset="0"/>
              <a:buChar char="•"/>
            </a:pPr>
            <a:r>
              <a:rPr lang="es-MX" sz="1600" b="1" dirty="0" smtClean="0">
                <a:latin typeface="Trajan Pro"/>
              </a:rPr>
              <a:t>La adecuada definición de prioridades</a:t>
            </a:r>
          </a:p>
          <a:p>
            <a:pPr marL="285750" indent="-285750" algn="just" eaLnBrk="0" hangingPunct="0">
              <a:buFont typeface="Arial" pitchFamily="34" charset="0"/>
              <a:buChar char="•"/>
            </a:pPr>
            <a:r>
              <a:rPr lang="es-MX" sz="1600" b="1" dirty="0" smtClean="0">
                <a:latin typeface="Trajan Pro"/>
              </a:rPr>
              <a:t>La focalización de las acciones en la población objetivo de la política social, y </a:t>
            </a:r>
          </a:p>
          <a:p>
            <a:pPr marL="285750" indent="-285750" algn="just" eaLnBrk="0" hangingPunct="0">
              <a:buFont typeface="Arial" pitchFamily="34" charset="0"/>
              <a:buChar char="•"/>
            </a:pPr>
            <a:r>
              <a:rPr lang="es-MX" sz="1600" b="1" dirty="0" smtClean="0">
                <a:latin typeface="Trajan Pro"/>
              </a:rPr>
              <a:t>La elección óptima de las políticas y esquemas de intervención con base a criterios técnicos y objetivos.   </a:t>
            </a:r>
          </a:p>
          <a:p>
            <a:pPr algn="just" eaLnBrk="0" hangingPunct="0"/>
            <a:endParaRPr lang="es-MX" sz="1600" b="1" dirty="0">
              <a:latin typeface="Trajan Pro"/>
            </a:endParaRPr>
          </a:p>
          <a:p>
            <a:pPr algn="just" eaLnBrk="0" hangingPunct="0"/>
            <a:r>
              <a:rPr lang="es-MX" sz="1600" b="1" dirty="0" smtClean="0">
                <a:latin typeface="Trajan Pro"/>
              </a:rPr>
              <a:t>Con esto, se contribuye al ejercicio de una política social más efectiva capaz de superar en un plazo menor los rezagos  sociales en los que aún vive gran parte de la poblaci</a:t>
            </a:r>
            <a:r>
              <a:rPr lang="es-MX" sz="1600" b="1" dirty="0">
                <a:latin typeface="Trajan Pro"/>
              </a:rPr>
              <a:t>ó</a:t>
            </a:r>
            <a:r>
              <a:rPr lang="es-MX" sz="1600" b="1" dirty="0" smtClean="0">
                <a:latin typeface="Trajan Pro"/>
              </a:rPr>
              <a:t>n. </a:t>
            </a:r>
            <a:endParaRPr lang="es-MX" sz="1600" b="1" dirty="0">
              <a:latin typeface="Trajan Pro"/>
            </a:endParaRPr>
          </a:p>
        </p:txBody>
      </p:sp>
    </p:spTree>
    <p:extLst>
      <p:ext uri="{BB962C8B-B14F-4D97-AF65-F5344CB8AC3E}">
        <p14:creationId xmlns:p14="http://schemas.microsoft.com/office/powerpoint/2010/main" val="41756141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834750" y="4331109"/>
            <a:ext cx="6129738" cy="91940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Quinquenal - 2000, 2005 y 2010 </a:t>
            </a:r>
          </a:p>
          <a:p>
            <a:pPr marL="216000" algn="just" eaLnBrk="0" hangingPunct="0"/>
            <a:r>
              <a:rPr lang="es-MX" sz="1600" b="1" dirty="0" smtClean="0">
                <a:solidFill>
                  <a:srgbClr val="FFFFFF"/>
                </a:solidFill>
                <a:latin typeface="Adobe Caslon Pro" pitchFamily="18" charset="0"/>
              </a:rPr>
              <a:t>Lo construye el CONEVAL con base en información de los Censos de Población y Vivienda 2000 y 2010 y Conteo de Población 2005</a:t>
            </a:r>
          </a:p>
        </p:txBody>
      </p:sp>
      <p:sp>
        <p:nvSpPr>
          <p:cNvPr id="15" name="14 Rectángulo redondeado"/>
          <p:cNvSpPr/>
          <p:nvPr/>
        </p:nvSpPr>
        <p:spPr>
          <a:xfrm>
            <a:off x="2771800" y="1548982"/>
            <a:ext cx="6192688" cy="255389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Es </a:t>
            </a:r>
            <a:r>
              <a:rPr lang="es-MX" sz="1600" b="1" dirty="0">
                <a:solidFill>
                  <a:srgbClr val="FFFFFF"/>
                </a:solidFill>
                <a:latin typeface="Adobe Caslon Pro" pitchFamily="18" charset="0"/>
              </a:rPr>
              <a:t>una medida ponderada que resumen cuatro indicadores de carencias sociales (educación, salud, servicios básicos y espacios en la vivienda) en un solo índice que tiene como finalidad ordenar a las unidades de observación </a:t>
            </a:r>
            <a:r>
              <a:rPr lang="es-MX" sz="1600" b="1" dirty="0" smtClean="0">
                <a:solidFill>
                  <a:srgbClr val="FFFFFF"/>
                </a:solidFill>
                <a:latin typeface="Adobe Caslon Pro" pitchFamily="18" charset="0"/>
              </a:rPr>
              <a:t>(localidades, municipios, entidades) según </a:t>
            </a:r>
            <a:r>
              <a:rPr lang="es-MX" sz="1600" b="1" dirty="0">
                <a:solidFill>
                  <a:srgbClr val="FFFFFF"/>
                </a:solidFill>
                <a:latin typeface="Adobe Caslon Pro" pitchFamily="18" charset="0"/>
              </a:rPr>
              <a:t>sus carencias sociales. </a:t>
            </a:r>
            <a:endParaRPr lang="es-MX" sz="1600" b="1" dirty="0" smtClean="0">
              <a:solidFill>
                <a:srgbClr val="FFFFFF"/>
              </a:solidFill>
              <a:latin typeface="Adobe Caslon Pro" pitchFamily="18" charset="0"/>
            </a:endParaRPr>
          </a:p>
          <a:p>
            <a:pPr marL="216000" algn="just" eaLnBrk="0" hangingPunct="0"/>
            <a:endParaRPr lang="es-MX" sz="1600" b="1" dirty="0">
              <a:solidFill>
                <a:srgbClr val="FFFFFF"/>
              </a:solidFill>
              <a:latin typeface="Adobe Caslon Pro" pitchFamily="18" charset="0"/>
            </a:endParaRPr>
          </a:p>
          <a:p>
            <a:pPr marL="216000" algn="just" eaLnBrk="0" hangingPunct="0"/>
            <a:r>
              <a:rPr lang="es-MX" sz="1600" b="1" dirty="0">
                <a:solidFill>
                  <a:srgbClr val="FFFFFF"/>
                </a:solidFill>
                <a:latin typeface="Adobe Caslon Pro" pitchFamily="18" charset="0"/>
              </a:rPr>
              <a:t>Los resultados de la estimación del índice de rezago social se presentan en cinco estratos:  muy bajo, bajo, medio, alto y muy alto rezago social. </a:t>
            </a:r>
          </a:p>
        </p:txBody>
      </p:sp>
      <p:sp>
        <p:nvSpPr>
          <p:cNvPr id="8"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Índice de Rezago Social (IRS)</a:t>
            </a:r>
          </a:p>
        </p:txBody>
      </p:sp>
      <p:sp>
        <p:nvSpPr>
          <p:cNvPr id="10" name="9 Pentágono"/>
          <p:cNvSpPr/>
          <p:nvPr/>
        </p:nvSpPr>
        <p:spPr>
          <a:xfrm>
            <a:off x="32784" y="2533541"/>
            <a:ext cx="2656257"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1. </a:t>
            </a:r>
            <a:r>
              <a:rPr lang="es-MX" sz="1600" b="1" dirty="0">
                <a:solidFill>
                  <a:schemeClr val="bg1"/>
                </a:solidFill>
                <a:latin typeface="Adobe Caslon Pro"/>
              </a:rPr>
              <a:t>¿</a:t>
            </a:r>
            <a:r>
              <a:rPr lang="es-MX" sz="1600" b="1" dirty="0" smtClean="0">
                <a:solidFill>
                  <a:schemeClr val="bg1"/>
                </a:solidFill>
                <a:latin typeface="Adobe Caslon Pro"/>
              </a:rPr>
              <a:t>Qué es el </a:t>
            </a:r>
            <a:r>
              <a:rPr lang="es-MX" sz="1600" b="1" dirty="0">
                <a:solidFill>
                  <a:schemeClr val="bg1"/>
                </a:solidFill>
                <a:latin typeface="Trajan Pro"/>
              </a:rPr>
              <a:t>Índice de Rezago Social (IRS</a:t>
            </a:r>
            <a:r>
              <a:rPr lang="es-MX" sz="1600" b="1" dirty="0" smtClean="0">
                <a:solidFill>
                  <a:schemeClr val="bg1"/>
                </a:solidFill>
                <a:latin typeface="Trajan Pro"/>
              </a:rPr>
              <a:t>)</a:t>
            </a:r>
            <a:r>
              <a:rPr lang="es-MX" sz="1600" b="1" dirty="0" smtClean="0">
                <a:solidFill>
                  <a:schemeClr val="bg1"/>
                </a:solidFill>
                <a:latin typeface="Adobe Caslon Pro"/>
              </a:rPr>
              <a:t>?</a:t>
            </a:r>
            <a:endParaRPr lang="es-MX" sz="1600" b="1" dirty="0">
              <a:solidFill>
                <a:srgbClr val="FFFFFF"/>
              </a:solidFill>
              <a:latin typeface="Adobe Caslon Pro"/>
            </a:endParaRPr>
          </a:p>
        </p:txBody>
      </p:sp>
      <p:sp>
        <p:nvSpPr>
          <p:cNvPr id="11" name="10 Pentágono"/>
          <p:cNvSpPr/>
          <p:nvPr/>
        </p:nvSpPr>
        <p:spPr>
          <a:xfrm>
            <a:off x="29109" y="4621533"/>
            <a:ext cx="2705813"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lvl="0" algn="just" eaLnBrk="0" hangingPunct="0"/>
            <a:r>
              <a:rPr lang="es-MX" sz="1600" b="1" dirty="0" smtClean="0">
                <a:solidFill>
                  <a:srgbClr val="FFFFFF"/>
                </a:solidFill>
                <a:latin typeface="Adobe Caslon Pro"/>
              </a:rPr>
              <a:t>2. </a:t>
            </a:r>
            <a:r>
              <a:rPr lang="es-MX" sz="1600" b="1" dirty="0">
                <a:solidFill>
                  <a:srgbClr val="FFFFFF"/>
                </a:solidFill>
                <a:latin typeface="Adobe Caslon Pro" pitchFamily="18" charset="0"/>
              </a:rPr>
              <a:t>Periodicidad</a:t>
            </a:r>
          </a:p>
        </p:txBody>
      </p:sp>
      <p:sp>
        <p:nvSpPr>
          <p:cNvPr id="12" name="11 Rectángulo redondeado"/>
          <p:cNvSpPr/>
          <p:nvPr/>
        </p:nvSpPr>
        <p:spPr>
          <a:xfrm>
            <a:off x="2834750" y="5733256"/>
            <a:ext cx="6129738" cy="37457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Entidad federativa, municipio, localidad y AGEB urbana</a:t>
            </a:r>
          </a:p>
        </p:txBody>
      </p:sp>
      <p:sp>
        <p:nvSpPr>
          <p:cNvPr id="13" name="12 Pentágono"/>
          <p:cNvSpPr/>
          <p:nvPr/>
        </p:nvSpPr>
        <p:spPr>
          <a:xfrm>
            <a:off x="32784" y="5769273"/>
            <a:ext cx="2702138"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3. </a:t>
            </a:r>
            <a:r>
              <a:rPr lang="es-MX" sz="1600" b="1" dirty="0" smtClean="0">
                <a:solidFill>
                  <a:schemeClr val="bg1"/>
                </a:solidFill>
                <a:latin typeface="Adobe Caslon Pro"/>
              </a:rPr>
              <a:t>Cobertura geográfica</a:t>
            </a:r>
            <a:endParaRPr lang="es-MX" sz="1600" b="1" dirty="0">
              <a:solidFill>
                <a:srgbClr val="FFFFFF"/>
              </a:solidFill>
              <a:latin typeface="Adobe Caslon Pro"/>
            </a:endParaRPr>
          </a:p>
        </p:txBody>
      </p:sp>
    </p:spTree>
    <p:extLst>
      <p:ext uri="{BB962C8B-B14F-4D97-AF65-F5344CB8AC3E}">
        <p14:creationId xmlns:p14="http://schemas.microsoft.com/office/powerpoint/2010/main" val="11423083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3768296171"/>
              </p:ext>
            </p:extLst>
          </p:nvPr>
        </p:nvGraphicFramePr>
        <p:xfrm>
          <a:off x="755576" y="1700808"/>
          <a:ext cx="7848872" cy="5008880"/>
        </p:xfrm>
        <a:graphic>
          <a:graphicData uri="http://schemas.openxmlformats.org/drawingml/2006/table">
            <a:tbl>
              <a:tblPr firstRow="1" bandRow="1">
                <a:tableStyleId>{21E4AEA4-8DFA-4A89-87EB-49C32662AFE0}</a:tableStyleId>
              </a:tblPr>
              <a:tblGrid>
                <a:gridCol w="1694191"/>
                <a:gridCol w="6154681"/>
              </a:tblGrid>
              <a:tr h="370840">
                <a:tc>
                  <a:txBody>
                    <a:bodyPr/>
                    <a:lstStyle/>
                    <a:p>
                      <a:pPr marL="0" algn="ctr" defTabSz="914400" rtl="0" eaLnBrk="0" latinLnBrk="0" hangingPunct="0"/>
                      <a:r>
                        <a:rPr lang="es-MX" sz="1600" b="1" kern="1200" dirty="0" smtClean="0">
                          <a:solidFill>
                            <a:srgbClr val="FFFFFF"/>
                          </a:solidFill>
                          <a:latin typeface="Adobe Caslon Pro" pitchFamily="18" charset="0"/>
                          <a:ea typeface="+mn-ea"/>
                          <a:cs typeface="+mn-cs"/>
                        </a:rPr>
                        <a:t>Dimensión</a:t>
                      </a:r>
                      <a:endParaRPr lang="es-MX" sz="1600" b="1" kern="1200" dirty="0">
                        <a:solidFill>
                          <a:srgbClr val="FFFFFF"/>
                        </a:solidFill>
                        <a:latin typeface="Adobe Caslon Pro" pitchFamily="18" charset="0"/>
                        <a:ea typeface="+mn-ea"/>
                        <a:cs typeface="+mn-cs"/>
                      </a:endParaRPr>
                    </a:p>
                  </a:txBody>
                  <a:tcPr/>
                </a:tc>
                <a:tc>
                  <a:txBody>
                    <a:bodyPr/>
                    <a:lstStyle/>
                    <a:p>
                      <a:pPr algn="ctr"/>
                      <a:r>
                        <a:rPr lang="es-MX" sz="1600" b="1" kern="1200" dirty="0" smtClean="0">
                          <a:solidFill>
                            <a:srgbClr val="FFFFFF"/>
                          </a:solidFill>
                          <a:latin typeface="Adobe Caslon Pro" pitchFamily="18" charset="0"/>
                          <a:ea typeface="+mn-ea"/>
                          <a:cs typeface="+mn-cs"/>
                        </a:rPr>
                        <a:t>Componente</a:t>
                      </a:r>
                      <a:endParaRPr lang="es-MX" sz="1600" b="1" kern="1200" dirty="0">
                        <a:solidFill>
                          <a:srgbClr val="FFFFFF"/>
                        </a:solidFill>
                        <a:latin typeface="Adobe Caslon Pro" pitchFamily="18" charset="0"/>
                        <a:ea typeface="+mn-ea"/>
                        <a:cs typeface="+mn-cs"/>
                      </a:endParaRPr>
                    </a:p>
                  </a:txBody>
                  <a:tcPr/>
                </a:tc>
              </a:tr>
              <a:tr h="370840">
                <a:tc>
                  <a:txBody>
                    <a:bodyPr/>
                    <a:lstStyle/>
                    <a:p>
                      <a:pPr algn="l"/>
                      <a:r>
                        <a:rPr lang="es-MX" sz="1600" b="1" dirty="0" smtClean="0">
                          <a:latin typeface="Adobe Caslon Pro" pitchFamily="18" charset="0"/>
                        </a:rPr>
                        <a:t>Educación</a:t>
                      </a:r>
                      <a:endParaRPr lang="es-MX" sz="1600" b="1" dirty="0">
                        <a:latin typeface="Adobe Caslon Pro" pitchFamily="18" charset="0"/>
                      </a:endParaRPr>
                    </a:p>
                  </a:txBody>
                  <a:tcPr anchor="ctr"/>
                </a:tc>
                <a:tc>
                  <a:txBody>
                    <a:bodyPr/>
                    <a:lstStyle/>
                    <a:p>
                      <a:pPr marL="342900" indent="-342900" eaLnBrk="0" hangingPunct="0">
                        <a:buFont typeface="Wingdings" pitchFamily="2" charset="2"/>
                        <a:buChar char="§"/>
                      </a:pPr>
                      <a:r>
                        <a:rPr lang="es-MX" sz="1600" b="0" dirty="0" smtClean="0">
                          <a:solidFill>
                            <a:schemeClr val="tx1"/>
                          </a:solidFill>
                          <a:latin typeface="Adobe Caslon Pro" pitchFamily="18" charset="0"/>
                        </a:rPr>
                        <a:t>% población de 15 años y más analfabeta</a:t>
                      </a:r>
                    </a:p>
                    <a:p>
                      <a:pPr marL="342900" indent="-342900" eaLnBrk="0" hangingPunct="0">
                        <a:buFont typeface="Wingdings" pitchFamily="2" charset="2"/>
                        <a:buChar char="§"/>
                      </a:pPr>
                      <a:r>
                        <a:rPr lang="es-MX" sz="1600" b="0" dirty="0" smtClean="0">
                          <a:solidFill>
                            <a:schemeClr val="tx1"/>
                          </a:solidFill>
                          <a:latin typeface="Adobe Caslon Pro" pitchFamily="18" charset="0"/>
                        </a:rPr>
                        <a:t>% población de 6 a 14 años que no asiste a la escuela</a:t>
                      </a:r>
                    </a:p>
                    <a:p>
                      <a:pPr marL="342900" indent="-342900" eaLnBrk="0" hangingPunct="0">
                        <a:buFont typeface="Wingdings" pitchFamily="2" charset="2"/>
                        <a:buChar char="§"/>
                      </a:pPr>
                      <a:r>
                        <a:rPr lang="es-MX" sz="1600" b="0" dirty="0" smtClean="0">
                          <a:solidFill>
                            <a:schemeClr val="tx1"/>
                          </a:solidFill>
                          <a:latin typeface="Adobe Caslon Pro" pitchFamily="18" charset="0"/>
                        </a:rPr>
                        <a:t>% de hogares con población</a:t>
                      </a:r>
                      <a:r>
                        <a:rPr lang="es-MX" sz="1600" b="0" baseline="0" dirty="0" smtClean="0">
                          <a:solidFill>
                            <a:schemeClr val="tx1"/>
                          </a:solidFill>
                          <a:latin typeface="Adobe Caslon Pro" pitchFamily="18" charset="0"/>
                        </a:rPr>
                        <a:t> </a:t>
                      </a:r>
                      <a:r>
                        <a:rPr lang="es-MX" sz="1600" b="0" dirty="0" smtClean="0">
                          <a:solidFill>
                            <a:schemeClr val="tx1"/>
                          </a:solidFill>
                          <a:latin typeface="Adobe Caslon Pro" pitchFamily="18" charset="0"/>
                        </a:rPr>
                        <a:t>de 15 años y más que no</a:t>
                      </a:r>
                      <a:r>
                        <a:rPr lang="es-MX" sz="1600" b="0" baseline="0" dirty="0" smtClean="0">
                          <a:solidFill>
                            <a:schemeClr val="tx1"/>
                          </a:solidFill>
                          <a:latin typeface="Adobe Caslon Pro" pitchFamily="18" charset="0"/>
                        </a:rPr>
                        <a:t> </a:t>
                      </a:r>
                      <a:r>
                        <a:rPr lang="es-MX" sz="1600" b="0" dirty="0" smtClean="0">
                          <a:solidFill>
                            <a:schemeClr val="tx1"/>
                          </a:solidFill>
                          <a:latin typeface="Adobe Caslon Pro" pitchFamily="18" charset="0"/>
                        </a:rPr>
                        <a:t>completó la educación básica</a:t>
                      </a:r>
                    </a:p>
                  </a:txBody>
                  <a:tcPr/>
                </a:tc>
              </a:tr>
              <a:tr h="370840">
                <a:tc>
                  <a:txBody>
                    <a:bodyPr/>
                    <a:lstStyle/>
                    <a:p>
                      <a:r>
                        <a:rPr lang="es-MX" sz="1600" b="1" kern="1200" dirty="0" smtClean="0">
                          <a:solidFill>
                            <a:schemeClr val="dk1"/>
                          </a:solidFill>
                          <a:latin typeface="Adobe Caslon Pro" pitchFamily="18" charset="0"/>
                          <a:ea typeface="+mn-ea"/>
                          <a:cs typeface="+mn-cs"/>
                        </a:rPr>
                        <a:t>Salud</a:t>
                      </a:r>
                      <a:endParaRPr lang="es-MX" sz="1600" b="1" kern="1200" dirty="0">
                        <a:solidFill>
                          <a:schemeClr val="dk1"/>
                        </a:solidFill>
                        <a:latin typeface="Adobe Caslon Pro" pitchFamily="18" charset="0"/>
                        <a:ea typeface="+mn-ea"/>
                        <a:cs typeface="+mn-cs"/>
                      </a:endParaRP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población sin derechohabiencia a servicios</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de salud</a:t>
                      </a:r>
                      <a:endParaRPr lang="es-MX" sz="1600" b="0" kern="1200" dirty="0">
                        <a:solidFill>
                          <a:schemeClr val="tx1"/>
                        </a:solidFill>
                        <a:latin typeface="Adobe Caslon Pro" pitchFamily="18" charset="0"/>
                        <a:ea typeface="+mn-ea"/>
                        <a:cs typeface="+mn-cs"/>
                      </a:endParaRPr>
                    </a:p>
                  </a:txBody>
                  <a:tcPr/>
                </a:tc>
              </a:tr>
              <a:tr h="370840">
                <a:tc>
                  <a:txBody>
                    <a:bodyPr/>
                    <a:lstStyle/>
                    <a:p>
                      <a:pPr marL="0" algn="l" defTabSz="914400" rtl="0" eaLnBrk="1" latinLnBrk="0" hangingPunct="1"/>
                      <a:r>
                        <a:rPr lang="es-MX" sz="1600" b="1" kern="1200" dirty="0" smtClean="0">
                          <a:solidFill>
                            <a:schemeClr val="dk1"/>
                          </a:solidFill>
                          <a:latin typeface="Adobe Caslon Pro" pitchFamily="18" charset="0"/>
                          <a:ea typeface="+mn-ea"/>
                          <a:cs typeface="+mn-cs"/>
                        </a:rPr>
                        <a:t>Calidad y espacios de la vivienda</a:t>
                      </a: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Promedio de ocupantes por cuarto</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con piso de</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tierra</a:t>
                      </a:r>
                      <a:endParaRPr lang="es-MX" sz="1600" b="0" kern="1200" dirty="0">
                        <a:solidFill>
                          <a:schemeClr val="tx1"/>
                        </a:solidFill>
                        <a:latin typeface="Adobe Caslon Pro" pitchFamily="18" charset="0"/>
                        <a:ea typeface="+mn-ea"/>
                        <a:cs typeface="+mn-cs"/>
                      </a:endParaRPr>
                    </a:p>
                  </a:txBody>
                  <a:tcPr/>
                </a:tc>
              </a:tr>
              <a:tr h="121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b="1" kern="1200" dirty="0" smtClean="0">
                          <a:solidFill>
                            <a:schemeClr val="dk1"/>
                          </a:solidFill>
                          <a:latin typeface="Adobe Caslon Pro" pitchFamily="18" charset="0"/>
                          <a:ea typeface="+mn-ea"/>
                          <a:cs typeface="+mn-cs"/>
                        </a:rPr>
                        <a:t>Servicios básicos en la vivienda</a:t>
                      </a:r>
                      <a:endParaRPr lang="es-ES" sz="1600" b="1" kern="1200" dirty="0" smtClean="0">
                        <a:solidFill>
                          <a:schemeClr val="dk1"/>
                        </a:solidFill>
                        <a:latin typeface="Adobe Caslon Pro" pitchFamily="18" charset="0"/>
                        <a:ea typeface="+mn-ea"/>
                        <a:cs typeface="+mn-cs"/>
                      </a:endParaRP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excusado o sanitario</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agua entubada de la red pública</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drenaje</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energía eléctrica</a:t>
                      </a:r>
                      <a:endParaRPr lang="es-MX" sz="1600" b="0" kern="1200" dirty="0">
                        <a:solidFill>
                          <a:schemeClr val="tx1"/>
                        </a:solidFill>
                        <a:latin typeface="Adobe Caslon Pro" pitchFamily="18" charset="0"/>
                        <a:ea typeface="+mn-ea"/>
                        <a:cs typeface="+mn-cs"/>
                      </a:endParaRPr>
                    </a:p>
                  </a:txBody>
                  <a:tcPr/>
                </a:tc>
              </a:tr>
              <a:tr h="121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b="1" kern="1200" dirty="0" smtClean="0">
                          <a:solidFill>
                            <a:schemeClr val="dk1"/>
                          </a:solidFill>
                          <a:latin typeface="Adobe Caslon Pro" pitchFamily="18" charset="0"/>
                          <a:ea typeface="+mn-ea"/>
                          <a:cs typeface="+mn-cs"/>
                        </a:rPr>
                        <a:t>Activos del hogar</a:t>
                      </a:r>
                    </a:p>
                  </a:txBody>
                  <a:tcPr anchor="ctr"/>
                </a:tc>
                <a:tc>
                  <a:txBody>
                    <a:bodyPr/>
                    <a:lstStyle/>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refrigerador</a:t>
                      </a:r>
                    </a:p>
                    <a:p>
                      <a:pPr marL="285750" indent="-285750">
                        <a:buFont typeface="Wingdings" pitchFamily="2" charset="2"/>
                        <a:buChar char="§"/>
                      </a:pPr>
                      <a:r>
                        <a:rPr lang="es-MX" sz="1600" b="0" kern="1200" dirty="0" smtClean="0">
                          <a:solidFill>
                            <a:schemeClr val="tx1"/>
                          </a:solidFill>
                          <a:latin typeface="Adobe Caslon Pro" pitchFamily="18" charset="0"/>
                          <a:ea typeface="+mn-ea"/>
                          <a:cs typeface="+mn-cs"/>
                        </a:rPr>
                        <a:t>% viviendas particulares habitadas que no</a:t>
                      </a:r>
                      <a:r>
                        <a:rPr lang="es-MX" sz="1600" b="0" kern="1200" baseline="0" dirty="0" smtClean="0">
                          <a:solidFill>
                            <a:schemeClr val="tx1"/>
                          </a:solidFill>
                          <a:latin typeface="Adobe Caslon Pro" pitchFamily="18" charset="0"/>
                          <a:ea typeface="+mn-ea"/>
                          <a:cs typeface="+mn-cs"/>
                        </a:rPr>
                        <a:t> </a:t>
                      </a:r>
                      <a:r>
                        <a:rPr lang="es-MX" sz="1600" b="0" kern="1200" dirty="0" smtClean="0">
                          <a:solidFill>
                            <a:schemeClr val="tx1"/>
                          </a:solidFill>
                          <a:latin typeface="Adobe Caslon Pro" pitchFamily="18" charset="0"/>
                          <a:ea typeface="+mn-ea"/>
                          <a:cs typeface="+mn-cs"/>
                        </a:rPr>
                        <a:t>disponen de lavadora</a:t>
                      </a:r>
                    </a:p>
                  </a:txBody>
                  <a:tcPr/>
                </a:tc>
              </a:tr>
            </a:tbl>
          </a:graphicData>
        </a:graphic>
      </p:graphicFrame>
      <p:sp>
        <p:nvSpPr>
          <p:cNvPr id="5" name="AutoShape 5"/>
          <p:cNvSpPr>
            <a:spLocks noChangeArrowheads="1"/>
          </p:cNvSpPr>
          <p:nvPr/>
        </p:nvSpPr>
        <p:spPr bwMode="auto">
          <a:xfrm>
            <a:off x="267675" y="856231"/>
            <a:ext cx="5600469"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Índice de Rezago Social (IRS)</a:t>
            </a:r>
          </a:p>
        </p:txBody>
      </p:sp>
    </p:spTree>
    <p:extLst>
      <p:ext uri="{BB962C8B-B14F-4D97-AF65-F5344CB8AC3E}">
        <p14:creationId xmlns:p14="http://schemas.microsoft.com/office/powerpoint/2010/main" val="14834919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22</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 Medición  </a:t>
            </a:r>
            <a:r>
              <a:rPr lang="es-MX" b="1" dirty="0" smtClean="0">
                <a:solidFill>
                  <a:srgbClr val="FFFFFF"/>
                </a:solidFill>
                <a:latin typeface="Adobe Caslon Pro" pitchFamily="18" charset="0"/>
              </a:rPr>
              <a:t>Multidimensional de </a:t>
            </a:r>
            <a:r>
              <a:rPr lang="es-MX" b="1" dirty="0">
                <a:solidFill>
                  <a:srgbClr val="FFFFFF"/>
                </a:solidFill>
                <a:latin typeface="Adobe Caslon Pro" pitchFamily="18" charset="0"/>
              </a:rPr>
              <a:t>la Pobreza</a:t>
            </a:r>
          </a:p>
        </p:txBody>
      </p:sp>
      <p:sp>
        <p:nvSpPr>
          <p:cNvPr id="9" name="AutoShape 5"/>
          <p:cNvSpPr>
            <a:spLocks noChangeArrowheads="1"/>
          </p:cNvSpPr>
          <p:nvPr/>
        </p:nvSpPr>
        <p:spPr bwMode="auto">
          <a:xfrm>
            <a:off x="1019233" y="400515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4. Índice de Rezago Social (IRS)</a:t>
            </a:r>
          </a:p>
        </p:txBody>
      </p:sp>
      <p:sp>
        <p:nvSpPr>
          <p:cNvPr id="10" name="AutoShape 5"/>
          <p:cNvSpPr>
            <a:spLocks noChangeArrowheads="1"/>
          </p:cNvSpPr>
          <p:nvPr/>
        </p:nvSpPr>
        <p:spPr bwMode="auto">
          <a:xfrm>
            <a:off x="991878" y="256499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11" name="AutoShape 5"/>
          <p:cNvSpPr>
            <a:spLocks noChangeArrowheads="1"/>
          </p:cNvSpPr>
          <p:nvPr/>
        </p:nvSpPr>
        <p:spPr bwMode="auto">
          <a:xfrm>
            <a:off x="1002330" y="328507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3. Índice de Marginación (IM)</a:t>
            </a:r>
          </a:p>
        </p:txBody>
      </p:sp>
      <p:sp>
        <p:nvSpPr>
          <p:cNvPr id="12" name="AutoShape 5"/>
          <p:cNvSpPr>
            <a:spLocks noChangeArrowheads="1"/>
          </p:cNvSpPr>
          <p:nvPr/>
        </p:nvSpPr>
        <p:spPr bwMode="auto">
          <a:xfrm>
            <a:off x="991878" y="1892631"/>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3" name="AutoShape 5"/>
          <p:cNvSpPr>
            <a:spLocks noChangeArrowheads="1"/>
          </p:cNvSpPr>
          <p:nvPr/>
        </p:nvSpPr>
        <p:spPr bwMode="auto">
          <a:xfrm>
            <a:off x="963277" y="5526449"/>
            <a:ext cx="7040731"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6.  Aspectos Relevantes en la planeación y diseño de políticas públicas </a:t>
            </a:r>
          </a:p>
        </p:txBody>
      </p:sp>
      <p:sp>
        <p:nvSpPr>
          <p:cNvPr id="14"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8717905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4 Rectángulo redondeado"/>
          <p:cNvSpPr/>
          <p:nvPr/>
        </p:nvSpPr>
        <p:spPr>
          <a:xfrm>
            <a:off x="2724970" y="1480428"/>
            <a:ext cx="6255629" cy="1702594"/>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a:solidFill>
                  <a:srgbClr val="FFFFFF"/>
                </a:solidFill>
                <a:latin typeface="Adobe Caslon Pro" pitchFamily="18" charset="0"/>
              </a:rPr>
              <a:t>Conforme a lo dispuesto en el Artículo 36 de la Ley General de Desarrollo </a:t>
            </a:r>
            <a:r>
              <a:rPr lang="es-MX" sz="1600" b="1" dirty="0" smtClean="0">
                <a:solidFill>
                  <a:srgbClr val="FFFFFF"/>
                </a:solidFill>
                <a:latin typeface="Adobe Caslon Pro" pitchFamily="18" charset="0"/>
              </a:rPr>
              <a:t>Social (LGDS), </a:t>
            </a:r>
            <a:r>
              <a:rPr lang="es-MX" sz="1600" b="1" dirty="0">
                <a:solidFill>
                  <a:srgbClr val="FFFFFF"/>
                </a:solidFill>
                <a:latin typeface="Adobe Caslon Pro" pitchFamily="18" charset="0"/>
              </a:rPr>
              <a:t>el CONEVAL debe establecer los lineamientos y los criterios para </a:t>
            </a:r>
            <a:r>
              <a:rPr lang="es-MX" sz="1600" b="1" dirty="0" smtClean="0">
                <a:solidFill>
                  <a:srgbClr val="FFFFFF"/>
                </a:solidFill>
                <a:latin typeface="Adobe Caslon Pro" pitchFamily="18" charset="0"/>
              </a:rPr>
              <a:t>la </a:t>
            </a:r>
            <a:r>
              <a:rPr lang="es-MX" sz="1600" b="1" dirty="0">
                <a:solidFill>
                  <a:srgbClr val="FFFFFF"/>
                </a:solidFill>
                <a:latin typeface="Adobe Caslon Pro" pitchFamily="18" charset="0"/>
              </a:rPr>
              <a:t>definición, la identificación y la medición de la pobreza en México, tomando en consideración al menos los siguientes indicadores: </a:t>
            </a:r>
          </a:p>
          <a:p>
            <a:pPr marL="216000" algn="just" eaLnBrk="0" hangingPunct="0"/>
            <a:endParaRPr lang="es-MX" sz="1400" b="1" dirty="0">
              <a:solidFill>
                <a:srgbClr val="FFFFFF"/>
              </a:solidFill>
              <a:latin typeface="Adobe Caslon Pro" pitchFamily="18" charset="0"/>
            </a:endParaRPr>
          </a:p>
        </p:txBody>
      </p:sp>
      <p:sp>
        <p:nvSpPr>
          <p:cNvPr id="7" name="AutoShape 5"/>
          <p:cNvSpPr>
            <a:spLocks noChangeArrowheads="1"/>
          </p:cNvSpPr>
          <p:nvPr/>
        </p:nvSpPr>
        <p:spPr bwMode="auto">
          <a:xfrm>
            <a:off x="267675" y="856231"/>
            <a:ext cx="5888501"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Medición  Multidimensional de la Pobreza</a:t>
            </a:r>
          </a:p>
        </p:txBody>
      </p:sp>
      <p:sp>
        <p:nvSpPr>
          <p:cNvPr id="8" name="7 Pentágono"/>
          <p:cNvSpPr/>
          <p:nvPr/>
        </p:nvSpPr>
        <p:spPr>
          <a:xfrm>
            <a:off x="37243" y="2058037"/>
            <a:ext cx="2656257"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1. </a:t>
            </a:r>
            <a:r>
              <a:rPr lang="es-MX" sz="1600" b="1" dirty="0">
                <a:solidFill>
                  <a:schemeClr val="bg1"/>
                </a:solidFill>
                <a:latin typeface="Adobe Caslon Pro"/>
              </a:rPr>
              <a:t>¿</a:t>
            </a:r>
            <a:r>
              <a:rPr lang="es-MX" sz="1600" b="1" dirty="0" smtClean="0">
                <a:solidFill>
                  <a:schemeClr val="bg1"/>
                </a:solidFill>
                <a:latin typeface="Adobe Caslon Pro"/>
              </a:rPr>
              <a:t>Qué es la Medición de la Pobreza?</a:t>
            </a:r>
            <a:endParaRPr lang="es-MX" sz="1600" b="1" dirty="0">
              <a:solidFill>
                <a:srgbClr val="FFFFFF"/>
              </a:solidFill>
              <a:latin typeface="Adobe Caslon Pro"/>
            </a:endParaRPr>
          </a:p>
        </p:txBody>
      </p:sp>
      <p:sp>
        <p:nvSpPr>
          <p:cNvPr id="11" name="10 CuadroTexto"/>
          <p:cNvSpPr txBox="1"/>
          <p:nvPr/>
        </p:nvSpPr>
        <p:spPr>
          <a:xfrm>
            <a:off x="103145" y="444586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Rezago educativo </a:t>
            </a:r>
            <a:endParaRPr lang="es-ES" sz="2200" b="1" dirty="0" smtClean="0">
              <a:solidFill>
                <a:schemeClr val="bg1"/>
              </a:solidFill>
              <a:latin typeface="Tahoma" pitchFamily="34" charset="0"/>
              <a:cs typeface="Tahoma" pitchFamily="34" charset="0"/>
            </a:endParaRPr>
          </a:p>
          <a:p>
            <a:pPr algn="ctr">
              <a:defRPr/>
            </a:pPr>
            <a:r>
              <a:rPr lang="es-MX" sz="2200" b="1" dirty="0" smtClean="0">
                <a:solidFill>
                  <a:schemeClr val="bg1"/>
                </a:solidFill>
                <a:latin typeface="Tahoma" pitchFamily="34" charset="0"/>
                <a:cs typeface="Tahoma" pitchFamily="34" charset="0"/>
              </a:rPr>
              <a:t>en el hogar</a:t>
            </a:r>
          </a:p>
        </p:txBody>
      </p:sp>
      <p:sp>
        <p:nvSpPr>
          <p:cNvPr id="12" name="11 CuadroTexto"/>
          <p:cNvSpPr txBox="1"/>
          <p:nvPr/>
        </p:nvSpPr>
        <p:spPr>
          <a:xfrm>
            <a:off x="884195" y="442681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Acceso a los servicios de salud</a:t>
            </a:r>
            <a:endParaRPr lang="es-ES" sz="2200" b="1" dirty="0" smtClean="0">
              <a:solidFill>
                <a:schemeClr val="bg1"/>
              </a:solidFill>
              <a:latin typeface="Tahoma" pitchFamily="34" charset="0"/>
              <a:cs typeface="Tahoma" pitchFamily="34" charset="0"/>
            </a:endParaRPr>
          </a:p>
        </p:txBody>
      </p:sp>
      <p:sp>
        <p:nvSpPr>
          <p:cNvPr id="13" name="12 CuadroTexto"/>
          <p:cNvSpPr txBox="1"/>
          <p:nvPr/>
        </p:nvSpPr>
        <p:spPr>
          <a:xfrm>
            <a:off x="1693820" y="442681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Acceso a servicios básicos</a:t>
            </a:r>
            <a:endParaRPr lang="es-ES" sz="2200" b="1" dirty="0">
              <a:solidFill>
                <a:schemeClr val="bg1"/>
              </a:solidFill>
              <a:latin typeface="Tahoma" pitchFamily="34" charset="0"/>
              <a:cs typeface="Tahoma" pitchFamily="34" charset="0"/>
            </a:endParaRPr>
          </a:p>
        </p:txBody>
      </p:sp>
      <p:sp>
        <p:nvSpPr>
          <p:cNvPr id="14" name="13 CuadroTexto"/>
          <p:cNvSpPr txBox="1"/>
          <p:nvPr/>
        </p:nvSpPr>
        <p:spPr>
          <a:xfrm>
            <a:off x="2770145" y="442681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Calidad y espacios de la vivienda</a:t>
            </a:r>
            <a:endParaRPr lang="es-ES" sz="2200" b="1" dirty="0">
              <a:solidFill>
                <a:schemeClr val="bg1"/>
              </a:solidFill>
              <a:latin typeface="Tahoma" pitchFamily="34" charset="0"/>
              <a:cs typeface="Tahoma" pitchFamily="34" charset="0"/>
            </a:endParaRPr>
          </a:p>
        </p:txBody>
      </p:sp>
      <p:sp>
        <p:nvSpPr>
          <p:cNvPr id="16" name="15 CuadroTexto"/>
          <p:cNvSpPr txBox="1"/>
          <p:nvPr/>
        </p:nvSpPr>
        <p:spPr>
          <a:xfrm>
            <a:off x="3589295" y="440776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Acceso a la seguridad social</a:t>
            </a:r>
            <a:endParaRPr lang="es-ES" sz="2200" b="1" dirty="0">
              <a:solidFill>
                <a:schemeClr val="bg1"/>
              </a:solidFill>
              <a:latin typeface="Tahoma" pitchFamily="34" charset="0"/>
              <a:cs typeface="Tahoma" pitchFamily="34" charset="0"/>
            </a:endParaRPr>
          </a:p>
        </p:txBody>
      </p:sp>
      <p:sp>
        <p:nvSpPr>
          <p:cNvPr id="17" name="16 CuadroTexto"/>
          <p:cNvSpPr txBox="1"/>
          <p:nvPr/>
        </p:nvSpPr>
        <p:spPr>
          <a:xfrm>
            <a:off x="4732295" y="440776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a:spAutoFit/>
          </a:bodyPr>
          <a:lstStyle/>
          <a:p>
            <a:pPr algn="ctr">
              <a:defRPr/>
            </a:pPr>
            <a:r>
              <a:rPr lang="es-MX" sz="2200" b="1" dirty="0" smtClean="0">
                <a:solidFill>
                  <a:schemeClr val="bg1"/>
                </a:solidFill>
                <a:latin typeface="Tahoma" pitchFamily="34" charset="0"/>
                <a:cs typeface="Tahoma" pitchFamily="34" charset="0"/>
              </a:rPr>
              <a:t>Acceso</a:t>
            </a:r>
          </a:p>
          <a:p>
            <a:pPr algn="ctr">
              <a:defRPr/>
            </a:pPr>
            <a:r>
              <a:rPr lang="es-MX" sz="2200" b="1" dirty="0" smtClean="0">
                <a:solidFill>
                  <a:schemeClr val="bg1"/>
                </a:solidFill>
                <a:latin typeface="Tahoma" pitchFamily="34" charset="0"/>
                <a:cs typeface="Tahoma" pitchFamily="34" charset="0"/>
              </a:rPr>
              <a:t> a la alimentación</a:t>
            </a:r>
          </a:p>
        </p:txBody>
      </p:sp>
      <p:sp>
        <p:nvSpPr>
          <p:cNvPr id="18" name="17 CuadroTexto"/>
          <p:cNvSpPr txBox="1"/>
          <p:nvPr/>
        </p:nvSpPr>
        <p:spPr>
          <a:xfrm>
            <a:off x="5853284" y="4397942"/>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wrap="square">
            <a:spAutoFit/>
          </a:bodyPr>
          <a:lstStyle/>
          <a:p>
            <a:pPr algn="ctr">
              <a:defRPr/>
            </a:pPr>
            <a:r>
              <a:rPr lang="es-MX" sz="2200" b="1" dirty="0" smtClean="0">
                <a:solidFill>
                  <a:schemeClr val="bg1"/>
                </a:solidFill>
                <a:latin typeface="Tahoma" pitchFamily="34" charset="0"/>
                <a:cs typeface="Tahoma" pitchFamily="34" charset="0"/>
              </a:rPr>
              <a:t>Ingreso corriente per cápita</a:t>
            </a:r>
            <a:endParaRPr lang="es-ES" sz="2200" b="1" dirty="0">
              <a:solidFill>
                <a:schemeClr val="bg1"/>
              </a:solidFill>
              <a:latin typeface="Tahoma" pitchFamily="34" charset="0"/>
              <a:cs typeface="Tahoma" pitchFamily="34" charset="0"/>
            </a:endParaRPr>
          </a:p>
        </p:txBody>
      </p:sp>
      <p:sp>
        <p:nvSpPr>
          <p:cNvPr id="19" name="18 CuadroTexto"/>
          <p:cNvSpPr txBox="1"/>
          <p:nvPr/>
        </p:nvSpPr>
        <p:spPr>
          <a:xfrm>
            <a:off x="6729183" y="4426817"/>
            <a:ext cx="2241176" cy="1107996"/>
          </a:xfrm>
          <a:prstGeom prst="rect">
            <a:avLst/>
          </a:prstGeom>
          <a:solidFill>
            <a:schemeClr val="accent2">
              <a:lumMod val="75000"/>
            </a:schemeClr>
          </a:solidFill>
          <a:ln>
            <a:noFill/>
          </a:ln>
          <a:effectLst>
            <a:outerShdw blurRad="149987" dist="250190" dir="8460000" algn="ctr">
              <a:srgbClr val="000000">
                <a:alpha val="28000"/>
              </a:srgbClr>
            </a:outerShdw>
          </a:effectLst>
          <a:scene3d>
            <a:camera prst="perspectiveHeroicExtremeRightFacing"/>
            <a:lightRig rig="contrasting" dir="t">
              <a:rot lat="0" lon="0" rev="1500000"/>
            </a:lightRig>
          </a:scene3d>
          <a:sp3d prstMaterial="metal">
            <a:bevelT w="88900" h="88900"/>
          </a:sp3d>
        </p:spPr>
        <p:txBody>
          <a:bodyPr wrap="square">
            <a:spAutoFit/>
          </a:bodyPr>
          <a:lstStyle/>
          <a:p>
            <a:pPr algn="ctr">
              <a:defRPr/>
            </a:pPr>
            <a:r>
              <a:rPr lang="es-MX" sz="2200" b="1" dirty="0" smtClean="0">
                <a:solidFill>
                  <a:schemeClr val="bg1"/>
                </a:solidFill>
                <a:latin typeface="Tahoma" pitchFamily="34" charset="0"/>
                <a:cs typeface="Tahoma" pitchFamily="34" charset="0"/>
              </a:rPr>
              <a:t>Grado de cohesión social</a:t>
            </a:r>
            <a:endParaRPr lang="es-ES" sz="2200" b="1" dirty="0">
              <a:solidFill>
                <a:schemeClr val="bg1"/>
              </a:solidFill>
              <a:latin typeface="Tahoma" pitchFamily="34" charset="0"/>
              <a:cs typeface="Tahoma" pitchFamily="34" charset="0"/>
            </a:endParaRPr>
          </a:p>
        </p:txBody>
      </p:sp>
      <p:sp>
        <p:nvSpPr>
          <p:cNvPr id="20" name="19 Flecha derecha"/>
          <p:cNvSpPr/>
          <p:nvPr/>
        </p:nvSpPr>
        <p:spPr bwMode="auto">
          <a:xfrm rot="5400000">
            <a:off x="4675372" y="3413915"/>
            <a:ext cx="868588" cy="754743"/>
          </a:xfrm>
          <a:prstGeom prst="rightArrow">
            <a:avLst/>
          </a:prstGeom>
          <a:solidFill>
            <a:schemeClr val="bg1">
              <a:lumMod val="50000"/>
            </a:schemeClr>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eaLnBrk="0" hangingPunct="0">
              <a:defRPr/>
            </a:pPr>
            <a:endParaRPr lang="es-ES" dirty="0"/>
          </a:p>
        </p:txBody>
      </p:sp>
    </p:spTree>
    <p:extLst>
      <p:ext uri="{BB962C8B-B14F-4D97-AF65-F5344CB8AC3E}">
        <p14:creationId xmlns:p14="http://schemas.microsoft.com/office/powerpoint/2010/main" val="139778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67675" y="856231"/>
            <a:ext cx="5888501"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Medición  Multidimensional de la Pobreza</a:t>
            </a:r>
          </a:p>
        </p:txBody>
      </p:sp>
      <p:sp>
        <p:nvSpPr>
          <p:cNvPr id="8" name="7 Pentágono"/>
          <p:cNvSpPr/>
          <p:nvPr/>
        </p:nvSpPr>
        <p:spPr>
          <a:xfrm>
            <a:off x="12566" y="2253319"/>
            <a:ext cx="2656257"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1. </a:t>
            </a:r>
            <a:r>
              <a:rPr lang="es-MX" sz="1600" b="1" dirty="0">
                <a:solidFill>
                  <a:schemeClr val="bg1"/>
                </a:solidFill>
                <a:latin typeface="Adobe Caslon Pro"/>
              </a:rPr>
              <a:t>¿</a:t>
            </a:r>
            <a:r>
              <a:rPr lang="es-MX" sz="1600" b="1" dirty="0" smtClean="0">
                <a:solidFill>
                  <a:schemeClr val="bg1"/>
                </a:solidFill>
                <a:latin typeface="Adobe Caslon Pro"/>
              </a:rPr>
              <a:t>Qué es la Medición de la Pobreza?</a:t>
            </a:r>
            <a:endParaRPr lang="es-MX" sz="1600" b="1" dirty="0">
              <a:solidFill>
                <a:srgbClr val="FFFFFF"/>
              </a:solidFill>
              <a:latin typeface="Adobe Caslon Pro"/>
            </a:endParaRPr>
          </a:p>
        </p:txBody>
      </p:sp>
      <p:sp>
        <p:nvSpPr>
          <p:cNvPr id="6" name="5 Rectángulo redondeado"/>
          <p:cNvSpPr/>
          <p:nvPr/>
        </p:nvSpPr>
        <p:spPr>
          <a:xfrm>
            <a:off x="2740328" y="1268760"/>
            <a:ext cx="6255629" cy="255389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Identifica </a:t>
            </a:r>
            <a:r>
              <a:rPr lang="es-MX" sz="1600" b="1" dirty="0">
                <a:solidFill>
                  <a:srgbClr val="FFFFFF"/>
                </a:solidFill>
                <a:latin typeface="Adobe Caslon Pro" pitchFamily="18" charset="0"/>
              </a:rPr>
              <a:t>a la población que más atención demanda por estar en una situación de pobreza, pobreza moderada y pobreza extrema. </a:t>
            </a:r>
          </a:p>
          <a:p>
            <a:pPr marL="216000" algn="just" eaLnBrk="0" hangingPunct="0"/>
            <a:endParaRPr lang="es-MX" sz="1600" b="1" dirty="0">
              <a:solidFill>
                <a:srgbClr val="FFFFFF"/>
              </a:solidFill>
              <a:latin typeface="Adobe Caslon Pro" pitchFamily="18" charset="0"/>
            </a:endParaRPr>
          </a:p>
          <a:p>
            <a:pPr marL="216000" algn="just" eaLnBrk="0" hangingPunct="0"/>
            <a:r>
              <a:rPr lang="es-MX" sz="1600" b="1" dirty="0">
                <a:solidFill>
                  <a:srgbClr val="FFFFFF"/>
                </a:solidFill>
                <a:latin typeface="Adobe Caslon Pro" pitchFamily="18" charset="0"/>
              </a:rPr>
              <a:t>Aunque tradicionalmente la medición de la pobreza en nuestro país se ha basado en el ingreso, se trata de un fenómeno complejo, que también se asocia a la falta de acceso a satisfactores esenciales, como educación, salud, seguridad social, calidad y espacios de la vivienda, servicios básicos de la vivienda y acceso a la alimentación</a:t>
            </a:r>
            <a:r>
              <a:rPr lang="es-MX" sz="1600" b="1" dirty="0" smtClean="0">
                <a:solidFill>
                  <a:srgbClr val="FFFFFF"/>
                </a:solidFill>
                <a:latin typeface="Adobe Caslon Pro" pitchFamily="18" charset="0"/>
              </a:rPr>
              <a:t>.</a:t>
            </a:r>
            <a:endParaRPr lang="es-MX" sz="1400" b="1" dirty="0">
              <a:solidFill>
                <a:srgbClr val="FFFFFF"/>
              </a:solidFill>
              <a:latin typeface="Adobe Caslon Pro" pitchFamily="18" charset="0"/>
            </a:endParaRPr>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66" y="3822651"/>
            <a:ext cx="3551322" cy="2437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8025" y="3913061"/>
            <a:ext cx="2880320" cy="2347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11 Rectángulo redondeado"/>
          <p:cNvSpPr/>
          <p:nvPr/>
        </p:nvSpPr>
        <p:spPr>
          <a:xfrm>
            <a:off x="179512" y="6279118"/>
            <a:ext cx="8816445" cy="578882"/>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r>
              <a:rPr lang="es-MX" sz="1400" b="1" dirty="0" smtClean="0">
                <a:solidFill>
                  <a:srgbClr val="FFFFFF"/>
                </a:solidFill>
                <a:latin typeface="Adobe Caslon Pro" pitchFamily="18" charset="0"/>
              </a:rPr>
              <a:t>CONEVAL establece que una persona es pobre si es carente tanto en el espacio del bienestar como en el espacio de los derechos.</a:t>
            </a:r>
          </a:p>
        </p:txBody>
      </p:sp>
    </p:spTree>
    <p:extLst>
      <p:ext uri="{BB962C8B-B14F-4D97-AF65-F5344CB8AC3E}">
        <p14:creationId xmlns:p14="http://schemas.microsoft.com/office/powerpoint/2010/main" val="23093379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267675" y="856231"/>
            <a:ext cx="5816493"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Medición  Multidimensional de la Pobreza</a:t>
            </a:r>
          </a:p>
        </p:txBody>
      </p:sp>
      <p:sp>
        <p:nvSpPr>
          <p:cNvPr id="8" name="7 Rectángulo redondeado"/>
          <p:cNvSpPr/>
          <p:nvPr/>
        </p:nvSpPr>
        <p:spPr>
          <a:xfrm>
            <a:off x="2878618" y="2200705"/>
            <a:ext cx="5725830" cy="1191816"/>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a:solidFill>
                  <a:srgbClr val="FFFFFF"/>
                </a:solidFill>
                <a:latin typeface="Adobe Caslon Pro" pitchFamily="18" charset="0"/>
              </a:rPr>
              <a:t>La información que deberá utilizar el CONEVAL será aquella que genere el INEGI, con una periodicidad de dos años para información estatal y de cinco años para la desagregación municipal</a:t>
            </a:r>
            <a:r>
              <a:rPr lang="es-MX" sz="1600" b="1" dirty="0" smtClean="0">
                <a:solidFill>
                  <a:srgbClr val="FFFFFF"/>
                </a:solidFill>
                <a:latin typeface="Adobe Caslon Pro" pitchFamily="18" charset="0"/>
              </a:rPr>
              <a:t>.</a:t>
            </a:r>
            <a:endParaRPr lang="es-MX" sz="1600" b="1" dirty="0">
              <a:solidFill>
                <a:srgbClr val="FFFFFF"/>
              </a:solidFill>
              <a:latin typeface="Adobe Caslon Pro" pitchFamily="18" charset="0"/>
            </a:endParaRPr>
          </a:p>
        </p:txBody>
      </p:sp>
      <p:sp>
        <p:nvSpPr>
          <p:cNvPr id="11" name="10 Pentágono"/>
          <p:cNvSpPr/>
          <p:nvPr/>
        </p:nvSpPr>
        <p:spPr>
          <a:xfrm>
            <a:off x="72978" y="2627337"/>
            <a:ext cx="2527518"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lvl="0" algn="just" eaLnBrk="0" hangingPunct="0"/>
            <a:r>
              <a:rPr lang="es-MX" sz="1600" b="1" dirty="0" smtClean="0">
                <a:solidFill>
                  <a:srgbClr val="FFFFFF"/>
                </a:solidFill>
                <a:latin typeface="Adobe Caslon Pro"/>
              </a:rPr>
              <a:t>2. </a:t>
            </a:r>
            <a:r>
              <a:rPr lang="es-MX" sz="1600" b="1" dirty="0">
                <a:solidFill>
                  <a:srgbClr val="FFFFFF"/>
                </a:solidFill>
                <a:latin typeface="Adobe Caslon Pro" pitchFamily="18" charset="0"/>
              </a:rPr>
              <a:t>Periodicidad</a:t>
            </a:r>
          </a:p>
        </p:txBody>
      </p:sp>
      <p:sp>
        <p:nvSpPr>
          <p:cNvPr id="12" name="11 Rectángulo redondeado"/>
          <p:cNvSpPr/>
          <p:nvPr/>
        </p:nvSpPr>
        <p:spPr>
          <a:xfrm>
            <a:off x="2925343" y="4509120"/>
            <a:ext cx="5725830" cy="374571"/>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216000" algn="just" eaLnBrk="0" hangingPunct="0"/>
            <a:r>
              <a:rPr lang="es-MX" sz="1600" b="1" dirty="0" smtClean="0">
                <a:solidFill>
                  <a:srgbClr val="FFFFFF"/>
                </a:solidFill>
                <a:latin typeface="Adobe Caslon Pro" pitchFamily="18" charset="0"/>
              </a:rPr>
              <a:t>Nacional, Entidad federativa y municipio</a:t>
            </a:r>
          </a:p>
        </p:txBody>
      </p:sp>
      <p:sp>
        <p:nvSpPr>
          <p:cNvPr id="14" name="13 Pentágono"/>
          <p:cNvSpPr/>
          <p:nvPr/>
        </p:nvSpPr>
        <p:spPr>
          <a:xfrm>
            <a:off x="123377" y="4422027"/>
            <a:ext cx="2524086" cy="584775"/>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3. </a:t>
            </a:r>
            <a:r>
              <a:rPr lang="es-MX" sz="1600" b="1" dirty="0" smtClean="0">
                <a:solidFill>
                  <a:schemeClr val="bg1"/>
                </a:solidFill>
                <a:latin typeface="Adobe Caslon Pro"/>
              </a:rPr>
              <a:t>Cobertura geográfica</a:t>
            </a:r>
            <a:endParaRPr lang="es-MX" sz="1600" b="1" dirty="0">
              <a:solidFill>
                <a:srgbClr val="FFFFFF"/>
              </a:solidFill>
              <a:latin typeface="Adobe Caslon Pro"/>
            </a:endParaRPr>
          </a:p>
        </p:txBody>
      </p:sp>
    </p:spTree>
    <p:extLst>
      <p:ext uri="{BB962C8B-B14F-4D97-AF65-F5344CB8AC3E}">
        <p14:creationId xmlns:p14="http://schemas.microsoft.com/office/powerpoint/2010/main" val="10859390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761556295"/>
              </p:ext>
            </p:extLst>
          </p:nvPr>
        </p:nvGraphicFramePr>
        <p:xfrm>
          <a:off x="755576" y="1700808"/>
          <a:ext cx="7488832" cy="3764280"/>
        </p:xfrm>
        <a:graphic>
          <a:graphicData uri="http://schemas.openxmlformats.org/drawingml/2006/table">
            <a:tbl>
              <a:tblPr firstRow="1" bandRow="1">
                <a:tableStyleId>{21E4AEA4-8DFA-4A89-87EB-49C32662AFE0}</a:tableStyleId>
              </a:tblPr>
              <a:tblGrid>
                <a:gridCol w="2232248"/>
                <a:gridCol w="5256584"/>
              </a:tblGrid>
              <a:tr h="370840">
                <a:tc>
                  <a:txBody>
                    <a:bodyPr/>
                    <a:lstStyle/>
                    <a:p>
                      <a:pPr marL="0" marR="0" indent="0" algn="ctr" defTabSz="914400" rtl="0" eaLnBrk="0" fontAlgn="auto" latinLnBrk="0" hangingPunct="0">
                        <a:lnSpc>
                          <a:spcPct val="100000"/>
                        </a:lnSpc>
                        <a:spcBef>
                          <a:spcPts val="0"/>
                        </a:spcBef>
                        <a:spcAft>
                          <a:spcPts val="0"/>
                        </a:spcAft>
                        <a:buClrTx/>
                        <a:buSzTx/>
                        <a:buFontTx/>
                        <a:buNone/>
                        <a:tabLst/>
                        <a:defRPr/>
                      </a:pPr>
                      <a:r>
                        <a:rPr lang="es-MX" sz="1600" b="1" kern="1200" dirty="0" smtClean="0">
                          <a:solidFill>
                            <a:srgbClr val="FFFFFF"/>
                          </a:solidFill>
                          <a:latin typeface="Adobe Caslon Pro" pitchFamily="18" charset="0"/>
                          <a:ea typeface="+mn-ea"/>
                          <a:cs typeface="+mn-cs"/>
                        </a:rPr>
                        <a:t>Dimensión</a:t>
                      </a:r>
                    </a:p>
                  </a:txBody>
                  <a:tcPr/>
                </a:tc>
                <a:tc>
                  <a:txBody>
                    <a:bodyPr/>
                    <a:lstStyle/>
                    <a:p>
                      <a:pPr marL="0" algn="ctr" defTabSz="914400" rtl="0" eaLnBrk="0" latinLnBrk="0" hangingPunct="0"/>
                      <a:r>
                        <a:rPr lang="es-MX" sz="1600" b="1" kern="1200" dirty="0" smtClean="0">
                          <a:solidFill>
                            <a:srgbClr val="FFFFFF"/>
                          </a:solidFill>
                          <a:latin typeface="Adobe Caslon Pro" pitchFamily="18" charset="0"/>
                          <a:ea typeface="+mn-ea"/>
                          <a:cs typeface="+mn-cs"/>
                        </a:rPr>
                        <a:t>Indicador</a:t>
                      </a:r>
                      <a:endParaRPr lang="es-MX" sz="1600" b="1" kern="1200" dirty="0">
                        <a:solidFill>
                          <a:srgbClr val="FFFFFF"/>
                        </a:solidFill>
                        <a:latin typeface="Adobe Caslon Pro" pitchFamily="18" charset="0"/>
                        <a:ea typeface="+mn-ea"/>
                        <a:cs typeface="+mn-cs"/>
                      </a:endParaRPr>
                    </a:p>
                  </a:txBody>
                  <a:tcPr/>
                </a:tc>
              </a:tr>
              <a:tr h="370840">
                <a:tc>
                  <a:txBody>
                    <a:bodyPr/>
                    <a:lstStyle/>
                    <a:p>
                      <a:pPr algn="l"/>
                      <a:r>
                        <a:rPr lang="es-MX" sz="1600" b="1" dirty="0" smtClean="0">
                          <a:latin typeface="Adobe Caslon Pro" pitchFamily="18" charset="0"/>
                        </a:rPr>
                        <a:t>Espacio del bienestar económico</a:t>
                      </a:r>
                      <a:endParaRPr lang="es-MX" sz="1600" b="1" dirty="0">
                        <a:latin typeface="Adobe Caslon Pro" pitchFamily="18" charset="0"/>
                      </a:endParaRPr>
                    </a:p>
                  </a:txBody>
                  <a:tcPr anchor="ctr"/>
                </a:tc>
                <a:tc>
                  <a:txBody>
                    <a:bodyPr/>
                    <a:lstStyle/>
                    <a:p>
                      <a:pPr algn="l"/>
                      <a:r>
                        <a:rPr lang="es-MX" sz="1600" dirty="0" smtClean="0">
                          <a:latin typeface="Adobe Caslon Pro" pitchFamily="18" charset="0"/>
                        </a:rPr>
                        <a:t>Ingreso</a:t>
                      </a:r>
                    </a:p>
                    <a:p>
                      <a:pPr marL="628650" lvl="1" indent="-171450" algn="l">
                        <a:buFont typeface="Wingdings" pitchFamily="2" charset="2"/>
                        <a:buChar char="§"/>
                      </a:pPr>
                      <a:r>
                        <a:rPr lang="es-MX" sz="1600" dirty="0" smtClean="0">
                          <a:latin typeface="Adobe Caslon Pro" pitchFamily="18" charset="0"/>
                        </a:rPr>
                        <a:t>Población con</a:t>
                      </a:r>
                      <a:r>
                        <a:rPr lang="es-MX" sz="1600" baseline="0" dirty="0" smtClean="0">
                          <a:latin typeface="Adobe Caslon Pro" pitchFamily="18" charset="0"/>
                        </a:rPr>
                        <a:t> un ingreso inferior a la línea de bienestar</a:t>
                      </a:r>
                    </a:p>
                    <a:p>
                      <a:pPr marL="628650" lvl="1" indent="-171450" algn="l">
                        <a:buFont typeface="Wingdings" pitchFamily="2" charset="2"/>
                        <a:buChar char="§"/>
                      </a:pPr>
                      <a:r>
                        <a:rPr lang="es-MX" sz="1600" kern="1200" dirty="0" smtClean="0">
                          <a:solidFill>
                            <a:schemeClr val="dk1"/>
                          </a:solidFill>
                          <a:latin typeface="Adobe Caslon Pro" pitchFamily="18" charset="0"/>
                          <a:ea typeface="+mn-ea"/>
                          <a:cs typeface="+mn-cs"/>
                        </a:rPr>
                        <a:t>Población con un ingreso inferior a la línea de bienestar mínimo</a:t>
                      </a:r>
                      <a:endParaRPr lang="es-MX" sz="1600" kern="1200" dirty="0">
                        <a:solidFill>
                          <a:schemeClr val="dk1"/>
                        </a:solidFill>
                        <a:latin typeface="Adobe Caslon Pro" pitchFamily="18" charset="0"/>
                        <a:ea typeface="+mn-ea"/>
                        <a:cs typeface="+mn-cs"/>
                      </a:endParaRPr>
                    </a:p>
                  </a:txBody>
                  <a:tcPr anchor="ctr"/>
                </a:tc>
              </a:tr>
              <a:tr h="370840">
                <a:tc rowSpan="6">
                  <a:txBody>
                    <a:bodyPr/>
                    <a:lstStyle/>
                    <a:p>
                      <a:r>
                        <a:rPr lang="es-MX" sz="1600" b="1" kern="1200" dirty="0" smtClean="0">
                          <a:solidFill>
                            <a:schemeClr val="dk1"/>
                          </a:solidFill>
                          <a:latin typeface="Adobe Caslon Pro" pitchFamily="18" charset="0"/>
                          <a:ea typeface="+mn-ea"/>
                          <a:cs typeface="+mn-cs"/>
                        </a:rPr>
                        <a:t>Derechos sociales</a:t>
                      </a:r>
                      <a:endParaRPr lang="es-MX" sz="1600" b="1" kern="1200" dirty="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dirty="0" smtClean="0">
                          <a:latin typeface="Adobe Caslon Pro" pitchFamily="18" charset="0"/>
                        </a:rPr>
                        <a:t>Carencia por rezago educativo</a:t>
                      </a:r>
                    </a:p>
                  </a:txBody>
                  <a:tcPr anchor="ctr"/>
                </a:tc>
              </a:tr>
              <a:tr h="3708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600" kern="1200" dirty="0" smtClean="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latin typeface="Adobe Caslon Pro" pitchFamily="18" charset="0"/>
                          <a:ea typeface="+mn-ea"/>
                          <a:cs typeface="+mn-cs"/>
                        </a:rPr>
                        <a:t>Carencia por acceso</a:t>
                      </a:r>
                      <a:r>
                        <a:rPr lang="es-MX" sz="1600" kern="1200" baseline="0" dirty="0" smtClean="0">
                          <a:solidFill>
                            <a:schemeClr val="dk1"/>
                          </a:solidFill>
                          <a:latin typeface="Adobe Caslon Pro" pitchFamily="18" charset="0"/>
                          <a:ea typeface="+mn-ea"/>
                          <a:cs typeface="+mn-cs"/>
                        </a:rPr>
                        <a:t> a los servicios de s</a:t>
                      </a:r>
                      <a:r>
                        <a:rPr lang="es-MX" sz="1600" kern="1200" dirty="0" smtClean="0">
                          <a:solidFill>
                            <a:schemeClr val="dk1"/>
                          </a:solidFill>
                          <a:latin typeface="Adobe Caslon Pro" pitchFamily="18" charset="0"/>
                          <a:ea typeface="+mn-ea"/>
                          <a:cs typeface="+mn-cs"/>
                        </a:rPr>
                        <a:t>alud</a:t>
                      </a:r>
                    </a:p>
                  </a:txBody>
                  <a:tcPr anchor="ctr"/>
                </a:tc>
              </a:tr>
              <a:tr h="1212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600" kern="1200" dirty="0" smtClean="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latin typeface="Adobe Caslon Pro" pitchFamily="18" charset="0"/>
                          <a:ea typeface="+mn-ea"/>
                          <a:cs typeface="+mn-cs"/>
                        </a:rPr>
                        <a:t>Carencia</a:t>
                      </a:r>
                      <a:r>
                        <a:rPr lang="es-MX" sz="1600" kern="1200" baseline="0" dirty="0" smtClean="0">
                          <a:solidFill>
                            <a:schemeClr val="dk1"/>
                          </a:solidFill>
                          <a:latin typeface="Adobe Caslon Pro" pitchFamily="18" charset="0"/>
                          <a:ea typeface="+mn-ea"/>
                          <a:cs typeface="+mn-cs"/>
                        </a:rPr>
                        <a:t> de acceso a la seguridad social</a:t>
                      </a:r>
                      <a:endParaRPr lang="es-MX" sz="1600" kern="1200" dirty="0" smtClean="0">
                        <a:solidFill>
                          <a:schemeClr val="dk1"/>
                        </a:solidFill>
                        <a:latin typeface="Adobe Caslon Pro" pitchFamily="18" charset="0"/>
                        <a:ea typeface="+mn-ea"/>
                        <a:cs typeface="+mn-cs"/>
                      </a:endParaRPr>
                    </a:p>
                  </a:txBody>
                  <a:tcPr anchor="ctr"/>
                </a:tc>
              </a:tr>
              <a:tr h="1212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MX" sz="1600" kern="1200" dirty="0" smtClean="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latin typeface="Adobe Caslon Pro" pitchFamily="18" charset="0"/>
                          <a:ea typeface="+mn-ea"/>
                          <a:cs typeface="+mn-cs"/>
                        </a:rPr>
                        <a:t>Carencia</a:t>
                      </a:r>
                      <a:r>
                        <a:rPr lang="es-MX" sz="1600" kern="1200" baseline="0" dirty="0" smtClean="0">
                          <a:solidFill>
                            <a:schemeClr val="dk1"/>
                          </a:solidFill>
                          <a:latin typeface="Adobe Caslon Pro" pitchFamily="18" charset="0"/>
                          <a:ea typeface="+mn-ea"/>
                          <a:cs typeface="+mn-cs"/>
                        </a:rPr>
                        <a:t> por ca</a:t>
                      </a:r>
                      <a:r>
                        <a:rPr lang="es-MX" sz="1600" kern="1200" dirty="0" smtClean="0">
                          <a:solidFill>
                            <a:schemeClr val="dk1"/>
                          </a:solidFill>
                          <a:latin typeface="Adobe Caslon Pro" pitchFamily="18" charset="0"/>
                          <a:ea typeface="+mn-ea"/>
                          <a:cs typeface="+mn-cs"/>
                        </a:rPr>
                        <a:t>lidad y espacios de la vivienda</a:t>
                      </a:r>
                    </a:p>
                  </a:txBody>
                  <a:tcPr anchor="ctr"/>
                </a:tc>
              </a:tr>
              <a:tr h="1212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dirty="0" smtClean="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MX" sz="1600" kern="1200" dirty="0" smtClean="0">
                          <a:solidFill>
                            <a:schemeClr val="dk1"/>
                          </a:solidFill>
                          <a:latin typeface="Adobe Caslon Pro" pitchFamily="18" charset="0"/>
                          <a:ea typeface="+mn-ea"/>
                          <a:cs typeface="+mn-cs"/>
                        </a:rPr>
                        <a:t>Carencia</a:t>
                      </a:r>
                      <a:r>
                        <a:rPr lang="es-MX" sz="1600" kern="1200" baseline="0" dirty="0" smtClean="0">
                          <a:solidFill>
                            <a:schemeClr val="dk1"/>
                          </a:solidFill>
                          <a:latin typeface="Adobe Caslon Pro" pitchFamily="18" charset="0"/>
                          <a:ea typeface="+mn-ea"/>
                          <a:cs typeface="+mn-cs"/>
                        </a:rPr>
                        <a:t> por s</a:t>
                      </a:r>
                      <a:r>
                        <a:rPr lang="es-MX" sz="1600" kern="1200" dirty="0" smtClean="0">
                          <a:solidFill>
                            <a:schemeClr val="dk1"/>
                          </a:solidFill>
                          <a:latin typeface="Adobe Caslon Pro" pitchFamily="18" charset="0"/>
                          <a:ea typeface="+mn-ea"/>
                          <a:cs typeface="+mn-cs"/>
                        </a:rPr>
                        <a:t>ervicios básicos en la vivienda</a:t>
                      </a:r>
                      <a:endParaRPr lang="es-ES" sz="1600" kern="1200" dirty="0" smtClean="0">
                        <a:solidFill>
                          <a:schemeClr val="dk1"/>
                        </a:solidFill>
                        <a:latin typeface="Adobe Caslon Pro" pitchFamily="18" charset="0"/>
                        <a:ea typeface="+mn-ea"/>
                        <a:cs typeface="+mn-cs"/>
                      </a:endParaRPr>
                    </a:p>
                  </a:txBody>
                  <a:tcPr anchor="ctr"/>
                </a:tc>
              </a:tr>
              <a:tr h="1212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1600" kern="1200" dirty="0" smtClean="0">
                        <a:solidFill>
                          <a:schemeClr val="dk1"/>
                        </a:solidFill>
                        <a:latin typeface="Adobe Caslon Pro" pitchFamily="18" charset="0"/>
                        <a:ea typeface="+mn-ea"/>
                        <a:cs typeface="+mn-cs"/>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600" kern="1200" dirty="0" smtClean="0">
                          <a:solidFill>
                            <a:schemeClr val="dk1"/>
                          </a:solidFill>
                          <a:latin typeface="Adobe Caslon Pro" pitchFamily="18" charset="0"/>
                          <a:ea typeface="+mn-ea"/>
                          <a:cs typeface="+mn-cs"/>
                        </a:rPr>
                        <a:t>Carencia de acceso a la alimentación</a:t>
                      </a:r>
                    </a:p>
                  </a:txBody>
                  <a:tcPr anchor="ctr"/>
                </a:tc>
              </a:tr>
            </a:tbl>
          </a:graphicData>
        </a:graphic>
      </p:graphicFrame>
      <p:sp>
        <p:nvSpPr>
          <p:cNvPr id="6" name="AutoShape 5"/>
          <p:cNvSpPr>
            <a:spLocks noChangeArrowheads="1"/>
          </p:cNvSpPr>
          <p:nvPr/>
        </p:nvSpPr>
        <p:spPr bwMode="auto">
          <a:xfrm>
            <a:off x="267675" y="856231"/>
            <a:ext cx="5816493"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chemeClr val="bg1"/>
                </a:solidFill>
                <a:latin typeface="Adobe Caslon Pro" pitchFamily="18" charset="0"/>
              </a:rPr>
              <a:t>Medición  Multidimensional de la Pobreza</a:t>
            </a:r>
          </a:p>
        </p:txBody>
      </p:sp>
    </p:spTree>
    <p:extLst>
      <p:ext uri="{BB962C8B-B14F-4D97-AF65-F5344CB8AC3E}">
        <p14:creationId xmlns:p14="http://schemas.microsoft.com/office/powerpoint/2010/main" val="126548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27</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 Medición  Multidimensional de la Pobreza</a:t>
            </a:r>
          </a:p>
        </p:txBody>
      </p:sp>
      <p:sp>
        <p:nvSpPr>
          <p:cNvPr id="9" name="AutoShape 5"/>
          <p:cNvSpPr>
            <a:spLocks noChangeArrowheads="1"/>
          </p:cNvSpPr>
          <p:nvPr/>
        </p:nvSpPr>
        <p:spPr bwMode="auto">
          <a:xfrm>
            <a:off x="1019233" y="400515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4. Índice de Rezago Social (IRS)</a:t>
            </a:r>
          </a:p>
        </p:txBody>
      </p:sp>
      <p:sp>
        <p:nvSpPr>
          <p:cNvPr id="10" name="AutoShape 5"/>
          <p:cNvSpPr>
            <a:spLocks noChangeArrowheads="1"/>
          </p:cNvSpPr>
          <p:nvPr/>
        </p:nvSpPr>
        <p:spPr bwMode="auto">
          <a:xfrm>
            <a:off x="991878" y="256499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11" name="AutoShape 5"/>
          <p:cNvSpPr>
            <a:spLocks noChangeArrowheads="1"/>
          </p:cNvSpPr>
          <p:nvPr/>
        </p:nvSpPr>
        <p:spPr bwMode="auto">
          <a:xfrm>
            <a:off x="1002330" y="328507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3. Índice de Marginación (IM)</a:t>
            </a:r>
          </a:p>
        </p:txBody>
      </p:sp>
      <p:sp>
        <p:nvSpPr>
          <p:cNvPr id="12" name="AutoShape 5"/>
          <p:cNvSpPr>
            <a:spLocks noChangeArrowheads="1"/>
          </p:cNvSpPr>
          <p:nvPr/>
        </p:nvSpPr>
        <p:spPr bwMode="auto">
          <a:xfrm>
            <a:off x="991878" y="1892631"/>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3" name="AutoShape 5"/>
          <p:cNvSpPr>
            <a:spLocks noChangeArrowheads="1"/>
          </p:cNvSpPr>
          <p:nvPr/>
        </p:nvSpPr>
        <p:spPr bwMode="auto">
          <a:xfrm>
            <a:off x="963277" y="5526449"/>
            <a:ext cx="7040731"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6.  Aspectos relevantes en la planeación y diseño de políticas públicas </a:t>
            </a:r>
            <a:endParaRPr lang="es-MX" b="1" dirty="0">
              <a:solidFill>
                <a:srgbClr val="FFFFFF"/>
              </a:solidFill>
              <a:latin typeface="Adobe Caslon Pro" pitchFamily="18" charset="0"/>
            </a:endParaRPr>
          </a:p>
        </p:txBody>
      </p:sp>
      <p:sp>
        <p:nvSpPr>
          <p:cNvPr id="14"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4084613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67675" y="856231"/>
            <a:ext cx="7472677"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Aspectos </a:t>
            </a:r>
            <a:r>
              <a:rPr lang="es-MX" sz="2000" b="1" dirty="0" smtClean="0">
                <a:solidFill>
                  <a:srgbClr val="FFFFFF"/>
                </a:solidFill>
                <a:latin typeface="Adobe Caslon Pro" pitchFamily="18" charset="0"/>
              </a:rPr>
              <a:t>relevantes </a:t>
            </a:r>
            <a:r>
              <a:rPr lang="es-MX" sz="2000" b="1" dirty="0">
                <a:solidFill>
                  <a:srgbClr val="FFFFFF"/>
                </a:solidFill>
                <a:latin typeface="Adobe Caslon Pro" pitchFamily="18" charset="0"/>
              </a:rPr>
              <a:t>en la planeación y diseño de políticas públicas</a:t>
            </a:r>
            <a:endParaRPr lang="es-MX" sz="2000" b="1" dirty="0">
              <a:solidFill>
                <a:schemeClr val="bg1"/>
              </a:solidFill>
              <a:latin typeface="Trajan Pro"/>
            </a:endParaRPr>
          </a:p>
        </p:txBody>
      </p:sp>
      <p:sp>
        <p:nvSpPr>
          <p:cNvPr id="4" name="AutoShape 5"/>
          <p:cNvSpPr>
            <a:spLocks noChangeArrowheads="1"/>
          </p:cNvSpPr>
          <p:nvPr/>
        </p:nvSpPr>
        <p:spPr bwMode="auto">
          <a:xfrm>
            <a:off x="793239" y="1528270"/>
            <a:ext cx="8136904" cy="374571"/>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180000" algn="just" eaLnBrk="0" hangingPunct="0"/>
            <a:r>
              <a:rPr lang="es-MX" sz="1600" b="1" dirty="0" smtClean="0">
                <a:latin typeface="Adobe Caslon Pro" pitchFamily="18" charset="0"/>
              </a:rPr>
              <a:t>Congruencia </a:t>
            </a:r>
            <a:r>
              <a:rPr lang="es-MX" sz="1600" b="1" dirty="0">
                <a:latin typeface="Adobe Caslon Pro" pitchFamily="18" charset="0"/>
              </a:rPr>
              <a:t>del actual diseño </a:t>
            </a:r>
            <a:r>
              <a:rPr lang="es-MX" sz="1600" b="1" dirty="0" smtClean="0">
                <a:latin typeface="Adobe Caslon Pro" pitchFamily="18" charset="0"/>
              </a:rPr>
              <a:t>de política con </a:t>
            </a:r>
            <a:r>
              <a:rPr lang="es-MX" sz="1600" b="1" dirty="0">
                <a:latin typeface="Adobe Caslon Pro" pitchFamily="18" charset="0"/>
              </a:rPr>
              <a:t>la evolución del problema social </a:t>
            </a:r>
            <a:r>
              <a:rPr lang="es-MX" sz="1600" b="1" dirty="0" smtClean="0">
                <a:latin typeface="Adobe Caslon Pro" pitchFamily="18" charset="0"/>
              </a:rPr>
              <a:t>atendido</a:t>
            </a:r>
            <a:endParaRPr lang="es-MX" sz="1600" b="1" dirty="0">
              <a:latin typeface="Adobe Caslon Pro" pitchFamily="18" charset="0"/>
            </a:endParaRPr>
          </a:p>
        </p:txBody>
      </p:sp>
      <p:sp>
        <p:nvSpPr>
          <p:cNvPr id="5" name="4 Conector"/>
          <p:cNvSpPr/>
          <p:nvPr/>
        </p:nvSpPr>
        <p:spPr>
          <a:xfrm>
            <a:off x="428754" y="1552709"/>
            <a:ext cx="364485" cy="432792"/>
          </a:xfrm>
          <a:prstGeom prst="flowChartConnector">
            <a:avLst/>
          </a:prstGeom>
          <a:solidFill>
            <a:schemeClr val="tx2">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b="1" dirty="0" smtClean="0">
                <a:solidFill>
                  <a:srgbClr val="FFFFFF"/>
                </a:solidFill>
                <a:latin typeface="Adobe Caslon Pro" pitchFamily="18" charset="0"/>
              </a:rPr>
              <a:t>1</a:t>
            </a:r>
            <a:endParaRPr lang="es-MX" sz="1400" b="1" dirty="0">
              <a:solidFill>
                <a:srgbClr val="FFFFFF"/>
              </a:solidFill>
              <a:latin typeface="Adobe Caslon Pro" pitchFamily="18" charset="0"/>
            </a:endParaRP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2604817"/>
            <a:ext cx="4932039" cy="3372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5"/>
          <p:cNvSpPr>
            <a:spLocks noChangeArrowheads="1"/>
          </p:cNvSpPr>
          <p:nvPr/>
        </p:nvSpPr>
        <p:spPr bwMode="auto">
          <a:xfrm>
            <a:off x="3995936" y="2420888"/>
            <a:ext cx="3096344" cy="1293971"/>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b="1" dirty="0" smtClean="0">
                <a:solidFill>
                  <a:srgbClr val="FFFFFF"/>
                </a:solidFill>
                <a:latin typeface="Adobe Caslon Pro" pitchFamily="18" charset="0"/>
              </a:rPr>
              <a:t>Las mediciones de pobreza e indicadores de desarrollo social </a:t>
            </a:r>
            <a:r>
              <a:rPr lang="es-MX" sz="1400" dirty="0" smtClean="0">
                <a:solidFill>
                  <a:srgbClr val="FFFFFF"/>
                </a:solidFill>
                <a:latin typeface="Adobe Caslon Pro" pitchFamily="18" charset="0"/>
              </a:rPr>
              <a:t>hacen visible </a:t>
            </a:r>
            <a:r>
              <a:rPr lang="es-MX" sz="1400" dirty="0">
                <a:solidFill>
                  <a:srgbClr val="FFFFFF"/>
                </a:solidFill>
                <a:latin typeface="Adobe Caslon Pro" pitchFamily="18" charset="0"/>
              </a:rPr>
              <a:t>la pobreza, pero </a:t>
            </a:r>
            <a:r>
              <a:rPr lang="es-MX" sz="1400" dirty="0" smtClean="0">
                <a:solidFill>
                  <a:srgbClr val="FFFFFF"/>
                </a:solidFill>
                <a:latin typeface="Adobe Caslon Pro" pitchFamily="18" charset="0"/>
              </a:rPr>
              <a:t>también a </a:t>
            </a:r>
            <a:r>
              <a:rPr lang="es-MX" sz="1400" dirty="0">
                <a:solidFill>
                  <a:srgbClr val="FFFFFF"/>
                </a:solidFill>
                <a:latin typeface="Adobe Caslon Pro" pitchFamily="18" charset="0"/>
              </a:rPr>
              <a:t>la población vulnerable que tiene problemas de ingreso o de carencias </a:t>
            </a:r>
            <a:r>
              <a:rPr lang="es-MX" sz="1400" dirty="0" smtClean="0">
                <a:solidFill>
                  <a:srgbClr val="FFFFFF"/>
                </a:solidFill>
                <a:latin typeface="Adobe Caslon Pro" pitchFamily="18" charset="0"/>
              </a:rPr>
              <a:t>sociales</a:t>
            </a:r>
            <a:endParaRPr lang="es-MX" sz="1400" dirty="0">
              <a:solidFill>
                <a:srgbClr val="FFFFFF"/>
              </a:solidFill>
              <a:latin typeface="Adobe Caslon Pro" pitchFamily="18" charset="0"/>
            </a:endParaRPr>
          </a:p>
        </p:txBody>
      </p:sp>
      <p:sp>
        <p:nvSpPr>
          <p:cNvPr id="9" name="AutoShape 5"/>
          <p:cNvSpPr>
            <a:spLocks noChangeArrowheads="1"/>
          </p:cNvSpPr>
          <p:nvPr/>
        </p:nvSpPr>
        <p:spPr bwMode="auto">
          <a:xfrm>
            <a:off x="3978649" y="4723514"/>
            <a:ext cx="3240360" cy="1055608"/>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dirty="0">
                <a:solidFill>
                  <a:srgbClr val="FFFFFF"/>
                </a:solidFill>
                <a:latin typeface="Adobe Caslon Pro" pitchFamily="18" charset="0"/>
              </a:rPr>
              <a:t>La medición de la pobreza hace más claras las políticas que se deben aplicar conjuntamente para mejorar el desarrollo social.</a:t>
            </a:r>
          </a:p>
        </p:txBody>
      </p:sp>
      <p:sp>
        <p:nvSpPr>
          <p:cNvPr id="10" name="9 Rectángulo"/>
          <p:cNvSpPr/>
          <p:nvPr/>
        </p:nvSpPr>
        <p:spPr>
          <a:xfrm>
            <a:off x="7812360" y="3730249"/>
            <a:ext cx="1298537" cy="707886"/>
          </a:xfrm>
          <a:prstGeom prst="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2000" dirty="0" smtClean="0">
                <a:solidFill>
                  <a:srgbClr val="FFFFFF"/>
                </a:solidFill>
                <a:latin typeface="Adobe Caslon Pro" pitchFamily="18" charset="0"/>
              </a:rPr>
              <a:t>Programas Sociales</a:t>
            </a:r>
          </a:p>
        </p:txBody>
      </p:sp>
      <p:sp>
        <p:nvSpPr>
          <p:cNvPr id="11" name="10 Cerrar llave"/>
          <p:cNvSpPr/>
          <p:nvPr/>
        </p:nvSpPr>
        <p:spPr>
          <a:xfrm>
            <a:off x="7219009" y="2306587"/>
            <a:ext cx="449335" cy="3556906"/>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s-MX" dirty="0"/>
          </a:p>
        </p:txBody>
      </p:sp>
    </p:spTree>
    <p:extLst>
      <p:ext uri="{BB962C8B-B14F-4D97-AF65-F5344CB8AC3E}">
        <p14:creationId xmlns:p14="http://schemas.microsoft.com/office/powerpoint/2010/main" val="1835590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67675" y="856231"/>
            <a:ext cx="7472677"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Aspectos </a:t>
            </a:r>
            <a:r>
              <a:rPr lang="es-MX" sz="2000" b="1" dirty="0" smtClean="0">
                <a:solidFill>
                  <a:srgbClr val="FFFFFF"/>
                </a:solidFill>
                <a:latin typeface="Adobe Caslon Pro" pitchFamily="18" charset="0"/>
              </a:rPr>
              <a:t>relevantes </a:t>
            </a:r>
            <a:r>
              <a:rPr lang="es-MX" sz="2000" b="1" dirty="0">
                <a:solidFill>
                  <a:srgbClr val="FFFFFF"/>
                </a:solidFill>
                <a:latin typeface="Adobe Caslon Pro" pitchFamily="18" charset="0"/>
              </a:rPr>
              <a:t>en la planeación y diseño de políticas públicas</a:t>
            </a:r>
            <a:endParaRPr lang="es-MX" sz="2000" b="1" dirty="0">
              <a:solidFill>
                <a:schemeClr val="bg1"/>
              </a:solidFill>
              <a:latin typeface="Trajan Pro"/>
            </a:endParaRPr>
          </a:p>
        </p:txBody>
      </p:sp>
      <p:pic>
        <p:nvPicPr>
          <p:cNvPr id="12" name="Picture 3"/>
          <p:cNvPicPr>
            <a:picLocks noChangeAspect="1" noChangeArrowheads="1"/>
          </p:cNvPicPr>
          <p:nvPr/>
        </p:nvPicPr>
        <p:blipFill>
          <a:blip r:embed="rId3">
            <a:clrChange>
              <a:clrFrom>
                <a:srgbClr val="F2DCDB"/>
              </a:clrFrom>
              <a:clrTo>
                <a:srgbClr val="F2DCDB">
                  <a:alpha val="0"/>
                </a:srgbClr>
              </a:clrTo>
            </a:clrChange>
            <a:extLst>
              <a:ext uri="{28A0092B-C50C-407E-A947-70E740481C1C}">
                <a14:useLocalDpi xmlns:a14="http://schemas.microsoft.com/office/drawing/2010/main" val="0"/>
              </a:ext>
            </a:extLst>
          </a:blip>
          <a:srcRect/>
          <a:stretch>
            <a:fillRect/>
          </a:stretch>
        </p:blipFill>
        <p:spPr bwMode="auto">
          <a:xfrm>
            <a:off x="802044" y="2041736"/>
            <a:ext cx="7586380" cy="4551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5"/>
          <p:cNvPicPr>
            <a:picLocks noChangeAspect="1" noChangeArrowheads="1"/>
          </p:cNvPicPr>
          <p:nvPr/>
        </p:nvPicPr>
        <p:blipFill>
          <a:blip r:embed="rId4" cstate="print">
            <a:clrChange>
              <a:clrFrom>
                <a:srgbClr val="C3D69B"/>
              </a:clrFrom>
              <a:clrTo>
                <a:srgbClr val="C3D69B">
                  <a:alpha val="0"/>
                </a:srgbClr>
              </a:clrTo>
            </a:clrChange>
            <a:extLst>
              <a:ext uri="{28A0092B-C50C-407E-A947-70E740481C1C}">
                <a14:useLocalDpi xmlns:a14="http://schemas.microsoft.com/office/drawing/2010/main" val="0"/>
              </a:ext>
            </a:extLst>
          </a:blip>
          <a:srcRect/>
          <a:stretch>
            <a:fillRect/>
          </a:stretch>
        </p:blipFill>
        <p:spPr bwMode="auto">
          <a:xfrm>
            <a:off x="3552246" y="2924944"/>
            <a:ext cx="2085975"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AutoShape 5"/>
          <p:cNvSpPr>
            <a:spLocks noChangeArrowheads="1"/>
          </p:cNvSpPr>
          <p:nvPr/>
        </p:nvSpPr>
        <p:spPr bwMode="auto">
          <a:xfrm>
            <a:off x="827584" y="1366899"/>
            <a:ext cx="7920880" cy="374571"/>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180000" algn="just" eaLnBrk="0" hangingPunct="0"/>
            <a:r>
              <a:rPr lang="es-MX" sz="1600" b="1" dirty="0" smtClean="0">
                <a:latin typeface="Adobe Caslon Pro" pitchFamily="18" charset="0"/>
              </a:rPr>
              <a:t>Pertinencia  </a:t>
            </a:r>
            <a:r>
              <a:rPr lang="es-MX" sz="1600" b="1" dirty="0">
                <a:latin typeface="Adobe Caslon Pro" pitchFamily="18" charset="0"/>
              </a:rPr>
              <a:t>en la focalización de los programas sociales de la </a:t>
            </a:r>
            <a:r>
              <a:rPr lang="es-MX" sz="1600" b="1" dirty="0" smtClean="0">
                <a:latin typeface="Adobe Caslon Pro" pitchFamily="18" charset="0"/>
              </a:rPr>
              <a:t>Sedesol</a:t>
            </a:r>
            <a:endParaRPr lang="es-MX" sz="1600" b="1" dirty="0">
              <a:latin typeface="Adobe Caslon Pro" pitchFamily="18" charset="0"/>
            </a:endParaRPr>
          </a:p>
        </p:txBody>
      </p:sp>
      <p:sp>
        <p:nvSpPr>
          <p:cNvPr id="15" name="14 Conector"/>
          <p:cNvSpPr/>
          <p:nvPr/>
        </p:nvSpPr>
        <p:spPr>
          <a:xfrm>
            <a:off x="463099" y="1391393"/>
            <a:ext cx="364485" cy="432792"/>
          </a:xfrm>
          <a:prstGeom prst="flowChartConnector">
            <a:avLst/>
          </a:prstGeom>
          <a:solidFill>
            <a:schemeClr val="tx2">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b="1" dirty="0" smtClean="0">
                <a:solidFill>
                  <a:srgbClr val="FFFFFF"/>
                </a:solidFill>
                <a:latin typeface="Adobe Caslon Pro" pitchFamily="18" charset="0"/>
              </a:rPr>
              <a:t>2</a:t>
            </a:r>
            <a:endParaRPr lang="es-MX" sz="1400" b="1" dirty="0">
              <a:solidFill>
                <a:srgbClr val="FFFFFF"/>
              </a:solidFill>
              <a:latin typeface="Adobe Caslon Pro" pitchFamily="18" charset="0"/>
            </a:endParaRPr>
          </a:p>
        </p:txBody>
      </p:sp>
      <p:pic>
        <p:nvPicPr>
          <p:cNvPr id="16" name="Picture 2"/>
          <p:cNvPicPr>
            <a:picLocks noChangeAspect="1" noChangeArrowheads="1"/>
          </p:cNvPicPr>
          <p:nvPr/>
        </p:nvPicPr>
        <p:blipFill>
          <a:blip r:embed="rId5">
            <a:clrChange>
              <a:clrFrom>
                <a:srgbClr val="C3D69B"/>
              </a:clrFrom>
              <a:clrTo>
                <a:srgbClr val="C3D69B">
                  <a:alpha val="0"/>
                </a:srgbClr>
              </a:clrTo>
            </a:clrChange>
            <a:extLst>
              <a:ext uri="{28A0092B-C50C-407E-A947-70E740481C1C}">
                <a14:useLocalDpi xmlns:a14="http://schemas.microsoft.com/office/drawing/2010/main" val="0"/>
              </a:ext>
            </a:extLst>
          </a:blip>
          <a:srcRect/>
          <a:stretch>
            <a:fillRect/>
          </a:stretch>
        </p:blipFill>
        <p:spPr bwMode="auto">
          <a:xfrm>
            <a:off x="1835696" y="4159779"/>
            <a:ext cx="2084387"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5674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3</a:t>
            </a:fld>
            <a:endParaRPr lang="es-MX" dirty="0"/>
          </a:p>
        </p:txBody>
      </p:sp>
      <p:sp>
        <p:nvSpPr>
          <p:cNvPr id="11" name="AutoShape 5"/>
          <p:cNvSpPr>
            <a:spLocks noChangeArrowheads="1"/>
          </p:cNvSpPr>
          <p:nvPr/>
        </p:nvSpPr>
        <p:spPr bwMode="auto">
          <a:xfrm>
            <a:off x="107504" y="244708"/>
            <a:ext cx="6192687" cy="612934"/>
          </a:xfrm>
          <a:prstGeom prst="roundRect">
            <a:avLst>
              <a:gd name="adj" fmla="val 16667"/>
            </a:avLst>
          </a:prstGeom>
          <a:solidFill>
            <a:srgbClr val="80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just" eaLnBrk="0" hangingPunct="0"/>
            <a:r>
              <a:rPr lang="es-MX" b="1" dirty="0" smtClean="0">
                <a:solidFill>
                  <a:schemeClr val="bg1"/>
                </a:solidFill>
                <a:latin typeface="Trajan Pro"/>
              </a:rPr>
              <a:t>Indicadores de Bienestar Social</a:t>
            </a:r>
          </a:p>
          <a:p>
            <a:pPr algn="just" eaLnBrk="0" hangingPunct="0"/>
            <a:r>
              <a:rPr lang="es-MX" b="1" dirty="0" smtClean="0">
                <a:solidFill>
                  <a:schemeClr val="bg1"/>
                </a:solidFill>
                <a:latin typeface="Trajan Pro"/>
              </a:rPr>
              <a:t>¿Cómo medimos el bienestar de las personas?</a:t>
            </a:r>
            <a:endParaRPr lang="es-MX" b="1" dirty="0">
              <a:solidFill>
                <a:schemeClr val="bg1"/>
              </a:solidFill>
              <a:latin typeface="Trajan Pro"/>
            </a:endParaRPr>
          </a:p>
        </p:txBody>
      </p:sp>
      <p:sp>
        <p:nvSpPr>
          <p:cNvPr id="12" name="AutoShape 5"/>
          <p:cNvSpPr>
            <a:spLocks noChangeArrowheads="1"/>
          </p:cNvSpPr>
          <p:nvPr/>
        </p:nvSpPr>
        <p:spPr bwMode="auto">
          <a:xfrm>
            <a:off x="291560" y="1874768"/>
            <a:ext cx="7920880" cy="4290536"/>
          </a:xfrm>
          <a:prstGeom prst="roundRect">
            <a:avLst>
              <a:gd name="adj" fmla="val 16667"/>
            </a:avLst>
          </a:prstGeom>
          <a:solidFill>
            <a:schemeClr val="bg1"/>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just" eaLnBrk="0" hangingPunct="0"/>
            <a:r>
              <a:rPr lang="es-MX" b="1" dirty="0" smtClean="0">
                <a:latin typeface="Trajan Pro"/>
              </a:rPr>
              <a:t>En adición a la medición de la pobreza establecida por CONEVAL se recurre frecuentemente a indicadores complementarios:  </a:t>
            </a:r>
          </a:p>
          <a:p>
            <a:pPr algn="just" eaLnBrk="0" hangingPunct="0"/>
            <a:endParaRPr lang="es-MX" b="1" dirty="0" smtClean="0">
              <a:latin typeface="Trajan Pro"/>
            </a:endParaRPr>
          </a:p>
          <a:p>
            <a:pPr marL="285750" indent="-285750" algn="just" eaLnBrk="0" hangingPunct="0">
              <a:buFont typeface="Arial" pitchFamily="34" charset="0"/>
              <a:buChar char="•"/>
            </a:pPr>
            <a:r>
              <a:rPr lang="es-MX" b="1" dirty="0" smtClean="0">
                <a:latin typeface="Trajan Pro"/>
              </a:rPr>
              <a:t>ÍNDICE DE MARGINACIÓN (IM) de CONAPO</a:t>
            </a:r>
          </a:p>
          <a:p>
            <a:pPr marL="285750" indent="-285750" algn="just" eaLnBrk="0" hangingPunct="0">
              <a:buFont typeface="Arial" pitchFamily="34" charset="0"/>
              <a:buChar char="•"/>
            </a:pPr>
            <a:r>
              <a:rPr lang="es-MX" b="1" dirty="0" smtClean="0">
                <a:latin typeface="Trajan Pro"/>
              </a:rPr>
              <a:t>ÍNDICE DE REZAGO SOCIAL (IRS) de CONEVAL</a:t>
            </a:r>
          </a:p>
          <a:p>
            <a:pPr marL="285750" indent="-285750" algn="just" eaLnBrk="0" hangingPunct="0">
              <a:buFont typeface="Arial" pitchFamily="34" charset="0"/>
              <a:buChar char="•"/>
            </a:pPr>
            <a:r>
              <a:rPr lang="es-MX" b="1" dirty="0" smtClean="0">
                <a:latin typeface="Trajan Pro"/>
              </a:rPr>
              <a:t>ÍNDICE DE DESARROLLO HUMANO (IDH) de PNUD</a:t>
            </a:r>
          </a:p>
          <a:p>
            <a:pPr marL="285750" indent="-285750" algn="just" eaLnBrk="0" hangingPunct="0">
              <a:buFont typeface="Arial" pitchFamily="34" charset="0"/>
              <a:buChar char="•"/>
            </a:pPr>
            <a:r>
              <a:rPr lang="es-MX" b="1" dirty="0" smtClean="0">
                <a:latin typeface="Trajan Pro"/>
              </a:rPr>
              <a:t>OBJETIVOS DE DESARROLLO DEL MILENIO</a:t>
            </a:r>
          </a:p>
          <a:p>
            <a:pPr marL="285750" indent="-285750" algn="just" eaLnBrk="0" hangingPunct="0">
              <a:buFont typeface="Arial" pitchFamily="34" charset="0"/>
              <a:buChar char="•"/>
            </a:pPr>
            <a:endParaRPr lang="es-MX" b="1" dirty="0" smtClean="0">
              <a:latin typeface="Trajan Pro"/>
            </a:endParaRPr>
          </a:p>
          <a:p>
            <a:pPr algn="just" eaLnBrk="0" hangingPunct="0"/>
            <a:r>
              <a:rPr lang="es-MX" b="1" dirty="0" smtClean="0">
                <a:latin typeface="Trajan Pro"/>
              </a:rPr>
              <a:t> </a:t>
            </a:r>
          </a:p>
          <a:p>
            <a:pPr algn="just" eaLnBrk="0" hangingPunct="0"/>
            <a:r>
              <a:rPr lang="es-MX" b="1" dirty="0" smtClean="0">
                <a:latin typeface="Trajan Pro"/>
              </a:rPr>
              <a:t>Aunque distintos en su composición y desarrollo conceptual, todos estos indicadores coinciden en reconocer el carácter multidimensional del bienestar y el desarrollo social.</a:t>
            </a:r>
          </a:p>
          <a:p>
            <a:pPr algn="just" eaLnBrk="0" hangingPunct="0"/>
            <a:endParaRPr lang="es-MX" b="1" dirty="0">
              <a:latin typeface="Trajan Pro"/>
            </a:endParaRPr>
          </a:p>
          <a:p>
            <a:pPr algn="just" eaLnBrk="0" hangingPunct="0"/>
            <a:r>
              <a:rPr lang="es-MX" b="1" dirty="0" smtClean="0">
                <a:latin typeface="Trajan Pro"/>
              </a:rPr>
              <a:t> </a:t>
            </a:r>
            <a:endParaRPr lang="es-MX" b="1" dirty="0">
              <a:latin typeface="Trajan Pro"/>
            </a:endParaRPr>
          </a:p>
        </p:txBody>
      </p:sp>
    </p:spTree>
    <p:extLst>
      <p:ext uri="{BB962C8B-B14F-4D97-AF65-F5344CB8AC3E}">
        <p14:creationId xmlns:p14="http://schemas.microsoft.com/office/powerpoint/2010/main" val="2473796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67675" y="856231"/>
            <a:ext cx="7472677"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Aspectos </a:t>
            </a:r>
            <a:r>
              <a:rPr lang="es-MX" sz="2000" b="1" dirty="0" smtClean="0">
                <a:solidFill>
                  <a:srgbClr val="FFFFFF"/>
                </a:solidFill>
                <a:latin typeface="Adobe Caslon Pro" pitchFamily="18" charset="0"/>
              </a:rPr>
              <a:t>relevantes </a:t>
            </a:r>
            <a:r>
              <a:rPr lang="es-MX" sz="2000" b="1" dirty="0">
                <a:solidFill>
                  <a:srgbClr val="FFFFFF"/>
                </a:solidFill>
                <a:latin typeface="Adobe Caslon Pro" pitchFamily="18" charset="0"/>
              </a:rPr>
              <a:t>en la planeación y diseño de políticas públicas</a:t>
            </a:r>
            <a:endParaRPr lang="es-MX" sz="2000" b="1" dirty="0">
              <a:solidFill>
                <a:schemeClr val="bg1"/>
              </a:solidFill>
              <a:latin typeface="Trajan Pro"/>
            </a:endParaRPr>
          </a:p>
        </p:txBody>
      </p:sp>
      <p:sp>
        <p:nvSpPr>
          <p:cNvPr id="3" name="AutoShape 5"/>
          <p:cNvSpPr>
            <a:spLocks noChangeArrowheads="1"/>
          </p:cNvSpPr>
          <p:nvPr/>
        </p:nvSpPr>
        <p:spPr bwMode="auto">
          <a:xfrm>
            <a:off x="827584" y="1315934"/>
            <a:ext cx="7920880" cy="540000"/>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endParaRPr lang="es-MX" sz="1600" b="1" dirty="0" smtClean="0">
              <a:latin typeface="Trajan Pro"/>
            </a:endParaRPr>
          </a:p>
          <a:p>
            <a:pPr marL="180000" algn="just" eaLnBrk="0" hangingPunct="0"/>
            <a:r>
              <a:rPr lang="es-MX" sz="1600" b="1" dirty="0">
                <a:latin typeface="Adobe Caslon Pro" pitchFamily="18" charset="0"/>
              </a:rPr>
              <a:t>Congruencia y alineación entre Diagnóstico, Objetivo del Programa, Matriz de Indicadores, Reglas de Operación y resultados y/o efectos de los programas sociales </a:t>
            </a:r>
          </a:p>
          <a:p>
            <a:pPr algn="ctr" eaLnBrk="0" hangingPunct="0"/>
            <a:endParaRPr lang="es-MX" sz="1600" b="1" dirty="0" smtClean="0">
              <a:latin typeface="Trajan Pro"/>
            </a:endParaRPr>
          </a:p>
        </p:txBody>
      </p:sp>
      <p:sp>
        <p:nvSpPr>
          <p:cNvPr id="4" name="3 Conector"/>
          <p:cNvSpPr/>
          <p:nvPr/>
        </p:nvSpPr>
        <p:spPr>
          <a:xfrm>
            <a:off x="431151" y="1369538"/>
            <a:ext cx="364485" cy="432792"/>
          </a:xfrm>
          <a:prstGeom prst="flowChartConnector">
            <a:avLst/>
          </a:prstGeom>
          <a:solidFill>
            <a:schemeClr val="tx2">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b="1" dirty="0" smtClean="0">
                <a:solidFill>
                  <a:srgbClr val="FFFFFF"/>
                </a:solidFill>
                <a:latin typeface="Adobe Caslon Pro" pitchFamily="18" charset="0"/>
              </a:rPr>
              <a:t>3</a:t>
            </a:r>
            <a:endParaRPr lang="es-MX" sz="1400" b="1" dirty="0">
              <a:solidFill>
                <a:srgbClr val="FFFFFF"/>
              </a:solidFill>
              <a:latin typeface="Adobe Caslon Pro" pitchFamily="18" charset="0"/>
            </a:endParaRPr>
          </a:p>
        </p:txBody>
      </p:sp>
      <p:sp>
        <p:nvSpPr>
          <p:cNvPr id="5" name="3 Marcador de número de diapositiva"/>
          <p:cNvSpPr>
            <a:spLocks noGrp="1"/>
          </p:cNvSpPr>
          <p:nvPr>
            <p:ph type="sldNum" sz="quarter" idx="12"/>
          </p:nvPr>
        </p:nvSpPr>
        <p:spPr>
          <a:xfrm>
            <a:off x="6553200" y="6376898"/>
            <a:ext cx="2133600" cy="365125"/>
          </a:xfrm>
        </p:spPr>
        <p:txBody>
          <a:bodyPr/>
          <a:lstStyle/>
          <a:p>
            <a:fld id="{661FCBCB-BF3D-4D60-A4A2-948BCA283494}" type="slidenum">
              <a:rPr lang="es-MX" smtClean="0"/>
              <a:pPr/>
              <a:t>30</a:t>
            </a:fld>
            <a:endParaRPr lang="es-MX" dirty="0"/>
          </a:p>
        </p:txBody>
      </p:sp>
      <p:sp>
        <p:nvSpPr>
          <p:cNvPr id="7" name="AutoShape 5"/>
          <p:cNvSpPr>
            <a:spLocks noChangeArrowheads="1"/>
          </p:cNvSpPr>
          <p:nvPr/>
        </p:nvSpPr>
        <p:spPr bwMode="auto">
          <a:xfrm>
            <a:off x="334247" y="3118190"/>
            <a:ext cx="3228839" cy="1154818"/>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0" rIns="0" anchor="ctr"/>
          <a:lstStyle/>
          <a:p>
            <a:pPr eaLnBrk="0" hangingPunct="0"/>
            <a:endParaRPr lang="es-MX" sz="1600" b="1" dirty="0" smtClean="0">
              <a:solidFill>
                <a:srgbClr val="FFFFFF"/>
              </a:solidFill>
              <a:latin typeface="Adobe Caslon Pro" pitchFamily="18" charset="0"/>
            </a:endParaRPr>
          </a:p>
          <a:p>
            <a:pPr algn="ctr" eaLnBrk="0" hangingPunct="0"/>
            <a:r>
              <a:rPr lang="es-MX" sz="1400" b="1" dirty="0" smtClean="0">
                <a:solidFill>
                  <a:srgbClr val="FFFFFF"/>
                </a:solidFill>
                <a:latin typeface="Adobe Caslon Pro" pitchFamily="18" charset="0"/>
              </a:rPr>
              <a:t>Información </a:t>
            </a:r>
            <a:r>
              <a:rPr lang="es-MX" sz="1400" b="1" dirty="0">
                <a:solidFill>
                  <a:srgbClr val="FFFFFF"/>
                </a:solidFill>
                <a:latin typeface="Adobe Caslon Pro" pitchFamily="18" charset="0"/>
              </a:rPr>
              <a:t>útil para</a:t>
            </a:r>
            <a:r>
              <a:rPr lang="es-MX" sz="1400" b="1" dirty="0" smtClean="0">
                <a:solidFill>
                  <a:srgbClr val="FFFFFF"/>
                </a:solidFill>
                <a:latin typeface="Adobe Caslon Pro" pitchFamily="18" charset="0"/>
              </a:rPr>
              <a:t>:</a:t>
            </a:r>
          </a:p>
          <a:p>
            <a:pPr eaLnBrk="0" hangingPunct="0"/>
            <a:endParaRPr lang="es-MX" sz="1600" b="1" dirty="0">
              <a:solidFill>
                <a:srgbClr val="FFFFFF"/>
              </a:solidFill>
              <a:latin typeface="Adobe Caslon Pro" pitchFamily="18" charset="0"/>
            </a:endParaRPr>
          </a:p>
          <a:p>
            <a:pPr marL="285750" indent="-285750" eaLnBrk="0" hangingPunct="0">
              <a:buBlip>
                <a:blip r:embed="rId3"/>
              </a:buBlip>
            </a:pPr>
            <a:r>
              <a:rPr lang="es-MX" sz="1400" dirty="0">
                <a:solidFill>
                  <a:srgbClr val="FFFFFF"/>
                </a:solidFill>
                <a:latin typeface="Adobe Caslon Pro" pitchFamily="18" charset="0"/>
              </a:rPr>
              <a:t>Diseño de estrategias de atención</a:t>
            </a:r>
          </a:p>
          <a:p>
            <a:pPr marL="285750" indent="-285750" eaLnBrk="0" hangingPunct="0">
              <a:buBlip>
                <a:blip r:embed="rId3"/>
              </a:buBlip>
            </a:pPr>
            <a:r>
              <a:rPr lang="es-MX" sz="1400" dirty="0">
                <a:solidFill>
                  <a:srgbClr val="FFFFFF"/>
                </a:solidFill>
                <a:latin typeface="Adobe Caslon Pro" pitchFamily="18" charset="0"/>
              </a:rPr>
              <a:t>Diseño de mecanismos de focalización </a:t>
            </a:r>
          </a:p>
          <a:p>
            <a:pPr marL="285750" indent="-285750" eaLnBrk="0" hangingPunct="0">
              <a:buBlip>
                <a:blip r:embed="rId3"/>
              </a:buBlip>
            </a:pPr>
            <a:r>
              <a:rPr lang="es-MX" sz="1400" dirty="0">
                <a:solidFill>
                  <a:srgbClr val="FFFFFF"/>
                </a:solidFill>
                <a:latin typeface="Adobe Caslon Pro" pitchFamily="18" charset="0"/>
              </a:rPr>
              <a:t>Evaluación de los </a:t>
            </a:r>
            <a:r>
              <a:rPr lang="es-MX" sz="1400" dirty="0" smtClean="0">
                <a:solidFill>
                  <a:srgbClr val="FFFFFF"/>
                </a:solidFill>
                <a:latin typeface="Adobe Caslon Pro" pitchFamily="18" charset="0"/>
              </a:rPr>
              <a:t>programas</a:t>
            </a:r>
          </a:p>
          <a:p>
            <a:pPr marL="285750" indent="-285750" eaLnBrk="0" hangingPunct="0">
              <a:buFont typeface="Wingdings" pitchFamily="2" charset="2"/>
              <a:buChar char="q"/>
            </a:pPr>
            <a:endParaRPr lang="es-MX" sz="1600" b="1" dirty="0">
              <a:solidFill>
                <a:srgbClr val="FFFFFF"/>
              </a:solidFill>
              <a:latin typeface="Adobe Caslon Pro" pitchFamily="18" charset="0"/>
            </a:endParaRPr>
          </a:p>
        </p:txBody>
      </p:sp>
      <p:sp>
        <p:nvSpPr>
          <p:cNvPr id="8" name="AutoShape 6"/>
          <p:cNvSpPr>
            <a:spLocks noChangeArrowheads="1"/>
          </p:cNvSpPr>
          <p:nvPr/>
        </p:nvSpPr>
        <p:spPr bwMode="auto">
          <a:xfrm>
            <a:off x="4604689" y="2989359"/>
            <a:ext cx="3927751" cy="1424975"/>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lstStyle/>
          <a:p>
            <a:pPr algn="ctr" eaLnBrk="0" hangingPunct="0"/>
            <a:r>
              <a:rPr lang="es-MX" sz="1400" b="1" dirty="0">
                <a:solidFill>
                  <a:srgbClr val="FFFFFF"/>
                </a:solidFill>
                <a:latin typeface="Adobe Caslon Pro" pitchFamily="18" charset="0"/>
              </a:rPr>
              <a:t>Contribuye a mejorar el proceso de toma </a:t>
            </a:r>
            <a:r>
              <a:rPr lang="es-MX" sz="1400" b="1" dirty="0" smtClean="0">
                <a:solidFill>
                  <a:srgbClr val="FFFFFF"/>
                </a:solidFill>
                <a:latin typeface="Adobe Caslon Pro" pitchFamily="18" charset="0"/>
              </a:rPr>
              <a:t> de </a:t>
            </a:r>
            <a:r>
              <a:rPr lang="es-MX" sz="1400" b="1" dirty="0">
                <a:solidFill>
                  <a:srgbClr val="FFFFFF"/>
                </a:solidFill>
                <a:latin typeface="Adobe Caslon Pro" pitchFamily="18" charset="0"/>
              </a:rPr>
              <a:t>decisiones de las unidades responsables </a:t>
            </a:r>
            <a:r>
              <a:rPr lang="es-MX" sz="1400" b="1" dirty="0" smtClean="0">
                <a:solidFill>
                  <a:srgbClr val="FFFFFF"/>
                </a:solidFill>
                <a:latin typeface="Adobe Caslon Pro" pitchFamily="18" charset="0"/>
              </a:rPr>
              <a:t> de </a:t>
            </a:r>
            <a:r>
              <a:rPr lang="es-MX" sz="1400" b="1" dirty="0">
                <a:solidFill>
                  <a:srgbClr val="FFFFFF"/>
                </a:solidFill>
                <a:latin typeface="Adobe Caslon Pro" pitchFamily="18" charset="0"/>
              </a:rPr>
              <a:t>la implementación de los programas</a:t>
            </a:r>
            <a:r>
              <a:rPr lang="es-MX" sz="1400" b="1" dirty="0" smtClean="0">
                <a:solidFill>
                  <a:srgbClr val="FFFFFF"/>
                </a:solidFill>
                <a:latin typeface="Adobe Caslon Pro" pitchFamily="18" charset="0"/>
              </a:rPr>
              <a:t>:</a:t>
            </a:r>
          </a:p>
          <a:p>
            <a:pPr eaLnBrk="0" hangingPunct="0"/>
            <a:endParaRPr lang="es-MX" sz="1600" b="1" dirty="0">
              <a:solidFill>
                <a:srgbClr val="FFFFFF"/>
              </a:solidFill>
              <a:latin typeface="Adobe Caslon Pro" pitchFamily="18" charset="0"/>
            </a:endParaRPr>
          </a:p>
          <a:p>
            <a:pPr marL="285750" indent="-285750" eaLnBrk="0" hangingPunct="0">
              <a:buBlip>
                <a:blip r:embed="rId3"/>
              </a:buBlip>
            </a:pPr>
            <a:r>
              <a:rPr lang="es-MX" sz="1400" dirty="0">
                <a:solidFill>
                  <a:srgbClr val="FFFFFF"/>
                </a:solidFill>
                <a:latin typeface="Adobe Caslon Pro" pitchFamily="18" charset="0"/>
              </a:rPr>
              <a:t>Prospectiva institucional.</a:t>
            </a:r>
          </a:p>
          <a:p>
            <a:pPr marL="285750" indent="-285750" eaLnBrk="0" hangingPunct="0">
              <a:buBlip>
                <a:blip r:embed="rId3"/>
              </a:buBlip>
            </a:pPr>
            <a:r>
              <a:rPr lang="es-MX" sz="1400" dirty="0">
                <a:solidFill>
                  <a:srgbClr val="FFFFFF"/>
                </a:solidFill>
                <a:latin typeface="Adobe Caslon Pro" pitchFamily="18" charset="0"/>
              </a:rPr>
              <a:t>Definición de metas anuales y </a:t>
            </a:r>
            <a:r>
              <a:rPr lang="es-MX" sz="1400" dirty="0" smtClean="0">
                <a:solidFill>
                  <a:srgbClr val="FFFFFF"/>
                </a:solidFill>
                <a:latin typeface="Adobe Caslon Pro" pitchFamily="18" charset="0"/>
              </a:rPr>
              <a:t>de mediano </a:t>
            </a:r>
            <a:r>
              <a:rPr lang="es-MX" sz="1400" dirty="0">
                <a:solidFill>
                  <a:srgbClr val="FFFFFF"/>
                </a:solidFill>
                <a:latin typeface="Adobe Caslon Pro" pitchFamily="18" charset="0"/>
              </a:rPr>
              <a:t>plazo.</a:t>
            </a:r>
          </a:p>
        </p:txBody>
      </p:sp>
      <p:sp>
        <p:nvSpPr>
          <p:cNvPr id="9" name="AutoShape 4"/>
          <p:cNvSpPr>
            <a:spLocks noChangeArrowheads="1"/>
          </p:cNvSpPr>
          <p:nvPr/>
        </p:nvSpPr>
        <p:spPr bwMode="auto">
          <a:xfrm>
            <a:off x="3850059" y="3541482"/>
            <a:ext cx="595303" cy="555913"/>
          </a:xfrm>
          <a:prstGeom prst="rightArrow">
            <a:avLst>
              <a:gd name="adj1" fmla="val 50000"/>
              <a:gd name="adj2" fmla="val 37528"/>
            </a:avLst>
          </a:prstGeom>
          <a:solidFill>
            <a:schemeClr val="tx2">
              <a:lumMod val="75000"/>
            </a:schemeClr>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eaLnBrk="0" hangingPunct="0"/>
            <a:endParaRPr lang="es-MX" sz="1200" dirty="0">
              <a:latin typeface="Adobe Caslon Pro" pitchFamily="18" charset="0"/>
            </a:endParaRPr>
          </a:p>
        </p:txBody>
      </p:sp>
      <p:sp>
        <p:nvSpPr>
          <p:cNvPr id="10" name="9 Rectángulo"/>
          <p:cNvSpPr/>
          <p:nvPr/>
        </p:nvSpPr>
        <p:spPr>
          <a:xfrm>
            <a:off x="300130" y="2132856"/>
            <a:ext cx="8376054" cy="646331"/>
          </a:xfrm>
          <a:prstGeom prst="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 Diagnósticos: Permiten </a:t>
            </a:r>
            <a:r>
              <a:rPr lang="es-MX" b="1" dirty="0">
                <a:solidFill>
                  <a:srgbClr val="FFFFFF"/>
                </a:solidFill>
                <a:latin typeface="Adobe Caslon Pro" pitchFamily="18" charset="0"/>
              </a:rPr>
              <a:t>conocer claramente el problema que cada </a:t>
            </a:r>
            <a:r>
              <a:rPr lang="es-MX" b="1" dirty="0" smtClean="0">
                <a:solidFill>
                  <a:srgbClr val="FFFFFF"/>
                </a:solidFill>
                <a:latin typeface="Adobe Caslon Pro" pitchFamily="18" charset="0"/>
              </a:rPr>
              <a:t>uno </a:t>
            </a:r>
            <a:r>
              <a:rPr lang="es-MX" b="1" dirty="0">
                <a:solidFill>
                  <a:srgbClr val="FFFFFF"/>
                </a:solidFill>
                <a:latin typeface="Adobe Caslon Pro" pitchFamily="18" charset="0"/>
              </a:rPr>
              <a:t>de los programas de la SEDESOL busca resolver.</a:t>
            </a:r>
          </a:p>
        </p:txBody>
      </p:sp>
      <p:sp>
        <p:nvSpPr>
          <p:cNvPr id="11" name="AutoShape 4"/>
          <p:cNvSpPr>
            <a:spLocks noChangeArrowheads="1"/>
          </p:cNvSpPr>
          <p:nvPr/>
        </p:nvSpPr>
        <p:spPr bwMode="auto">
          <a:xfrm rot="5400000">
            <a:off x="4009885" y="2677386"/>
            <a:ext cx="356635" cy="623945"/>
          </a:xfrm>
          <a:prstGeom prst="rightArrow">
            <a:avLst>
              <a:gd name="adj1" fmla="val 50000"/>
              <a:gd name="adj2" fmla="val 37528"/>
            </a:avLst>
          </a:prstGeom>
          <a:solidFill>
            <a:schemeClr val="tx2">
              <a:lumMod val="75000"/>
            </a:schemeClr>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lstStyle/>
          <a:p>
            <a:pPr eaLnBrk="0" hangingPunct="0">
              <a:defRPr/>
            </a:pPr>
            <a:endParaRPr lang="es-MX" sz="1200" dirty="0">
              <a:latin typeface="Adobe Caslon Pro" pitchFamily="18" charset="0"/>
            </a:endParaRPr>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719" y="4639107"/>
            <a:ext cx="8208911" cy="1987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31533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5"/>
          <p:cNvSpPr>
            <a:spLocks noChangeArrowheads="1"/>
          </p:cNvSpPr>
          <p:nvPr/>
        </p:nvSpPr>
        <p:spPr bwMode="auto">
          <a:xfrm>
            <a:off x="267675" y="856231"/>
            <a:ext cx="7472677"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a:solidFill>
                  <a:srgbClr val="FFFFFF"/>
                </a:solidFill>
                <a:latin typeface="Adobe Caslon Pro" pitchFamily="18" charset="0"/>
              </a:rPr>
              <a:t>Aspectos </a:t>
            </a:r>
            <a:r>
              <a:rPr lang="es-MX" sz="2000" b="1" dirty="0" smtClean="0">
                <a:solidFill>
                  <a:srgbClr val="FFFFFF"/>
                </a:solidFill>
                <a:latin typeface="Adobe Caslon Pro" pitchFamily="18" charset="0"/>
              </a:rPr>
              <a:t>relevantes </a:t>
            </a:r>
            <a:r>
              <a:rPr lang="es-MX" sz="2000" b="1" dirty="0">
                <a:solidFill>
                  <a:srgbClr val="FFFFFF"/>
                </a:solidFill>
                <a:latin typeface="Adobe Caslon Pro" pitchFamily="18" charset="0"/>
              </a:rPr>
              <a:t>en la planeación y diseño de políticas públicas</a:t>
            </a:r>
            <a:endParaRPr lang="es-MX" sz="2000" b="1" dirty="0">
              <a:solidFill>
                <a:schemeClr val="bg1"/>
              </a:solidFill>
              <a:latin typeface="Trajan Pro"/>
            </a:endParaRPr>
          </a:p>
        </p:txBody>
      </p:sp>
      <p:sp>
        <p:nvSpPr>
          <p:cNvPr id="4" name="AutoShape 5"/>
          <p:cNvSpPr>
            <a:spLocks noChangeArrowheads="1"/>
          </p:cNvSpPr>
          <p:nvPr/>
        </p:nvSpPr>
        <p:spPr bwMode="auto">
          <a:xfrm>
            <a:off x="823776" y="1393707"/>
            <a:ext cx="7776864" cy="272415"/>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marL="180000" algn="just" eaLnBrk="0" hangingPunct="0"/>
            <a:r>
              <a:rPr lang="es-MX" sz="1600" b="1" dirty="0" smtClean="0">
                <a:latin typeface="Adobe Caslon Pro" pitchFamily="18" charset="0"/>
              </a:rPr>
              <a:t>Informe </a:t>
            </a:r>
            <a:r>
              <a:rPr lang="es-MX" sz="1600" b="1" dirty="0">
                <a:latin typeface="Adobe Caslon Pro" pitchFamily="18" charset="0"/>
              </a:rPr>
              <a:t>de la situación de pobreza y rezago </a:t>
            </a:r>
            <a:r>
              <a:rPr lang="es-MX" sz="1600" b="1" dirty="0" smtClean="0">
                <a:latin typeface="Adobe Caslon Pro" pitchFamily="18" charset="0"/>
              </a:rPr>
              <a:t>social</a:t>
            </a:r>
            <a:endParaRPr lang="es-MX" sz="1600" b="1" dirty="0">
              <a:latin typeface="Adobe Caslon Pro" pitchFamily="18" charset="0"/>
            </a:endParaRPr>
          </a:p>
        </p:txBody>
      </p:sp>
      <p:sp>
        <p:nvSpPr>
          <p:cNvPr id="5" name="4 Conector"/>
          <p:cNvSpPr/>
          <p:nvPr/>
        </p:nvSpPr>
        <p:spPr>
          <a:xfrm>
            <a:off x="415270" y="1340096"/>
            <a:ext cx="364485" cy="432792"/>
          </a:xfrm>
          <a:prstGeom prst="flowChartConnector">
            <a:avLst/>
          </a:prstGeom>
          <a:solidFill>
            <a:schemeClr val="tx2">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algn="ctr" eaLnBrk="0" hangingPunct="0"/>
            <a:r>
              <a:rPr lang="es-MX" sz="1400" b="1" dirty="0" smtClean="0">
                <a:solidFill>
                  <a:srgbClr val="FFFFFF"/>
                </a:solidFill>
                <a:latin typeface="Adobe Caslon Pro" pitchFamily="18" charset="0"/>
              </a:rPr>
              <a:t>4</a:t>
            </a:r>
            <a:endParaRPr lang="es-MX" sz="1400" b="1" dirty="0">
              <a:solidFill>
                <a:srgbClr val="FFFFFF"/>
              </a:solidFill>
              <a:latin typeface="Adobe Caslon Pro" pitchFamily="18" charset="0"/>
            </a:endParaRPr>
          </a:p>
        </p:txBody>
      </p:sp>
      <p:sp>
        <p:nvSpPr>
          <p:cNvPr id="7" name="6 Pentágono"/>
          <p:cNvSpPr/>
          <p:nvPr/>
        </p:nvSpPr>
        <p:spPr>
          <a:xfrm>
            <a:off x="269086" y="3498408"/>
            <a:ext cx="1870461" cy="338554"/>
          </a:xfrm>
          <a:prstGeom prst="homePlate">
            <a:avLst>
              <a:gd name="adj" fmla="val 33301"/>
            </a:avLst>
          </a:prstGeom>
          <a:solidFill>
            <a:schemeClr val="tx1">
              <a:lumMod val="85000"/>
              <a:lumOff val="1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108000" rIns="108000" anchor="ctr">
            <a:spAutoFit/>
          </a:bodyPr>
          <a:lstStyle/>
          <a:p>
            <a:pPr marL="216000" eaLnBrk="0" hangingPunct="0"/>
            <a:r>
              <a:rPr lang="es-MX" sz="1600" b="1" dirty="0" smtClean="0">
                <a:solidFill>
                  <a:srgbClr val="FFFFFF"/>
                </a:solidFill>
                <a:latin typeface="Adobe Caslon Pro"/>
              </a:rPr>
              <a:t>Objetivos</a:t>
            </a:r>
            <a:endParaRPr lang="es-MX" sz="1600" b="1" dirty="0">
              <a:solidFill>
                <a:srgbClr val="FFFFFF"/>
              </a:solidFill>
              <a:latin typeface="Adobe Caslon Pro"/>
            </a:endParaRPr>
          </a:p>
        </p:txBody>
      </p:sp>
      <p:sp>
        <p:nvSpPr>
          <p:cNvPr id="8" name="7 Rectángulo redondeado"/>
          <p:cNvSpPr/>
          <p:nvPr/>
        </p:nvSpPr>
        <p:spPr>
          <a:xfrm>
            <a:off x="2345010" y="2492896"/>
            <a:ext cx="6547469" cy="2349579"/>
          </a:xfrm>
          <a:prstGeom prst="roundRect">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marL="501750" indent="-285750" algn="just" eaLnBrk="0" hangingPunct="0">
              <a:spcBef>
                <a:spcPts val="600"/>
              </a:spcBef>
              <a:spcAft>
                <a:spcPts val="600"/>
              </a:spcAft>
              <a:buBlip>
                <a:blip r:embed="rId3"/>
              </a:buBlip>
            </a:pPr>
            <a:r>
              <a:rPr lang="es-MX" sz="1600" b="1" dirty="0">
                <a:solidFill>
                  <a:srgbClr val="FFFFFF"/>
                </a:solidFill>
                <a:latin typeface="Adobe Caslon Pro" pitchFamily="18" charset="0"/>
              </a:rPr>
              <a:t>Contar con un instrumento para la planeación del gasto municipal y de las DTDF, para mover los indicadores de </a:t>
            </a:r>
            <a:r>
              <a:rPr lang="es-MX" sz="1600" b="1" dirty="0" smtClean="0">
                <a:solidFill>
                  <a:srgbClr val="FFFFFF"/>
                </a:solidFill>
                <a:latin typeface="Adobe Caslon Pro" pitchFamily="18" charset="0"/>
              </a:rPr>
              <a:t>pobreza y rezago social </a:t>
            </a:r>
            <a:endParaRPr lang="es-MX" sz="1600" b="1" dirty="0">
              <a:solidFill>
                <a:srgbClr val="FFFFFF"/>
              </a:solidFill>
              <a:latin typeface="Adobe Caslon Pro" pitchFamily="18" charset="0"/>
            </a:endParaRPr>
          </a:p>
          <a:p>
            <a:pPr marL="501750" indent="-285750" algn="just" eaLnBrk="0" hangingPunct="0">
              <a:spcBef>
                <a:spcPts val="600"/>
              </a:spcBef>
              <a:spcAft>
                <a:spcPts val="600"/>
              </a:spcAft>
              <a:buBlip>
                <a:blip r:embed="rId3"/>
              </a:buBlip>
            </a:pPr>
            <a:r>
              <a:rPr lang="es-MX" sz="1600" b="1" dirty="0">
                <a:solidFill>
                  <a:srgbClr val="FFFFFF"/>
                </a:solidFill>
                <a:latin typeface="Adobe Caslon Pro" pitchFamily="18" charset="0"/>
              </a:rPr>
              <a:t>I</a:t>
            </a:r>
            <a:r>
              <a:rPr lang="es-MX" sz="1600" b="1" dirty="0" smtClean="0">
                <a:solidFill>
                  <a:srgbClr val="FFFFFF"/>
                </a:solidFill>
                <a:latin typeface="Adobe Caslon Pro" pitchFamily="18" charset="0"/>
              </a:rPr>
              <a:t>nformación útil para los </a:t>
            </a:r>
            <a:r>
              <a:rPr lang="es-MX" sz="1600" b="1" dirty="0">
                <a:solidFill>
                  <a:srgbClr val="FFFFFF"/>
                </a:solidFill>
                <a:latin typeface="Adobe Caslon Pro" pitchFamily="18" charset="0"/>
              </a:rPr>
              <a:t>municipios o DTDF,  </a:t>
            </a:r>
            <a:r>
              <a:rPr lang="es-MX" sz="1600" b="1" dirty="0" smtClean="0">
                <a:solidFill>
                  <a:srgbClr val="FFFFFF"/>
                </a:solidFill>
                <a:latin typeface="Adobe Caslon Pro" pitchFamily="18" charset="0"/>
              </a:rPr>
              <a:t>en  </a:t>
            </a:r>
            <a:r>
              <a:rPr lang="es-MX" sz="1600" b="1" dirty="0">
                <a:solidFill>
                  <a:srgbClr val="FFFFFF"/>
                </a:solidFill>
                <a:latin typeface="Adobe Caslon Pro" pitchFamily="18" charset="0"/>
              </a:rPr>
              <a:t>la elaboración de las Matrices de Planeación Municipal o de las DTDF.</a:t>
            </a:r>
          </a:p>
          <a:p>
            <a:pPr marL="501750" indent="-285750" algn="just" eaLnBrk="0" hangingPunct="0">
              <a:spcBef>
                <a:spcPts val="600"/>
              </a:spcBef>
              <a:spcAft>
                <a:spcPts val="600"/>
              </a:spcAft>
              <a:buBlip>
                <a:blip r:embed="rId3"/>
              </a:buBlip>
            </a:pPr>
            <a:r>
              <a:rPr lang="es-MX" sz="1600" b="1" dirty="0">
                <a:solidFill>
                  <a:srgbClr val="FFFFFF"/>
                </a:solidFill>
                <a:latin typeface="Adobe Caslon Pro" pitchFamily="18" charset="0"/>
              </a:rPr>
              <a:t>Fortalecer las tareas de seguimiento y verificación de las obras y acciones realizadas con el FAIS</a:t>
            </a:r>
            <a:r>
              <a:rPr lang="es-MX" sz="1600" b="1" dirty="0" smtClean="0">
                <a:solidFill>
                  <a:srgbClr val="FFFFFF"/>
                </a:solidFill>
                <a:latin typeface="Adobe Caslon Pro" pitchFamily="18" charset="0"/>
              </a:rPr>
              <a:t>.</a:t>
            </a:r>
            <a:endParaRPr lang="es-MX" sz="1400" b="1" dirty="0">
              <a:solidFill>
                <a:srgbClr val="FFFFFF"/>
              </a:solidFill>
              <a:latin typeface="Adobe Caslon Pro" pitchFamily="18" charset="0"/>
            </a:endParaRPr>
          </a:p>
        </p:txBody>
      </p:sp>
    </p:spTree>
    <p:extLst>
      <p:ext uri="{BB962C8B-B14F-4D97-AF65-F5344CB8AC3E}">
        <p14:creationId xmlns:p14="http://schemas.microsoft.com/office/powerpoint/2010/main" val="2673153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4</a:t>
            </a:fld>
            <a:endParaRPr lang="es-MX" dirty="0"/>
          </a:p>
        </p:txBody>
      </p:sp>
      <p:sp>
        <p:nvSpPr>
          <p:cNvPr id="11" name="AutoShape 5"/>
          <p:cNvSpPr>
            <a:spLocks noChangeArrowheads="1"/>
          </p:cNvSpPr>
          <p:nvPr/>
        </p:nvSpPr>
        <p:spPr bwMode="auto">
          <a:xfrm>
            <a:off x="107504" y="188640"/>
            <a:ext cx="6192687" cy="476726"/>
          </a:xfrm>
          <a:prstGeom prst="roundRect">
            <a:avLst>
              <a:gd name="adj" fmla="val 16667"/>
            </a:avLst>
          </a:prstGeom>
          <a:solidFill>
            <a:srgbClr val="80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just" eaLnBrk="0" hangingPunct="0"/>
            <a:r>
              <a:rPr lang="es-MX" sz="1400" b="1" dirty="0" smtClean="0">
                <a:solidFill>
                  <a:schemeClr val="bg1"/>
                </a:solidFill>
                <a:latin typeface="Trajan Pro"/>
              </a:rPr>
              <a:t>Indicadores de Bienestar Social</a:t>
            </a:r>
            <a:endParaRPr lang="es-MX" sz="1400" b="1" dirty="0">
              <a:solidFill>
                <a:schemeClr val="bg1"/>
              </a:solidFill>
              <a:latin typeface="Trajan Pro"/>
            </a:endParaRPr>
          </a:p>
          <a:p>
            <a:pPr algn="just" eaLnBrk="0" hangingPunct="0"/>
            <a:endParaRPr lang="es-MX" sz="1400" b="1" dirty="0" smtClean="0">
              <a:solidFill>
                <a:schemeClr val="bg1"/>
              </a:solidFill>
              <a:latin typeface="Trajan Pro"/>
            </a:endParaRPr>
          </a:p>
        </p:txBody>
      </p:sp>
      <p:graphicFrame>
        <p:nvGraphicFramePr>
          <p:cNvPr id="2" name="1 Tabla"/>
          <p:cNvGraphicFramePr>
            <a:graphicFrameLocks noGrp="1"/>
          </p:cNvGraphicFramePr>
          <p:nvPr>
            <p:extLst>
              <p:ext uri="{D42A27DB-BD31-4B8C-83A1-F6EECF244321}">
                <p14:modId xmlns:p14="http://schemas.microsoft.com/office/powerpoint/2010/main" val="3426649633"/>
              </p:ext>
            </p:extLst>
          </p:nvPr>
        </p:nvGraphicFramePr>
        <p:xfrm>
          <a:off x="251520" y="889279"/>
          <a:ext cx="8712968" cy="5677285"/>
        </p:xfrm>
        <a:graphic>
          <a:graphicData uri="http://schemas.openxmlformats.org/drawingml/2006/table">
            <a:tbl>
              <a:tblPr firstRow="1" firstCol="1" bandRow="1">
                <a:tableStyleId>{5C22544A-7EE6-4342-B048-85BDC9FD1C3A}</a:tableStyleId>
              </a:tblPr>
              <a:tblGrid>
                <a:gridCol w="1034183"/>
                <a:gridCol w="1270073"/>
                <a:gridCol w="1224136"/>
                <a:gridCol w="1224136"/>
                <a:gridCol w="1304833"/>
                <a:gridCol w="2655607"/>
              </a:tblGrid>
              <a:tr h="209467">
                <a:tc>
                  <a:txBody>
                    <a:bodyPr/>
                    <a:lstStyle/>
                    <a:p>
                      <a:pPr algn="ctr">
                        <a:spcAft>
                          <a:spcPts val="0"/>
                        </a:spcAft>
                      </a:pPr>
                      <a:r>
                        <a:rPr lang="es-MX" sz="1000" dirty="0">
                          <a:effectLst/>
                        </a:rPr>
                        <a:t> </a:t>
                      </a:r>
                      <a:endParaRPr lang="es-MX" sz="1000" b="1" dirty="0">
                        <a:effectLst/>
                        <a:latin typeface="Calibri"/>
                        <a:ea typeface="Calibri"/>
                        <a:cs typeface="Times New Roman"/>
                      </a:endParaRPr>
                    </a:p>
                  </a:txBody>
                  <a:tcPr marL="36138" marR="36138" marT="0" marB="0">
                    <a:solidFill>
                      <a:schemeClr val="accent2">
                        <a:lumMod val="75000"/>
                      </a:schemeClr>
                    </a:solidFill>
                  </a:tcPr>
                </a:tc>
                <a:tc>
                  <a:txBody>
                    <a:bodyPr/>
                    <a:lstStyle/>
                    <a:p>
                      <a:pPr algn="ctr">
                        <a:spcAft>
                          <a:spcPts val="0"/>
                        </a:spcAft>
                      </a:pPr>
                      <a:r>
                        <a:rPr lang="es-MX" sz="1000" dirty="0">
                          <a:effectLst/>
                        </a:rPr>
                        <a:t>Medición de la Pobreza</a:t>
                      </a:r>
                      <a:endParaRPr lang="es-MX" sz="1000" b="1" dirty="0">
                        <a:effectLst/>
                        <a:latin typeface="Calibri"/>
                        <a:ea typeface="Calibri"/>
                        <a:cs typeface="Times New Roman"/>
                      </a:endParaRPr>
                    </a:p>
                  </a:txBody>
                  <a:tcPr marL="36138" marR="36138" marT="0" marB="0">
                    <a:solidFill>
                      <a:schemeClr val="accent2">
                        <a:lumMod val="75000"/>
                      </a:schemeClr>
                    </a:solidFill>
                  </a:tcPr>
                </a:tc>
                <a:tc>
                  <a:txBody>
                    <a:bodyPr/>
                    <a:lstStyle/>
                    <a:p>
                      <a:pPr algn="ctr">
                        <a:spcAft>
                          <a:spcPts val="0"/>
                        </a:spcAft>
                      </a:pPr>
                      <a:r>
                        <a:rPr lang="es-MX" sz="1000" dirty="0">
                          <a:effectLst/>
                        </a:rPr>
                        <a:t>Índice de Rezago Social</a:t>
                      </a:r>
                      <a:endParaRPr lang="es-MX" sz="1000" b="1" dirty="0">
                        <a:effectLst/>
                        <a:latin typeface="Calibri"/>
                        <a:ea typeface="Calibri"/>
                        <a:cs typeface="Times New Roman"/>
                      </a:endParaRPr>
                    </a:p>
                  </a:txBody>
                  <a:tcPr marL="36138" marR="36138" marT="0" marB="0">
                    <a:solidFill>
                      <a:schemeClr val="accent2">
                        <a:lumMod val="75000"/>
                      </a:schemeClr>
                    </a:solidFill>
                  </a:tcPr>
                </a:tc>
                <a:tc>
                  <a:txBody>
                    <a:bodyPr/>
                    <a:lstStyle/>
                    <a:p>
                      <a:pPr algn="ctr">
                        <a:spcAft>
                          <a:spcPts val="0"/>
                        </a:spcAft>
                      </a:pPr>
                      <a:r>
                        <a:rPr lang="es-MX" sz="1000" dirty="0">
                          <a:effectLst/>
                        </a:rPr>
                        <a:t>Índice de Marginación</a:t>
                      </a:r>
                      <a:endParaRPr lang="es-MX" sz="1000" b="1" dirty="0">
                        <a:effectLst/>
                        <a:latin typeface="Calibri"/>
                        <a:ea typeface="Calibri"/>
                        <a:cs typeface="Times New Roman"/>
                      </a:endParaRPr>
                    </a:p>
                  </a:txBody>
                  <a:tcPr marL="36138" marR="36138" marT="0" marB="0">
                    <a:solidFill>
                      <a:schemeClr val="accent2">
                        <a:lumMod val="75000"/>
                      </a:schemeClr>
                    </a:solidFill>
                  </a:tcPr>
                </a:tc>
                <a:tc>
                  <a:txBody>
                    <a:bodyPr/>
                    <a:lstStyle/>
                    <a:p>
                      <a:pPr algn="ctr">
                        <a:spcAft>
                          <a:spcPts val="0"/>
                        </a:spcAft>
                      </a:pPr>
                      <a:r>
                        <a:rPr lang="es-MX" sz="1000" dirty="0">
                          <a:effectLst/>
                        </a:rPr>
                        <a:t>Índice de Desarrollo Humano</a:t>
                      </a:r>
                      <a:endParaRPr lang="es-MX" sz="1000" b="1" dirty="0">
                        <a:effectLst/>
                        <a:latin typeface="Calibri"/>
                        <a:ea typeface="Calibri"/>
                        <a:cs typeface="Times New Roman"/>
                      </a:endParaRPr>
                    </a:p>
                  </a:txBody>
                  <a:tcPr marL="36138" marR="36138" marT="0" marB="0">
                    <a:solidFill>
                      <a:schemeClr val="accent2">
                        <a:lumMod val="75000"/>
                      </a:schemeClr>
                    </a:solidFill>
                  </a:tcPr>
                </a:tc>
                <a:tc>
                  <a:txBody>
                    <a:bodyPr/>
                    <a:lstStyle/>
                    <a:p>
                      <a:pPr algn="ctr">
                        <a:spcAft>
                          <a:spcPts val="0"/>
                        </a:spcAft>
                      </a:pPr>
                      <a:r>
                        <a:rPr lang="es-MX" sz="1000" dirty="0">
                          <a:effectLst/>
                        </a:rPr>
                        <a:t>Indicadores de Avance en los Objetivos del Milenio (</a:t>
                      </a:r>
                      <a:r>
                        <a:rPr lang="es-MX" sz="1000" dirty="0" err="1">
                          <a:effectLst/>
                        </a:rPr>
                        <a:t>ODM´s</a:t>
                      </a:r>
                      <a:r>
                        <a:rPr lang="es-MX" sz="1000" dirty="0">
                          <a:effectLst/>
                        </a:rPr>
                        <a:t>)</a:t>
                      </a:r>
                      <a:endParaRPr lang="es-MX" sz="1000" b="1" dirty="0">
                        <a:effectLst/>
                        <a:latin typeface="Calibri"/>
                        <a:ea typeface="Calibri"/>
                        <a:cs typeface="Times New Roman"/>
                      </a:endParaRPr>
                    </a:p>
                  </a:txBody>
                  <a:tcPr marL="36138" marR="36138" marT="0" marB="0">
                    <a:solidFill>
                      <a:schemeClr val="accent2">
                        <a:lumMod val="75000"/>
                      </a:schemeClr>
                    </a:solidFill>
                  </a:tcPr>
                </a:tc>
              </a:tr>
              <a:tr h="64246">
                <a:tc>
                  <a:txBody>
                    <a:bodyPr/>
                    <a:lstStyle/>
                    <a:p>
                      <a:pPr>
                        <a:spcAft>
                          <a:spcPts val="0"/>
                        </a:spcAft>
                      </a:pPr>
                      <a:r>
                        <a:rPr lang="es-MX" sz="1000" dirty="0">
                          <a:effectLst/>
                        </a:rPr>
                        <a:t>Dimensiones</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a:spcAft>
                          <a:spcPts val="0"/>
                        </a:spcAft>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a:spcAft>
                          <a:spcPts val="0"/>
                        </a:spcAft>
                      </a:pPr>
                      <a:r>
                        <a:rPr lang="es-MX" sz="800">
                          <a:effectLst/>
                        </a:rPr>
                        <a:t> </a:t>
                      </a:r>
                      <a:endParaRPr lang="es-MX" sz="800" b="1">
                        <a:effectLst/>
                        <a:latin typeface="Calibri"/>
                        <a:ea typeface="Calibri"/>
                        <a:cs typeface="Times New Roman"/>
                      </a:endParaRPr>
                    </a:p>
                  </a:txBody>
                  <a:tcPr marL="36138" marR="36138" marT="0" marB="0" anchor="ctr"/>
                </a:tc>
                <a:tc>
                  <a:txBody>
                    <a:bodyPr/>
                    <a:lstStyle/>
                    <a:p>
                      <a:pPr>
                        <a:spcAft>
                          <a:spcPts val="0"/>
                        </a:spcAft>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a:spcAft>
                          <a:spcPts val="0"/>
                        </a:spcAft>
                      </a:pPr>
                      <a:r>
                        <a:rPr lang="es-MX" sz="800">
                          <a:effectLst/>
                        </a:rPr>
                        <a:t> </a:t>
                      </a:r>
                      <a:endParaRPr lang="es-MX" sz="800" b="1">
                        <a:effectLst/>
                        <a:latin typeface="Calibri"/>
                        <a:ea typeface="Calibri"/>
                        <a:cs typeface="Times New Roman"/>
                      </a:endParaRPr>
                    </a:p>
                  </a:txBody>
                  <a:tcPr marL="36138" marR="36138" marT="0" marB="0"/>
                </a:tc>
                <a:tc>
                  <a:txBody>
                    <a:bodyPr/>
                    <a:lstStyle/>
                    <a:p>
                      <a:pPr>
                        <a:spcAft>
                          <a:spcPts val="0"/>
                        </a:spcAft>
                      </a:pPr>
                      <a:r>
                        <a:rPr lang="es-MX" sz="800" dirty="0">
                          <a:effectLst/>
                        </a:rPr>
                        <a:t> </a:t>
                      </a:r>
                      <a:endParaRPr lang="es-MX" sz="800" b="1" dirty="0">
                        <a:effectLst/>
                        <a:latin typeface="Calibri"/>
                        <a:ea typeface="Calibri"/>
                        <a:cs typeface="Times New Roman"/>
                      </a:endParaRPr>
                    </a:p>
                  </a:txBody>
                  <a:tcPr marL="36138" marR="36138" marT="0" marB="0" anchor="ctr"/>
                </a:tc>
              </a:tr>
              <a:tr h="289105">
                <a:tc>
                  <a:txBody>
                    <a:bodyPr/>
                    <a:lstStyle/>
                    <a:p>
                      <a:pPr>
                        <a:spcAft>
                          <a:spcPts val="0"/>
                        </a:spcAft>
                      </a:pPr>
                      <a:r>
                        <a:rPr lang="es-MX" sz="1000" dirty="0">
                          <a:effectLst/>
                        </a:rPr>
                        <a:t>Ingreso</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Ingreso corriente total per cápita</a:t>
                      </a:r>
                      <a:endParaRPr lang="es-MX" sz="800" b="1" dirty="0">
                        <a:effectLst/>
                        <a:latin typeface="Calibri"/>
                        <a:ea typeface="Calibri"/>
                        <a:cs typeface="Times New Roman"/>
                      </a:endParaRPr>
                    </a:p>
                  </a:txBody>
                  <a:tcPr marL="36138" marR="36138" marT="0" marB="0" anchor="ctr"/>
                </a:tc>
                <a:tc>
                  <a:txBody>
                    <a:bodyPr/>
                    <a:lstStyle/>
                    <a:p>
                      <a:pPr marL="0" indent="0" algn="just">
                        <a:spcAft>
                          <a:spcPts val="0"/>
                        </a:spcAft>
                        <a:buFont typeface="Arial" pitchFamily="34" charset="0"/>
                        <a:buNone/>
                      </a:pP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Población ocupada con menos de 2 salarios mínimos</a:t>
                      </a:r>
                      <a:endParaRPr lang="es-MX" sz="800" b="1" dirty="0">
                        <a:effectLst/>
                        <a:latin typeface="Calibri"/>
                        <a:ea typeface="Calibri"/>
                        <a:cs typeface="Times New Roman"/>
                      </a:endParaRPr>
                    </a:p>
                  </a:txBody>
                  <a:tcPr marL="36138" marR="36138" marT="0" marB="0" anchor="ctr"/>
                </a:tc>
                <a:tc>
                  <a:txBody>
                    <a:bodyPr/>
                    <a:lstStyle/>
                    <a:p>
                      <a:pPr marL="171450" lvl="0" indent="-171450" algn="just">
                        <a:buFont typeface="Arial" pitchFamily="34" charset="0"/>
                        <a:buChar char="•"/>
                      </a:pPr>
                      <a:r>
                        <a:rPr lang="es-MX" sz="800" dirty="0">
                          <a:effectLst/>
                        </a:rPr>
                        <a:t>Ingreso Nacional Bruto (INB) per cápita</a:t>
                      </a:r>
                      <a:endParaRPr lang="es-MX" sz="800" b="1" dirty="0">
                        <a:effectLst/>
                        <a:latin typeface="Calibri"/>
                        <a:ea typeface="Calibri"/>
                        <a:cs typeface="Times New Roman"/>
                      </a:endParaRPr>
                    </a:p>
                  </a:txBody>
                  <a:tcPr marL="36138" marR="36138" marT="0" marB="0"/>
                </a:tc>
                <a:tc>
                  <a:txBody>
                    <a:bodyPr/>
                    <a:lstStyle/>
                    <a:p>
                      <a:pPr marL="171450" lvl="0" indent="-171450" algn="just">
                        <a:spcAft>
                          <a:spcPts val="0"/>
                        </a:spcAft>
                        <a:buFont typeface="Arial" pitchFamily="34" charset="0"/>
                        <a:buChar char="•"/>
                      </a:pPr>
                      <a:r>
                        <a:rPr lang="es-MX" sz="800" dirty="0">
                          <a:effectLst/>
                        </a:rPr>
                        <a:t>Proporción de la población con ingresos per cápita inferiores a 1.25 dólares diarios (PPC).</a:t>
                      </a:r>
                      <a:endParaRPr lang="es-MX" sz="800" b="1" dirty="0">
                        <a:effectLst/>
                        <a:latin typeface="Calibri"/>
                        <a:ea typeface="Calibri"/>
                        <a:cs typeface="Times New Roman"/>
                      </a:endParaRPr>
                    </a:p>
                  </a:txBody>
                  <a:tcPr marL="36138" marR="36138" marT="0" marB="0"/>
                </a:tc>
              </a:tr>
              <a:tr h="387882">
                <a:tc>
                  <a:txBody>
                    <a:bodyPr/>
                    <a:lstStyle/>
                    <a:p>
                      <a:pPr>
                        <a:spcAft>
                          <a:spcPts val="0"/>
                        </a:spcAft>
                      </a:pPr>
                      <a:r>
                        <a:rPr lang="es-MX" sz="1000" dirty="0">
                          <a:effectLst/>
                        </a:rPr>
                        <a:t>Educación</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spcAft>
                          <a:spcPts val="0"/>
                        </a:spcAft>
                        <a:buFont typeface="Arial" pitchFamily="34" charset="0"/>
                        <a:buChar char="•"/>
                      </a:pPr>
                      <a:r>
                        <a:rPr lang="es-MX" sz="800" dirty="0">
                          <a:effectLst/>
                        </a:rPr>
                        <a:t>Inasistencia escolar</a:t>
                      </a:r>
                    </a:p>
                    <a:p>
                      <a:pPr marL="228600" lvl="0" indent="-228600">
                        <a:spcAft>
                          <a:spcPts val="0"/>
                        </a:spcAft>
                        <a:buFont typeface="Arial" pitchFamily="34" charset="0"/>
                        <a:buChar char="•"/>
                      </a:pPr>
                      <a:r>
                        <a:rPr lang="es-MX" sz="800" dirty="0">
                          <a:effectLst/>
                        </a:rPr>
                        <a:t>Sin educación básica</a:t>
                      </a:r>
                      <a:endParaRPr lang="es-MX" sz="800" b="1" dirty="0">
                        <a:effectLst/>
                        <a:latin typeface="Calibri"/>
                        <a:ea typeface="Calibri"/>
                        <a:cs typeface="Times New Roman"/>
                      </a:endParaRPr>
                    </a:p>
                  </a:txBody>
                  <a:tcPr marL="36138" marR="36138" marT="0" marB="0" anchor="ctr"/>
                </a:tc>
                <a:tc>
                  <a:txBody>
                    <a:bodyPr/>
                    <a:lstStyle/>
                    <a:p>
                      <a:pPr marL="171450" lvl="0" indent="-171450">
                        <a:spcAft>
                          <a:spcPts val="0"/>
                        </a:spcAft>
                        <a:buFont typeface="Arial" pitchFamily="34" charset="0"/>
                        <a:buChar char="•"/>
                      </a:pPr>
                      <a:r>
                        <a:rPr lang="es-MX" sz="800" dirty="0">
                          <a:effectLst/>
                        </a:rPr>
                        <a:t>Analfabetismo</a:t>
                      </a:r>
                    </a:p>
                    <a:p>
                      <a:pPr marL="171450" lvl="0" indent="-171450">
                        <a:spcAft>
                          <a:spcPts val="0"/>
                        </a:spcAft>
                        <a:buFont typeface="Arial" pitchFamily="34" charset="0"/>
                        <a:buChar char="•"/>
                      </a:pPr>
                      <a:r>
                        <a:rPr lang="es-MX" sz="800" dirty="0">
                          <a:effectLst/>
                        </a:rPr>
                        <a:t>Inasistencia escolar</a:t>
                      </a:r>
                    </a:p>
                    <a:p>
                      <a:pPr marL="171450" lvl="0" indent="-171450">
                        <a:spcAft>
                          <a:spcPts val="0"/>
                        </a:spcAft>
                        <a:buFont typeface="Arial" pitchFamily="34" charset="0"/>
                        <a:buChar char="•"/>
                      </a:pPr>
                      <a:r>
                        <a:rPr lang="es-MX" sz="800" dirty="0">
                          <a:effectLst/>
                        </a:rPr>
                        <a:t>Sin educación básica</a:t>
                      </a:r>
                      <a:endParaRPr lang="es-MX" sz="800" b="1" dirty="0">
                        <a:effectLst/>
                        <a:latin typeface="Calibri"/>
                        <a:ea typeface="Calibri"/>
                        <a:cs typeface="Times New Roman"/>
                      </a:endParaRPr>
                    </a:p>
                  </a:txBody>
                  <a:tcPr marL="36138" marR="36138" marT="0" marB="0" anchor="ctr"/>
                </a:tc>
                <a:tc>
                  <a:txBody>
                    <a:bodyPr/>
                    <a:lstStyle/>
                    <a:p>
                      <a:pPr marL="171450" lvl="0" indent="-171450">
                        <a:spcAft>
                          <a:spcPts val="0"/>
                        </a:spcAft>
                        <a:buFont typeface="Arial" pitchFamily="34" charset="0"/>
                        <a:buChar char="•"/>
                      </a:pPr>
                      <a:r>
                        <a:rPr lang="es-MX" sz="800" dirty="0">
                          <a:effectLst/>
                        </a:rPr>
                        <a:t>Analfabetismo</a:t>
                      </a:r>
                    </a:p>
                    <a:p>
                      <a:pPr marL="171450" lvl="0" indent="-171450">
                        <a:spcAft>
                          <a:spcPts val="0"/>
                        </a:spcAft>
                        <a:buFont typeface="Arial" pitchFamily="34" charset="0"/>
                        <a:buChar char="•"/>
                      </a:pPr>
                      <a:r>
                        <a:rPr lang="es-MX" sz="800" dirty="0">
                          <a:effectLst/>
                        </a:rPr>
                        <a:t>Sin primaria completa</a:t>
                      </a:r>
                    </a:p>
                    <a:p>
                      <a:pPr marL="0" indent="0" algn="ctr">
                        <a:spcAft>
                          <a:spcPts val="0"/>
                        </a:spcAft>
                        <a:buFont typeface="Arial" pitchFamily="34" charset="0"/>
                        <a:buNone/>
                      </a:pP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Años promedio de instrucción</a:t>
                      </a:r>
                    </a:p>
                    <a:p>
                      <a:pPr marL="171450" lvl="0" indent="-171450" algn="just">
                        <a:spcAft>
                          <a:spcPts val="0"/>
                        </a:spcAft>
                        <a:buFont typeface="Arial" pitchFamily="34" charset="0"/>
                        <a:buChar char="•"/>
                      </a:pPr>
                      <a:r>
                        <a:rPr lang="es-MX" sz="800" dirty="0">
                          <a:effectLst/>
                        </a:rPr>
                        <a:t>Años de instrucción esperados</a:t>
                      </a:r>
                      <a:endParaRPr lang="es-MX" sz="8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Tasa neta de matriculación en la enseñanza primaria. </a:t>
                      </a:r>
                    </a:p>
                    <a:p>
                      <a:pPr marL="171450" lvl="0" indent="-171450" algn="just">
                        <a:lnSpc>
                          <a:spcPct val="115000"/>
                        </a:lnSpc>
                        <a:spcAft>
                          <a:spcPts val="0"/>
                        </a:spcAft>
                        <a:buFont typeface="Arial" pitchFamily="34" charset="0"/>
                        <a:buChar char="•"/>
                      </a:pPr>
                      <a:r>
                        <a:rPr lang="es-MX" sz="800" dirty="0">
                          <a:effectLst/>
                        </a:rPr>
                        <a:t>Tasa de alfabetización de las personas de 15 a 24 años de edad.</a:t>
                      </a:r>
                      <a:endParaRPr lang="es-MX" sz="800" b="1" dirty="0">
                        <a:effectLst/>
                        <a:latin typeface="Calibri"/>
                        <a:ea typeface="Calibri"/>
                        <a:cs typeface="Times New Roman"/>
                      </a:endParaRPr>
                    </a:p>
                  </a:txBody>
                  <a:tcPr marL="36138" marR="36138" marT="0" marB="0"/>
                </a:tc>
              </a:tr>
              <a:tr h="554118">
                <a:tc>
                  <a:txBody>
                    <a:bodyPr/>
                    <a:lstStyle/>
                    <a:p>
                      <a:pPr>
                        <a:spcAft>
                          <a:spcPts val="0"/>
                        </a:spcAft>
                      </a:pPr>
                      <a:r>
                        <a:rPr lang="es-MX" sz="1000" dirty="0">
                          <a:effectLst/>
                        </a:rPr>
                        <a:t>Salud</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Sin acceso a servicios </a:t>
                      </a: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Sin </a:t>
                      </a:r>
                      <a:r>
                        <a:rPr lang="es-MX" sz="800" dirty="0" err="1">
                          <a:effectLst/>
                        </a:rPr>
                        <a:t>derechohabiencia</a:t>
                      </a:r>
                      <a:endParaRPr lang="es-MX" sz="800" b="1" dirty="0">
                        <a:effectLst/>
                        <a:latin typeface="Calibri"/>
                        <a:ea typeface="Calibri"/>
                        <a:cs typeface="Times New Roman"/>
                      </a:endParaRPr>
                    </a:p>
                  </a:txBody>
                  <a:tcPr marL="36138" marR="36138" marT="0" marB="0" anchor="ctr"/>
                </a:tc>
                <a:tc>
                  <a:txBody>
                    <a:bodyPr/>
                    <a:lstStyle/>
                    <a:p>
                      <a:pPr marL="0" indent="0" algn="ctr">
                        <a:spcAft>
                          <a:spcPts val="0"/>
                        </a:spcAft>
                        <a:buFont typeface="Arial" pitchFamily="34" charset="0"/>
                        <a:buNone/>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marL="171450" indent="-171450">
                        <a:spcAft>
                          <a:spcPts val="0"/>
                        </a:spcAft>
                        <a:buFont typeface="Arial" pitchFamily="34" charset="0"/>
                        <a:buChar char="•"/>
                      </a:pPr>
                      <a:r>
                        <a:rPr lang="es-MX" sz="800" dirty="0">
                          <a:effectLst/>
                        </a:rPr>
                        <a:t> </a:t>
                      </a:r>
                    </a:p>
                    <a:p>
                      <a:pPr marL="171450" lvl="0" indent="-171450" algn="just">
                        <a:spcAft>
                          <a:spcPts val="0"/>
                        </a:spcAft>
                        <a:buFont typeface="Arial" pitchFamily="34" charset="0"/>
                        <a:buChar char="•"/>
                      </a:pPr>
                      <a:r>
                        <a:rPr lang="es-MX" sz="800" dirty="0">
                          <a:effectLst/>
                        </a:rPr>
                        <a:t>Esperanza de vida al nacer</a:t>
                      </a:r>
                      <a:endParaRPr lang="es-MX" sz="8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Tasa de mortalidad en niños menores de 5 años (por cada mil nacidos vivos). </a:t>
                      </a:r>
                    </a:p>
                    <a:p>
                      <a:pPr marL="171450" lvl="0" indent="-171450" algn="just">
                        <a:lnSpc>
                          <a:spcPct val="115000"/>
                        </a:lnSpc>
                        <a:spcAft>
                          <a:spcPts val="0"/>
                        </a:spcAft>
                        <a:buFont typeface="Arial" pitchFamily="34" charset="0"/>
                        <a:buChar char="•"/>
                      </a:pPr>
                      <a:r>
                        <a:rPr lang="es-MX" sz="800" dirty="0">
                          <a:effectLst/>
                        </a:rPr>
                        <a:t>Razón de mortalidad materna (defunciones por cada 100 mil nacidos vivos estimados).</a:t>
                      </a:r>
                      <a:endParaRPr lang="es-MX" sz="800" b="1" dirty="0">
                        <a:effectLst/>
                        <a:latin typeface="Calibri"/>
                        <a:ea typeface="Calibri"/>
                        <a:cs typeface="Times New Roman"/>
                      </a:endParaRPr>
                    </a:p>
                  </a:txBody>
                  <a:tcPr marL="36138" marR="36138" marT="0" marB="0"/>
                </a:tc>
              </a:tr>
              <a:tr h="240921">
                <a:tc>
                  <a:txBody>
                    <a:bodyPr/>
                    <a:lstStyle/>
                    <a:p>
                      <a:pPr>
                        <a:spcAft>
                          <a:spcPts val="0"/>
                        </a:spcAft>
                      </a:pPr>
                      <a:r>
                        <a:rPr lang="es-MX" sz="1000" dirty="0">
                          <a:effectLst/>
                        </a:rPr>
                        <a:t>Seguridad social</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Prestaciones de ley</a:t>
                      </a:r>
                    </a:p>
                    <a:p>
                      <a:pPr marL="228600" lvl="0" indent="-228600" algn="just">
                        <a:spcAft>
                          <a:spcPts val="0"/>
                        </a:spcAft>
                        <a:buFont typeface="Arial" pitchFamily="34" charset="0"/>
                        <a:buChar char="•"/>
                      </a:pPr>
                      <a:r>
                        <a:rPr lang="es-MX" sz="800" dirty="0">
                          <a:effectLst/>
                        </a:rPr>
                        <a:t>Servicio médico</a:t>
                      </a:r>
                    </a:p>
                    <a:p>
                      <a:pPr marL="228600" lvl="0" indent="-228600" algn="just">
                        <a:spcAft>
                          <a:spcPts val="0"/>
                        </a:spcAft>
                        <a:buFont typeface="Arial" pitchFamily="34" charset="0"/>
                        <a:buChar char="•"/>
                      </a:pPr>
                      <a:r>
                        <a:rPr lang="es-MX" sz="800" dirty="0">
                          <a:effectLst/>
                        </a:rPr>
                        <a:t>Pensión</a:t>
                      </a:r>
                      <a:endParaRPr lang="es-MX" sz="800" b="1" dirty="0">
                        <a:effectLst/>
                        <a:latin typeface="Calibri"/>
                        <a:ea typeface="Calibri"/>
                        <a:cs typeface="Times New Roman"/>
                      </a:endParaRPr>
                    </a:p>
                  </a:txBody>
                  <a:tcPr marL="36138" marR="36138" marT="0" marB="0" anchor="ctr"/>
                </a:tc>
                <a:tc>
                  <a:txBody>
                    <a:bodyPr/>
                    <a:lstStyle/>
                    <a:p>
                      <a:pPr marL="1714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4000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4000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tc>
                <a:tc>
                  <a:txBody>
                    <a:bodyPr/>
                    <a:lstStyle/>
                    <a:p>
                      <a:pPr marL="4000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r>
              <a:tr h="289105">
                <a:tc>
                  <a:txBody>
                    <a:bodyPr/>
                    <a:lstStyle/>
                    <a:p>
                      <a:pPr>
                        <a:spcAft>
                          <a:spcPts val="0"/>
                        </a:spcAft>
                      </a:pPr>
                      <a:r>
                        <a:rPr lang="es-MX" sz="1000" dirty="0">
                          <a:effectLst/>
                        </a:rPr>
                        <a:t>Calidad y espacios de la vivienda</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Piso de tierra</a:t>
                      </a:r>
                    </a:p>
                    <a:p>
                      <a:pPr marL="228600" lvl="0" indent="-228600" algn="just">
                        <a:spcAft>
                          <a:spcPts val="0"/>
                        </a:spcAft>
                        <a:buFont typeface="Arial" pitchFamily="34" charset="0"/>
                        <a:buChar char="•"/>
                      </a:pPr>
                      <a:r>
                        <a:rPr lang="es-MX" sz="800" dirty="0">
                          <a:effectLst/>
                        </a:rPr>
                        <a:t>Muros inadecuados</a:t>
                      </a:r>
                    </a:p>
                    <a:p>
                      <a:pPr marL="228600" lvl="0" indent="-228600" algn="just">
                        <a:spcAft>
                          <a:spcPts val="0"/>
                        </a:spcAft>
                        <a:buFont typeface="Arial" pitchFamily="34" charset="0"/>
                        <a:buChar char="•"/>
                      </a:pPr>
                      <a:r>
                        <a:rPr lang="es-MX" sz="800" dirty="0">
                          <a:effectLst/>
                        </a:rPr>
                        <a:t>Techos inadecuados</a:t>
                      </a:r>
                    </a:p>
                    <a:p>
                      <a:pPr marL="228600" lvl="0" indent="-228600" algn="just">
                        <a:spcAft>
                          <a:spcPts val="0"/>
                        </a:spcAft>
                        <a:buFont typeface="Arial" pitchFamily="34" charset="0"/>
                        <a:buChar char="•"/>
                      </a:pPr>
                      <a:r>
                        <a:rPr lang="es-MX" sz="800" dirty="0">
                          <a:effectLst/>
                        </a:rPr>
                        <a:t>Hacinamiento</a:t>
                      </a:r>
                      <a:endParaRPr lang="es-MX" sz="800" b="1" dirty="0">
                        <a:effectLst/>
                        <a:latin typeface="Calibri"/>
                        <a:ea typeface="Calibri"/>
                        <a:cs typeface="Times New Roman"/>
                      </a:endParaRPr>
                    </a:p>
                  </a:txBody>
                  <a:tcPr marL="36138" marR="36138" marT="0" marB="0" anchor="ctr"/>
                </a:tc>
                <a:tc>
                  <a:txBody>
                    <a:bodyPr/>
                    <a:lstStyle/>
                    <a:p>
                      <a:pPr marL="171450" indent="-171450">
                        <a:spcAft>
                          <a:spcPts val="0"/>
                        </a:spcAft>
                        <a:buFont typeface="Arial" pitchFamily="34" charset="0"/>
                        <a:buChar char="•"/>
                      </a:pPr>
                      <a:r>
                        <a:rPr lang="es-MX" sz="800" dirty="0">
                          <a:effectLst/>
                        </a:rPr>
                        <a:t> </a:t>
                      </a:r>
                    </a:p>
                    <a:p>
                      <a:pPr marL="171450" lvl="0" indent="-171450" algn="just">
                        <a:spcAft>
                          <a:spcPts val="0"/>
                        </a:spcAft>
                        <a:buFont typeface="Arial" pitchFamily="34" charset="0"/>
                        <a:buChar char="•"/>
                      </a:pPr>
                      <a:r>
                        <a:rPr lang="es-MX" sz="800" dirty="0">
                          <a:effectLst/>
                        </a:rPr>
                        <a:t>Piso de tierra</a:t>
                      </a:r>
                    </a:p>
                    <a:p>
                      <a:pPr marL="171450" lvl="0" indent="-171450" algn="just">
                        <a:spcAft>
                          <a:spcPts val="0"/>
                        </a:spcAft>
                        <a:buFont typeface="Arial" pitchFamily="34" charset="0"/>
                        <a:buChar char="•"/>
                      </a:pPr>
                      <a:r>
                        <a:rPr lang="es-MX" sz="800" dirty="0">
                          <a:effectLst/>
                        </a:rPr>
                        <a:t>Ocupantes por cuarto (ya no se usó en 2010)</a:t>
                      </a: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Piso de tierra</a:t>
                      </a:r>
                    </a:p>
                    <a:p>
                      <a:pPr marL="171450" lvl="0" indent="-171450">
                        <a:spcAft>
                          <a:spcPts val="0"/>
                        </a:spcAft>
                        <a:buFont typeface="Arial" pitchFamily="34" charset="0"/>
                        <a:buChar char="•"/>
                      </a:pPr>
                      <a:r>
                        <a:rPr lang="es-MX" sz="800" dirty="0">
                          <a:effectLst/>
                        </a:rPr>
                        <a:t>Hacinamiento</a:t>
                      </a:r>
                      <a:endParaRPr lang="es-MX" sz="800" b="1" dirty="0">
                        <a:effectLst/>
                        <a:latin typeface="Calibri"/>
                        <a:ea typeface="Calibri"/>
                        <a:cs typeface="Times New Roman"/>
                      </a:endParaRPr>
                    </a:p>
                  </a:txBody>
                  <a:tcPr marL="36138" marR="36138" marT="0" marB="0" anchor="ctr"/>
                </a:tc>
                <a:tc>
                  <a:txBody>
                    <a:bodyPr/>
                    <a:lstStyle/>
                    <a:p>
                      <a:pPr marL="228600" indent="0">
                        <a:spcAft>
                          <a:spcPts val="0"/>
                        </a:spcAft>
                        <a:buFont typeface="Arial" pitchFamily="34" charset="0"/>
                        <a:buNone/>
                      </a:pPr>
                      <a:endParaRPr lang="es-MX" sz="8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Proporción de la población urbana que habita en viviendas precarias. </a:t>
                      </a:r>
                      <a:endParaRPr lang="es-MX" sz="800" b="1" dirty="0">
                        <a:effectLst/>
                        <a:latin typeface="Calibri"/>
                        <a:ea typeface="Calibri"/>
                        <a:cs typeface="Times New Roman"/>
                      </a:endParaRPr>
                    </a:p>
                  </a:txBody>
                  <a:tcPr marL="36138" marR="36138" marT="0" marB="0" anchor="ctr"/>
                </a:tc>
              </a:tr>
              <a:tr h="609529">
                <a:tc>
                  <a:txBody>
                    <a:bodyPr/>
                    <a:lstStyle/>
                    <a:p>
                      <a:pPr>
                        <a:spcAft>
                          <a:spcPts val="0"/>
                        </a:spcAft>
                      </a:pPr>
                      <a:r>
                        <a:rPr lang="es-MX" sz="1000" dirty="0">
                          <a:effectLst/>
                        </a:rPr>
                        <a:t>Servicios básicos de la vivienda</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Sin drenaje</a:t>
                      </a:r>
                    </a:p>
                    <a:p>
                      <a:pPr marL="228600" lvl="0" indent="-228600" algn="just">
                        <a:spcAft>
                          <a:spcPts val="0"/>
                        </a:spcAft>
                        <a:buFont typeface="Arial" pitchFamily="34" charset="0"/>
                        <a:buChar char="•"/>
                      </a:pPr>
                      <a:r>
                        <a:rPr lang="es-MX" sz="800" dirty="0">
                          <a:effectLst/>
                        </a:rPr>
                        <a:t>Sin agua entubada</a:t>
                      </a:r>
                    </a:p>
                    <a:p>
                      <a:pPr marL="228600" lvl="0" indent="-228600" algn="just">
                        <a:spcAft>
                          <a:spcPts val="0"/>
                        </a:spcAft>
                        <a:buFont typeface="Arial" pitchFamily="34" charset="0"/>
                        <a:buChar char="•"/>
                      </a:pPr>
                      <a:r>
                        <a:rPr lang="es-MX" sz="800" dirty="0">
                          <a:effectLst/>
                        </a:rPr>
                        <a:t>Sin energía eléctrica</a:t>
                      </a:r>
                    </a:p>
                    <a:p>
                      <a:pPr marL="228600" indent="-228600" algn="just">
                        <a:spcAft>
                          <a:spcPts val="0"/>
                        </a:spcAft>
                        <a:buFont typeface="Arial" pitchFamily="34" charset="0"/>
                        <a:buChar char="•"/>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Sin drenaje</a:t>
                      </a:r>
                    </a:p>
                    <a:p>
                      <a:pPr marL="171450" lvl="0" indent="-171450" algn="just">
                        <a:spcAft>
                          <a:spcPts val="0"/>
                        </a:spcAft>
                        <a:buFont typeface="Arial" pitchFamily="34" charset="0"/>
                        <a:buChar char="•"/>
                      </a:pPr>
                      <a:r>
                        <a:rPr lang="es-MX" sz="800" dirty="0">
                          <a:effectLst/>
                        </a:rPr>
                        <a:t>Sin agua entubada</a:t>
                      </a:r>
                    </a:p>
                    <a:p>
                      <a:pPr marL="171450" lvl="0" indent="-171450" algn="just">
                        <a:spcAft>
                          <a:spcPts val="0"/>
                        </a:spcAft>
                        <a:buFont typeface="Arial" pitchFamily="34" charset="0"/>
                        <a:buChar char="•"/>
                      </a:pPr>
                      <a:r>
                        <a:rPr lang="es-MX" sz="800" dirty="0">
                          <a:effectLst/>
                        </a:rPr>
                        <a:t>Sin energía eléctrica</a:t>
                      </a:r>
                    </a:p>
                    <a:p>
                      <a:pPr marL="171450" lvl="0" indent="-171450" algn="just">
                        <a:spcAft>
                          <a:spcPts val="0"/>
                        </a:spcAft>
                        <a:buFont typeface="Arial" pitchFamily="34" charset="0"/>
                        <a:buChar char="•"/>
                      </a:pPr>
                      <a:r>
                        <a:rPr lang="es-MX" sz="800" dirty="0" smtClean="0">
                          <a:effectLst/>
                        </a:rPr>
                        <a:t>Sin </a:t>
                      </a:r>
                      <a:r>
                        <a:rPr lang="es-MX" sz="800" dirty="0">
                          <a:effectLst/>
                        </a:rPr>
                        <a:t>sanitario</a:t>
                      </a: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Sin drenaje</a:t>
                      </a:r>
                    </a:p>
                    <a:p>
                      <a:pPr marL="171450" lvl="0" indent="-171450" algn="just">
                        <a:spcAft>
                          <a:spcPts val="0"/>
                        </a:spcAft>
                        <a:buFont typeface="Arial" pitchFamily="34" charset="0"/>
                        <a:buChar char="•"/>
                      </a:pPr>
                      <a:r>
                        <a:rPr lang="es-MX" sz="800" dirty="0">
                          <a:effectLst/>
                        </a:rPr>
                        <a:t>Sin agua entubada</a:t>
                      </a:r>
                    </a:p>
                    <a:p>
                      <a:pPr marL="171450" lvl="0" indent="-171450" algn="just">
                        <a:spcAft>
                          <a:spcPts val="0"/>
                        </a:spcAft>
                        <a:buFont typeface="Arial" pitchFamily="34" charset="0"/>
                        <a:buChar char="•"/>
                      </a:pPr>
                      <a:r>
                        <a:rPr lang="es-MX" sz="800" dirty="0">
                          <a:effectLst/>
                        </a:rPr>
                        <a:t>Sin energía eléctrica</a:t>
                      </a:r>
                      <a:endParaRPr lang="es-MX" sz="800" b="1" dirty="0">
                        <a:effectLst/>
                        <a:latin typeface="Calibri"/>
                        <a:ea typeface="Calibri"/>
                        <a:cs typeface="Times New Roman"/>
                      </a:endParaRPr>
                    </a:p>
                  </a:txBody>
                  <a:tcPr marL="36138" marR="36138" marT="0" marB="0" anchor="ctr"/>
                </a:tc>
                <a:tc>
                  <a:txBody>
                    <a:bodyPr/>
                    <a:lstStyle/>
                    <a:p>
                      <a:pPr marL="400050" indent="-171450" algn="just">
                        <a:spcAft>
                          <a:spcPts val="0"/>
                        </a:spcAft>
                        <a:buFont typeface="Arial" pitchFamily="34" charset="0"/>
                        <a:buChar char="•"/>
                      </a:pPr>
                      <a:endParaRPr lang="es-MX" sz="8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Proporción de la población con acceso sostenible a fuentes mejoradas de abastecimiento de agua.</a:t>
                      </a:r>
                    </a:p>
                    <a:p>
                      <a:pPr marL="171450" lvl="0" indent="-171450" algn="just">
                        <a:lnSpc>
                          <a:spcPct val="115000"/>
                        </a:lnSpc>
                        <a:spcAft>
                          <a:spcPts val="0"/>
                        </a:spcAft>
                        <a:buFont typeface="Arial" pitchFamily="34" charset="0"/>
                        <a:buChar char="•"/>
                      </a:pPr>
                      <a:r>
                        <a:rPr lang="es-MX" sz="800" dirty="0">
                          <a:effectLst/>
                        </a:rPr>
                        <a:t>Proporción de la población con acceso a servicios de saneamiento mejorados.</a:t>
                      </a:r>
                      <a:endParaRPr lang="es-MX" sz="800" b="1" dirty="0">
                        <a:effectLst/>
                        <a:latin typeface="Calibri"/>
                        <a:ea typeface="Calibri"/>
                        <a:cs typeface="Times New Roman"/>
                      </a:endParaRPr>
                    </a:p>
                  </a:txBody>
                  <a:tcPr marL="36138" marR="36138" marT="0" marB="0" anchor="ctr"/>
                </a:tc>
              </a:tr>
              <a:tr h="554118">
                <a:tc>
                  <a:txBody>
                    <a:bodyPr/>
                    <a:lstStyle/>
                    <a:p>
                      <a:pPr>
                        <a:spcAft>
                          <a:spcPts val="0"/>
                        </a:spcAft>
                      </a:pPr>
                      <a:r>
                        <a:rPr lang="es-MX" sz="1000" dirty="0">
                          <a:effectLst/>
                        </a:rPr>
                        <a:t>Acceso a la alimentación</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lvl="0" indent="-228600" algn="just">
                        <a:spcAft>
                          <a:spcPts val="0"/>
                        </a:spcAft>
                        <a:buFont typeface="Arial" pitchFamily="34" charset="0"/>
                        <a:buChar char="•"/>
                      </a:pPr>
                      <a:r>
                        <a:rPr lang="es-MX" sz="800" dirty="0">
                          <a:effectLst/>
                        </a:rPr>
                        <a:t>Inseguridad alimentaria moderada o severa</a:t>
                      </a:r>
                      <a:endParaRPr lang="es-MX" sz="800" b="1" dirty="0">
                        <a:effectLst/>
                        <a:latin typeface="Calibri"/>
                        <a:ea typeface="Calibri"/>
                        <a:cs typeface="Times New Roman"/>
                      </a:endParaRPr>
                    </a:p>
                  </a:txBody>
                  <a:tcPr marL="36138" marR="36138" marT="0" marB="0" anchor="ctr"/>
                </a:tc>
                <a:tc>
                  <a:txBody>
                    <a:bodyPr/>
                    <a:lstStyle/>
                    <a:p>
                      <a:pPr marL="4000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228600" indent="0">
                        <a:spcAft>
                          <a:spcPts val="0"/>
                        </a:spcAft>
                        <a:buFont typeface="Arial" pitchFamily="34" charset="0"/>
                        <a:buNone/>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marL="400050" indent="-171450">
                        <a:spcAft>
                          <a:spcPts val="0"/>
                        </a:spcAft>
                        <a:buFont typeface="Arial" pitchFamily="34" charset="0"/>
                        <a:buChar char="•"/>
                      </a:pPr>
                      <a:endParaRPr lang="es-MX" sz="8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Proporción de niños menores de 5 años con insuficiencia ponderal. </a:t>
                      </a:r>
                    </a:p>
                    <a:p>
                      <a:pPr marL="171450" lvl="0" indent="-171450" algn="just">
                        <a:lnSpc>
                          <a:spcPct val="115000"/>
                        </a:lnSpc>
                        <a:spcAft>
                          <a:spcPts val="0"/>
                        </a:spcAft>
                        <a:buFont typeface="Arial" pitchFamily="34" charset="0"/>
                        <a:buChar char="•"/>
                      </a:pPr>
                      <a:r>
                        <a:rPr lang="es-MX" sz="800" dirty="0">
                          <a:effectLst/>
                        </a:rPr>
                        <a:t>Proporción de la población por debajo del nivel mínimo de consumo de energía alimentaria.</a:t>
                      </a:r>
                      <a:endParaRPr lang="es-MX" sz="800" b="1" dirty="0">
                        <a:effectLst/>
                        <a:latin typeface="Calibri"/>
                        <a:ea typeface="Calibri"/>
                        <a:cs typeface="Times New Roman"/>
                      </a:endParaRPr>
                    </a:p>
                  </a:txBody>
                  <a:tcPr marL="36138" marR="36138" marT="0" marB="0" anchor="ctr"/>
                </a:tc>
              </a:tr>
              <a:tr h="192737">
                <a:tc>
                  <a:txBody>
                    <a:bodyPr/>
                    <a:lstStyle/>
                    <a:p>
                      <a:pPr>
                        <a:spcAft>
                          <a:spcPts val="0"/>
                        </a:spcAft>
                      </a:pPr>
                      <a:r>
                        <a:rPr lang="es-MX" sz="1000" dirty="0">
                          <a:effectLst/>
                        </a:rPr>
                        <a:t>Distribución de la población</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indent="-22860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171450" indent="-17145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Población en localidades con menos de 5,000 habitantes</a:t>
                      </a:r>
                      <a:endParaRPr lang="es-MX" sz="800" b="1" dirty="0">
                        <a:effectLst/>
                        <a:latin typeface="Calibri"/>
                        <a:ea typeface="Calibri"/>
                        <a:cs typeface="Times New Roman"/>
                      </a:endParaRPr>
                    </a:p>
                  </a:txBody>
                  <a:tcPr marL="36138" marR="36138" marT="0" marB="0" anchor="ctr"/>
                </a:tc>
                <a:tc>
                  <a:txBody>
                    <a:bodyPr/>
                    <a:lstStyle/>
                    <a:p>
                      <a:pPr marL="171450" indent="-17145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tc>
                <a:tc>
                  <a:txBody>
                    <a:bodyPr/>
                    <a:lstStyle/>
                    <a:p>
                      <a:pPr marL="171450" indent="-17145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r>
              <a:tr h="192737">
                <a:tc>
                  <a:txBody>
                    <a:bodyPr/>
                    <a:lstStyle/>
                    <a:p>
                      <a:pPr>
                        <a:spcAft>
                          <a:spcPts val="0"/>
                        </a:spcAft>
                      </a:pPr>
                      <a:r>
                        <a:rPr lang="es-MX" sz="1000" dirty="0">
                          <a:effectLst/>
                        </a:rPr>
                        <a:t>Activos del hogar</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indent="-22860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c>
                  <a:txBody>
                    <a:bodyPr/>
                    <a:lstStyle/>
                    <a:p>
                      <a:pPr marL="171450" lvl="0" indent="-171450" algn="just">
                        <a:spcAft>
                          <a:spcPts val="0"/>
                        </a:spcAft>
                        <a:buFont typeface="Arial" pitchFamily="34" charset="0"/>
                        <a:buChar char="•"/>
                      </a:pPr>
                      <a:r>
                        <a:rPr lang="es-MX" sz="800" dirty="0">
                          <a:effectLst/>
                        </a:rPr>
                        <a:t>No disponer de lavadora</a:t>
                      </a:r>
                    </a:p>
                    <a:p>
                      <a:pPr marL="171450" lvl="0" indent="-171450" algn="just">
                        <a:spcAft>
                          <a:spcPts val="0"/>
                        </a:spcAft>
                        <a:buFont typeface="Arial" pitchFamily="34" charset="0"/>
                        <a:buChar char="•"/>
                      </a:pPr>
                      <a:r>
                        <a:rPr lang="es-MX" sz="800" dirty="0">
                          <a:effectLst/>
                        </a:rPr>
                        <a:t>No disponer de refrigerador</a:t>
                      </a:r>
                      <a:endParaRPr lang="es-MX" sz="800" b="1" dirty="0">
                        <a:effectLst/>
                        <a:latin typeface="Calibri"/>
                        <a:ea typeface="Calibri"/>
                        <a:cs typeface="Times New Roman"/>
                      </a:endParaRPr>
                    </a:p>
                  </a:txBody>
                  <a:tcPr marL="36138" marR="36138" marT="0" marB="0" anchor="ctr"/>
                </a:tc>
                <a:tc>
                  <a:txBody>
                    <a:bodyPr/>
                    <a:lstStyle/>
                    <a:p>
                      <a:pPr marL="0" indent="0" algn="ctr">
                        <a:spcAft>
                          <a:spcPts val="0"/>
                        </a:spcAft>
                        <a:buFont typeface="Arial" pitchFamily="34" charset="0"/>
                        <a:buNone/>
                      </a:pPr>
                      <a:r>
                        <a:rPr lang="es-MX" sz="800" dirty="0">
                          <a:effectLst/>
                        </a:rPr>
                        <a:t> </a:t>
                      </a:r>
                      <a:endParaRPr lang="es-MX" sz="800" b="1" dirty="0">
                        <a:effectLst/>
                        <a:latin typeface="Calibri"/>
                        <a:ea typeface="Calibri"/>
                        <a:cs typeface="Times New Roman"/>
                      </a:endParaRPr>
                    </a:p>
                  </a:txBody>
                  <a:tcPr marL="36138" marR="36138" marT="0" marB="0" anchor="ctr"/>
                </a:tc>
                <a:tc>
                  <a:txBody>
                    <a:bodyPr/>
                    <a:lstStyle/>
                    <a:p>
                      <a:pPr marL="0" indent="0" algn="ctr">
                        <a:spcAft>
                          <a:spcPts val="0"/>
                        </a:spcAft>
                        <a:buFont typeface="Arial" pitchFamily="34" charset="0"/>
                        <a:buNone/>
                      </a:pPr>
                      <a:endParaRPr lang="es-MX" sz="1400" b="1" dirty="0">
                        <a:effectLst/>
                        <a:latin typeface="Calibri"/>
                        <a:ea typeface="Calibri"/>
                        <a:cs typeface="Times New Roman"/>
                      </a:endParaRPr>
                    </a:p>
                  </a:txBody>
                  <a:tcPr marL="36138" marR="36138" marT="0" marB="0"/>
                </a:tc>
                <a:tc>
                  <a:txBody>
                    <a:bodyPr/>
                    <a:lstStyle/>
                    <a:p>
                      <a:pPr marL="171450" indent="-171450" algn="ctr">
                        <a:spcAft>
                          <a:spcPts val="0"/>
                        </a:spcAft>
                        <a:buFont typeface="Arial" pitchFamily="34" charset="0"/>
                        <a:buChar char="•"/>
                      </a:pPr>
                      <a:endParaRPr lang="es-MX" sz="800" b="1" dirty="0">
                        <a:effectLst/>
                        <a:latin typeface="Calibri"/>
                        <a:ea typeface="Calibri"/>
                        <a:cs typeface="Times New Roman"/>
                      </a:endParaRPr>
                    </a:p>
                  </a:txBody>
                  <a:tcPr marL="36138" marR="36138" marT="0" marB="0" anchor="ctr"/>
                </a:tc>
              </a:tr>
              <a:tr h="554118">
                <a:tc>
                  <a:txBody>
                    <a:bodyPr/>
                    <a:lstStyle/>
                    <a:p>
                      <a:pPr>
                        <a:spcAft>
                          <a:spcPts val="0"/>
                        </a:spcAft>
                      </a:pPr>
                      <a:r>
                        <a:rPr lang="es-MX" sz="1000" dirty="0">
                          <a:effectLst/>
                        </a:rPr>
                        <a:t>Igualdad de Género</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228600" indent="-228600" algn="ctr">
                        <a:lnSpc>
                          <a:spcPct val="115000"/>
                        </a:lnSpc>
                        <a:spcAft>
                          <a:spcPts val="0"/>
                        </a:spcAft>
                        <a:buFont typeface="Arial" pitchFamily="34" charset="0"/>
                        <a:buChar char="•"/>
                      </a:pPr>
                      <a:endParaRPr lang="es-MX" sz="800" dirty="0">
                        <a:effectLst/>
                        <a:latin typeface="Calibri"/>
                        <a:ea typeface="Calibri"/>
                        <a:cs typeface="Times New Roman"/>
                      </a:endParaRPr>
                    </a:p>
                  </a:txBody>
                  <a:tcPr marL="36138" marR="36138" marT="0" marB="0"/>
                </a:tc>
                <a:tc>
                  <a:txBody>
                    <a:bodyPr/>
                    <a:lstStyle/>
                    <a:p>
                      <a:pPr marL="171450" indent="-171450" algn="ctr">
                        <a:lnSpc>
                          <a:spcPct val="115000"/>
                        </a:lnSpc>
                        <a:spcAft>
                          <a:spcPts val="0"/>
                        </a:spcAft>
                        <a:buFont typeface="Arial" pitchFamily="34" charset="0"/>
                        <a:buChar char="•"/>
                      </a:pPr>
                      <a:endParaRPr lang="es-MX" sz="800" dirty="0">
                        <a:effectLst/>
                        <a:latin typeface="Calibri"/>
                        <a:ea typeface="Calibri"/>
                        <a:cs typeface="Times New Roman"/>
                      </a:endParaRPr>
                    </a:p>
                  </a:txBody>
                  <a:tcPr marL="36138" marR="36138" marT="0" marB="0"/>
                </a:tc>
                <a:tc>
                  <a:txBody>
                    <a:bodyPr/>
                    <a:lstStyle/>
                    <a:p>
                      <a:pPr marL="171450" indent="-171450" algn="ctr">
                        <a:lnSpc>
                          <a:spcPct val="115000"/>
                        </a:lnSpc>
                        <a:spcAft>
                          <a:spcPts val="0"/>
                        </a:spcAft>
                        <a:buFont typeface="Arial" pitchFamily="34" charset="0"/>
                        <a:buChar char="•"/>
                      </a:pPr>
                      <a:endParaRPr lang="es-MX" sz="800">
                        <a:effectLst/>
                        <a:latin typeface="Calibri"/>
                        <a:ea typeface="Calibri"/>
                        <a:cs typeface="Times New Roman"/>
                      </a:endParaRPr>
                    </a:p>
                  </a:txBody>
                  <a:tcPr marL="36138" marR="36138" marT="0" marB="0"/>
                </a:tc>
                <a:tc>
                  <a:txBody>
                    <a:bodyPr/>
                    <a:lstStyle/>
                    <a:p>
                      <a:pPr marL="171450" indent="-171450" algn="ctr">
                        <a:spcAft>
                          <a:spcPts val="0"/>
                        </a:spcAft>
                        <a:buFont typeface="Wingdings" pitchFamily="2" charset="2"/>
                        <a:buChar char="ü"/>
                      </a:pPr>
                      <a:r>
                        <a:rPr lang="es-MX" sz="1400" b="1" dirty="0" smtClean="0">
                          <a:effectLst/>
                          <a:latin typeface="Calibri"/>
                          <a:ea typeface="Calibri"/>
                          <a:cs typeface="Times New Roman"/>
                        </a:rPr>
                        <a:t>  </a:t>
                      </a:r>
                      <a:endParaRPr lang="es-MX" sz="1400" b="1" dirty="0">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Razón niñas/ niños en la enseñanza primaria, secundaria, media superior y superior.</a:t>
                      </a:r>
                    </a:p>
                    <a:p>
                      <a:pPr marL="171450" lvl="0" indent="-171450" algn="just">
                        <a:lnSpc>
                          <a:spcPct val="115000"/>
                        </a:lnSpc>
                        <a:spcAft>
                          <a:spcPts val="0"/>
                        </a:spcAft>
                        <a:buFont typeface="Arial" pitchFamily="34" charset="0"/>
                        <a:buChar char="•"/>
                      </a:pPr>
                      <a:r>
                        <a:rPr lang="es-MX" sz="800" dirty="0">
                          <a:effectLst/>
                        </a:rPr>
                        <a:t>Proporción de mujeres en el total de asalariados en el sector no agropecuario.</a:t>
                      </a:r>
                      <a:endParaRPr lang="es-MX" sz="800" b="1" dirty="0">
                        <a:effectLst/>
                        <a:latin typeface="Calibri"/>
                        <a:ea typeface="Calibri"/>
                        <a:cs typeface="Times New Roman"/>
                      </a:endParaRPr>
                    </a:p>
                  </a:txBody>
                  <a:tcPr marL="36138" marR="36138" marT="0" marB="0" anchor="ctr"/>
                </a:tc>
              </a:tr>
              <a:tr h="387882">
                <a:tc>
                  <a:txBody>
                    <a:bodyPr/>
                    <a:lstStyle/>
                    <a:p>
                      <a:pPr>
                        <a:spcAft>
                          <a:spcPts val="0"/>
                        </a:spcAft>
                      </a:pPr>
                      <a:r>
                        <a:rPr lang="es-MX" sz="1000" dirty="0">
                          <a:effectLst/>
                        </a:rPr>
                        <a:t>Sustentabilidad ambiental</a:t>
                      </a:r>
                      <a:endParaRPr lang="es-MX" sz="1000" b="1" dirty="0">
                        <a:effectLst/>
                        <a:latin typeface="Calibri"/>
                        <a:ea typeface="Calibri"/>
                        <a:cs typeface="Times New Roman"/>
                      </a:endParaRPr>
                    </a:p>
                  </a:txBody>
                  <a:tcPr marL="36138" marR="36138" marT="0" marB="0" anchor="ctr">
                    <a:solidFill>
                      <a:schemeClr val="accent2">
                        <a:lumMod val="75000"/>
                      </a:schemeClr>
                    </a:solidFill>
                  </a:tcPr>
                </a:tc>
                <a:tc>
                  <a:txBody>
                    <a:bodyPr/>
                    <a:lstStyle/>
                    <a:p>
                      <a:pPr marL="0" indent="0" algn="ctr">
                        <a:lnSpc>
                          <a:spcPct val="115000"/>
                        </a:lnSpc>
                        <a:spcAft>
                          <a:spcPts val="0"/>
                        </a:spcAft>
                        <a:buFont typeface="Arial" pitchFamily="34" charset="0"/>
                        <a:buNone/>
                      </a:pPr>
                      <a:r>
                        <a:rPr lang="es-MX" sz="800" dirty="0">
                          <a:effectLst/>
                        </a:rPr>
                        <a:t> </a:t>
                      </a:r>
                      <a:endParaRPr lang="es-MX" sz="800" dirty="0">
                        <a:effectLst/>
                        <a:latin typeface="Calibri"/>
                        <a:ea typeface="Calibri"/>
                        <a:cs typeface="Times New Roman"/>
                      </a:endParaRPr>
                    </a:p>
                  </a:txBody>
                  <a:tcPr marL="36138" marR="36138" marT="0" marB="0"/>
                </a:tc>
                <a:tc>
                  <a:txBody>
                    <a:bodyPr/>
                    <a:lstStyle/>
                    <a:p>
                      <a:pPr algn="ctr">
                        <a:lnSpc>
                          <a:spcPct val="115000"/>
                        </a:lnSpc>
                        <a:spcAft>
                          <a:spcPts val="0"/>
                        </a:spcAft>
                      </a:pPr>
                      <a:r>
                        <a:rPr lang="es-MX" sz="800" dirty="0">
                          <a:effectLst/>
                        </a:rPr>
                        <a:t> </a:t>
                      </a:r>
                      <a:endParaRPr lang="es-MX" sz="800" dirty="0">
                        <a:effectLst/>
                        <a:latin typeface="Calibri"/>
                        <a:ea typeface="Calibri"/>
                        <a:cs typeface="Times New Roman"/>
                      </a:endParaRPr>
                    </a:p>
                  </a:txBody>
                  <a:tcPr marL="36138" marR="36138" marT="0" marB="0"/>
                </a:tc>
                <a:tc>
                  <a:txBody>
                    <a:bodyPr/>
                    <a:lstStyle/>
                    <a:p>
                      <a:pPr algn="ctr">
                        <a:lnSpc>
                          <a:spcPct val="115000"/>
                        </a:lnSpc>
                        <a:spcAft>
                          <a:spcPts val="0"/>
                        </a:spcAft>
                      </a:pPr>
                      <a:r>
                        <a:rPr lang="es-MX" sz="800">
                          <a:effectLst/>
                        </a:rPr>
                        <a:t> </a:t>
                      </a:r>
                      <a:endParaRPr lang="es-MX" sz="800">
                        <a:effectLst/>
                        <a:latin typeface="Calibri"/>
                        <a:ea typeface="Calibri"/>
                        <a:cs typeface="Times New Roman"/>
                      </a:endParaRPr>
                    </a:p>
                  </a:txBody>
                  <a:tcPr marL="36138" marR="36138" marT="0" marB="0"/>
                </a:tc>
                <a:tc>
                  <a:txBody>
                    <a:bodyPr/>
                    <a:lstStyle/>
                    <a:p>
                      <a:pPr algn="ctr">
                        <a:spcAft>
                          <a:spcPts val="0"/>
                        </a:spcAft>
                      </a:pPr>
                      <a:r>
                        <a:rPr lang="es-MX" sz="800">
                          <a:effectLst/>
                        </a:rPr>
                        <a:t> </a:t>
                      </a:r>
                      <a:endParaRPr lang="es-MX" sz="800" b="1">
                        <a:effectLst/>
                        <a:latin typeface="Calibri"/>
                        <a:ea typeface="Calibri"/>
                        <a:cs typeface="Times New Roman"/>
                      </a:endParaRPr>
                    </a:p>
                  </a:txBody>
                  <a:tcPr marL="36138" marR="36138" marT="0" marB="0"/>
                </a:tc>
                <a:tc>
                  <a:txBody>
                    <a:bodyPr/>
                    <a:lstStyle/>
                    <a:p>
                      <a:pPr marL="171450" lvl="0" indent="-171450" algn="just">
                        <a:lnSpc>
                          <a:spcPct val="115000"/>
                        </a:lnSpc>
                        <a:spcAft>
                          <a:spcPts val="0"/>
                        </a:spcAft>
                        <a:buFont typeface="Arial" pitchFamily="34" charset="0"/>
                        <a:buChar char="•"/>
                      </a:pPr>
                      <a:r>
                        <a:rPr lang="es-MX" sz="800" dirty="0">
                          <a:effectLst/>
                        </a:rPr>
                        <a:t>Proporción de la superficie cubierta por bosques y selvas.</a:t>
                      </a:r>
                    </a:p>
                    <a:p>
                      <a:pPr marL="171450" lvl="0" indent="-171450" algn="just">
                        <a:lnSpc>
                          <a:spcPct val="115000"/>
                        </a:lnSpc>
                        <a:spcAft>
                          <a:spcPts val="0"/>
                        </a:spcAft>
                        <a:buFont typeface="Arial" pitchFamily="34" charset="0"/>
                        <a:buChar char="•"/>
                      </a:pPr>
                      <a:r>
                        <a:rPr lang="es-MX" sz="800" dirty="0">
                          <a:effectLst/>
                        </a:rPr>
                        <a:t>Emisiones de dióxido de carbono per cápita.</a:t>
                      </a:r>
                      <a:endParaRPr lang="es-MX" sz="800" b="1" dirty="0">
                        <a:effectLst/>
                        <a:latin typeface="Calibri"/>
                        <a:ea typeface="Calibri"/>
                        <a:cs typeface="Times New Roman"/>
                      </a:endParaRPr>
                    </a:p>
                  </a:txBody>
                  <a:tcPr marL="36138" marR="36138" marT="0" marB="0" anchor="ctr"/>
                </a:tc>
              </a:tr>
            </a:tbl>
          </a:graphicData>
        </a:graphic>
      </p:graphicFrame>
    </p:spTree>
    <p:extLst>
      <p:ext uri="{BB962C8B-B14F-4D97-AF65-F5344CB8AC3E}">
        <p14:creationId xmlns:p14="http://schemas.microsoft.com/office/powerpoint/2010/main" val="776777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5</a:t>
            </a:fld>
            <a:endParaRPr lang="es-MX" dirty="0"/>
          </a:p>
        </p:txBody>
      </p:sp>
      <p:sp>
        <p:nvSpPr>
          <p:cNvPr id="11" name="AutoShape 5"/>
          <p:cNvSpPr>
            <a:spLocks noChangeArrowheads="1"/>
          </p:cNvSpPr>
          <p:nvPr/>
        </p:nvSpPr>
        <p:spPr bwMode="auto">
          <a:xfrm>
            <a:off x="107504" y="188640"/>
            <a:ext cx="6192687" cy="476726"/>
          </a:xfrm>
          <a:prstGeom prst="roundRect">
            <a:avLst>
              <a:gd name="adj" fmla="val 16667"/>
            </a:avLst>
          </a:prstGeom>
          <a:solidFill>
            <a:srgbClr val="80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just" eaLnBrk="0" hangingPunct="0"/>
            <a:r>
              <a:rPr lang="es-MX" sz="1400" b="1" dirty="0" smtClean="0">
                <a:solidFill>
                  <a:schemeClr val="bg1"/>
                </a:solidFill>
                <a:latin typeface="Trajan Pro"/>
              </a:rPr>
              <a:t>Indicadores de Bienestar Social</a:t>
            </a:r>
            <a:endParaRPr lang="es-MX" sz="1400" b="1" dirty="0">
              <a:solidFill>
                <a:schemeClr val="bg1"/>
              </a:solidFill>
              <a:latin typeface="Trajan Pro"/>
            </a:endParaRPr>
          </a:p>
          <a:p>
            <a:pPr algn="just" eaLnBrk="0" hangingPunct="0"/>
            <a:endParaRPr lang="es-MX" sz="1400" b="1" dirty="0" smtClean="0">
              <a:solidFill>
                <a:schemeClr val="bg1"/>
              </a:solidFill>
              <a:latin typeface="Trajan Pro"/>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486" y="1412776"/>
            <a:ext cx="8639994"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8916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216" t="9806" r="28601" b="5377"/>
          <a:stretch/>
        </p:blipFill>
        <p:spPr bwMode="auto">
          <a:xfrm>
            <a:off x="84495" y="-12348"/>
            <a:ext cx="6287705" cy="6717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AutoShape 5"/>
          <p:cNvSpPr>
            <a:spLocks noChangeArrowheads="1"/>
          </p:cNvSpPr>
          <p:nvPr/>
        </p:nvSpPr>
        <p:spPr bwMode="auto">
          <a:xfrm>
            <a:off x="0" y="44624"/>
            <a:ext cx="6256620" cy="272415"/>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marL="180000" algn="just" eaLnBrk="0" hangingPunct="0"/>
            <a:r>
              <a:rPr lang="es-MX" sz="1600" b="1" dirty="0">
                <a:solidFill>
                  <a:schemeClr val="bg1"/>
                </a:solidFill>
                <a:latin typeface="Adobe Caslon Pro" pitchFamily="18" charset="0"/>
              </a:rPr>
              <a:t>Informe de la </a:t>
            </a:r>
            <a:r>
              <a:rPr lang="es-MX" sz="1600" b="1" dirty="0" smtClean="0">
                <a:solidFill>
                  <a:schemeClr val="bg1"/>
                </a:solidFill>
                <a:latin typeface="Adobe Caslon Pro" pitchFamily="18" charset="0"/>
              </a:rPr>
              <a:t>Situación </a:t>
            </a:r>
            <a:r>
              <a:rPr lang="es-MX" sz="1600" b="1" dirty="0">
                <a:solidFill>
                  <a:schemeClr val="bg1"/>
                </a:solidFill>
                <a:latin typeface="Adobe Caslon Pro" pitchFamily="18" charset="0"/>
              </a:rPr>
              <a:t>de </a:t>
            </a:r>
            <a:r>
              <a:rPr lang="es-MX" sz="1600" b="1" dirty="0" smtClean="0">
                <a:solidFill>
                  <a:schemeClr val="bg1"/>
                </a:solidFill>
                <a:latin typeface="Adobe Caslon Pro" pitchFamily="18" charset="0"/>
              </a:rPr>
              <a:t>la Pobreza </a:t>
            </a:r>
            <a:r>
              <a:rPr lang="es-MX" sz="1600" b="1" dirty="0">
                <a:solidFill>
                  <a:schemeClr val="bg1"/>
                </a:solidFill>
                <a:latin typeface="Adobe Caslon Pro" pitchFamily="18" charset="0"/>
              </a:rPr>
              <a:t>y </a:t>
            </a:r>
            <a:r>
              <a:rPr lang="es-MX" sz="1600" b="1" dirty="0" smtClean="0">
                <a:solidFill>
                  <a:schemeClr val="bg1"/>
                </a:solidFill>
                <a:latin typeface="Adobe Caslon Pro" pitchFamily="18" charset="0"/>
              </a:rPr>
              <a:t>Rezago Social </a:t>
            </a:r>
            <a:r>
              <a:rPr lang="es-MX" sz="1600" b="1" dirty="0">
                <a:solidFill>
                  <a:schemeClr val="bg1"/>
                </a:solidFill>
                <a:latin typeface="Adobe Caslon Pro" pitchFamily="18" charset="0"/>
              </a:rPr>
              <a:t>(preliminar)</a:t>
            </a:r>
          </a:p>
        </p:txBody>
      </p:sp>
      <p:sp>
        <p:nvSpPr>
          <p:cNvPr id="9" name="AutoShape 5"/>
          <p:cNvSpPr>
            <a:spLocks noChangeArrowheads="1"/>
          </p:cNvSpPr>
          <p:nvPr/>
        </p:nvSpPr>
        <p:spPr bwMode="auto">
          <a:xfrm>
            <a:off x="-56950" y="354673"/>
            <a:ext cx="1800200" cy="544830"/>
          </a:xfrm>
          <a:prstGeom prst="roundRect">
            <a:avLst>
              <a:gd name="adj" fmla="val 16667"/>
            </a:avLst>
          </a:prstGeom>
          <a:solidFill>
            <a:srgbClr val="FF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1600" b="1" dirty="0" smtClean="0">
                <a:solidFill>
                  <a:srgbClr val="FFFFFF"/>
                </a:solidFill>
                <a:latin typeface="Adobe Caslon Pro" pitchFamily="18" charset="0"/>
              </a:rPr>
              <a:t>Indicadores sociodemográficos</a:t>
            </a:r>
            <a:endParaRPr lang="es-MX" sz="1600" b="1" dirty="0">
              <a:solidFill>
                <a:schemeClr val="bg1"/>
              </a:solidFill>
              <a:latin typeface="Trajan Pro"/>
            </a:endParaRPr>
          </a:p>
        </p:txBody>
      </p:sp>
      <p:sp>
        <p:nvSpPr>
          <p:cNvPr id="10" name="AutoShape 5"/>
          <p:cNvSpPr>
            <a:spLocks noChangeArrowheads="1"/>
          </p:cNvSpPr>
          <p:nvPr/>
        </p:nvSpPr>
        <p:spPr bwMode="auto">
          <a:xfrm>
            <a:off x="6971272" y="2679403"/>
            <a:ext cx="1754182" cy="681038"/>
          </a:xfrm>
          <a:prstGeom prst="roundRect">
            <a:avLst>
              <a:gd name="adj" fmla="val 16667"/>
            </a:avLst>
          </a:prstGeom>
          <a:solidFill>
            <a:srgbClr val="FF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rgbClr val="FFFFFF"/>
                </a:solidFill>
                <a:latin typeface="Adobe Caslon Pro" pitchFamily="18" charset="0"/>
              </a:rPr>
              <a:t>Indicadores de pobreza</a:t>
            </a:r>
            <a:endParaRPr lang="es-MX" sz="2000" b="1" dirty="0">
              <a:solidFill>
                <a:schemeClr val="bg1"/>
              </a:solidFill>
              <a:latin typeface="Trajan Pro"/>
            </a:endParaRPr>
          </a:p>
        </p:txBody>
      </p:sp>
      <p:sp>
        <p:nvSpPr>
          <p:cNvPr id="13" name="AutoShape 5"/>
          <p:cNvSpPr>
            <a:spLocks noChangeArrowheads="1"/>
          </p:cNvSpPr>
          <p:nvPr/>
        </p:nvSpPr>
        <p:spPr bwMode="auto">
          <a:xfrm>
            <a:off x="6732239" y="899503"/>
            <a:ext cx="2232249" cy="919401"/>
          </a:xfrm>
          <a:prstGeom prst="roundRect">
            <a:avLst>
              <a:gd name="adj" fmla="val 16667"/>
            </a:avLst>
          </a:prstGeom>
          <a:solidFill>
            <a:srgbClr val="0099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b="1" dirty="0" smtClean="0">
                <a:solidFill>
                  <a:srgbClr val="FFFFFF"/>
                </a:solidFill>
                <a:latin typeface="Adobe Caslon Pro" pitchFamily="18" charset="0"/>
              </a:rPr>
              <a:t>Informe con indicadores para entidad y municipio</a:t>
            </a:r>
            <a:endParaRPr lang="es-MX" b="1" dirty="0">
              <a:solidFill>
                <a:schemeClr val="bg1"/>
              </a:solidFill>
              <a:latin typeface="Trajan Pro"/>
            </a:endParaRPr>
          </a:p>
        </p:txBody>
      </p:sp>
      <p:sp>
        <p:nvSpPr>
          <p:cNvPr id="2" name="1 Rectángulo"/>
          <p:cNvSpPr/>
          <p:nvPr/>
        </p:nvSpPr>
        <p:spPr>
          <a:xfrm>
            <a:off x="6444208" y="3789040"/>
            <a:ext cx="2664296" cy="2123658"/>
          </a:xfrm>
          <a:prstGeom prst="rect">
            <a:avLst/>
          </a:prstGeom>
        </p:spPr>
        <p:txBody>
          <a:bodyPr wrap="square">
            <a:spAutoFit/>
          </a:bodyPr>
          <a:lstStyle/>
          <a:p>
            <a:r>
              <a:rPr lang="es-MX" sz="1200" b="1" dirty="0" smtClean="0">
                <a:latin typeface="Times New Roman" pitchFamily="18" charset="0"/>
                <a:cs typeface="Times New Roman" pitchFamily="18" charset="0"/>
              </a:rPr>
              <a:t>Informe </a:t>
            </a:r>
            <a:r>
              <a:rPr lang="es-MX" sz="1200" b="1" dirty="0">
                <a:latin typeface="Times New Roman" pitchFamily="18" charset="0"/>
                <a:cs typeface="Times New Roman" pitchFamily="18" charset="0"/>
              </a:rPr>
              <a:t>del Desarrollo Social </a:t>
            </a:r>
            <a:r>
              <a:rPr lang="es-MX" sz="1200" b="1" dirty="0" smtClean="0">
                <a:latin typeface="Times New Roman" pitchFamily="18" charset="0"/>
                <a:cs typeface="Times New Roman" pitchFamily="18" charset="0"/>
              </a:rPr>
              <a:t>Estatal y Municipal:</a:t>
            </a:r>
          </a:p>
          <a:p>
            <a:endParaRPr lang="es-MX" sz="1200" b="1" dirty="0" smtClean="0">
              <a:latin typeface="Times New Roman" pitchFamily="18" charset="0"/>
              <a:cs typeface="Times New Roman" pitchFamily="18" charset="0"/>
            </a:endParaRPr>
          </a:p>
          <a:p>
            <a:pPr marL="171450" indent="-171450">
              <a:buFont typeface="Arial" pitchFamily="34" charset="0"/>
              <a:buChar char="•"/>
            </a:pPr>
            <a:r>
              <a:rPr lang="es-MX" sz="1200" b="1" dirty="0" smtClean="0">
                <a:latin typeface="Times New Roman" pitchFamily="18" charset="0"/>
                <a:cs typeface="Times New Roman" pitchFamily="18" charset="0"/>
              </a:rPr>
              <a:t>Una guía </a:t>
            </a:r>
            <a:r>
              <a:rPr lang="es-MX" sz="1200" b="1" dirty="0">
                <a:latin typeface="Times New Roman" pitchFamily="18" charset="0"/>
                <a:cs typeface="Times New Roman" pitchFamily="18" charset="0"/>
              </a:rPr>
              <a:t>para la asignación del </a:t>
            </a:r>
            <a:r>
              <a:rPr lang="es-MX" sz="1200" b="1" dirty="0" smtClean="0">
                <a:latin typeface="Times New Roman" pitchFamily="18" charset="0"/>
                <a:cs typeface="Times New Roman" pitchFamily="18" charset="0"/>
              </a:rPr>
              <a:t>FAIS y el FISM. </a:t>
            </a:r>
          </a:p>
          <a:p>
            <a:endParaRPr lang="es-MX" sz="1200" b="1" dirty="0" smtClean="0">
              <a:latin typeface="Times New Roman" pitchFamily="18" charset="0"/>
              <a:cs typeface="Times New Roman" pitchFamily="18" charset="0"/>
            </a:endParaRPr>
          </a:p>
          <a:p>
            <a:pPr marL="171450" indent="-171450" algn="just">
              <a:buFont typeface="Arial" pitchFamily="34" charset="0"/>
              <a:buChar char="•"/>
            </a:pPr>
            <a:r>
              <a:rPr lang="es-MX" sz="1200" b="1" dirty="0" smtClean="0">
                <a:latin typeface="Times New Roman" pitchFamily="18" charset="0"/>
                <a:cs typeface="Times New Roman" pitchFamily="18" charset="0"/>
              </a:rPr>
              <a:t>Apoyo y acompañamiento técnico de la federación a estados y municipios</a:t>
            </a:r>
            <a:r>
              <a:rPr lang="es-MX" sz="1200" b="1" dirty="0" smtClean="0">
                <a:latin typeface="Times New Roman" pitchFamily="18" charset="0"/>
                <a:cs typeface="Times New Roman" pitchFamily="18" charset="0"/>
              </a:rPr>
              <a:t>.</a:t>
            </a:r>
          </a:p>
          <a:p>
            <a:pPr marL="171450" indent="-171450" algn="just">
              <a:buFont typeface="Arial" pitchFamily="34" charset="0"/>
              <a:buChar char="•"/>
            </a:pPr>
            <a:endParaRPr lang="es-MX" sz="1200" b="1" dirty="0">
              <a:latin typeface="Times New Roman" pitchFamily="18" charset="0"/>
              <a:cs typeface="Times New Roman" pitchFamily="18" charset="0"/>
            </a:endParaRPr>
          </a:p>
          <a:p>
            <a:pPr marL="171450" indent="-171450" algn="just">
              <a:buFont typeface="Arial" pitchFamily="34" charset="0"/>
              <a:buChar char="•"/>
            </a:pPr>
            <a:r>
              <a:rPr lang="es-MX" sz="1200" b="1" dirty="0" smtClean="0">
                <a:latin typeface="Times New Roman" pitchFamily="18" charset="0"/>
                <a:cs typeface="Times New Roman" pitchFamily="18" charset="0"/>
              </a:rPr>
              <a:t>Construcción de una  línea basal </a:t>
            </a:r>
            <a:endParaRPr lang="es-MX" sz="12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91100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0215" t="10151" r="28602" b="4689"/>
          <a:stretch/>
        </p:blipFill>
        <p:spPr bwMode="auto">
          <a:xfrm>
            <a:off x="395536" y="316989"/>
            <a:ext cx="5861084" cy="654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AutoShape 5"/>
          <p:cNvSpPr>
            <a:spLocks noChangeArrowheads="1"/>
          </p:cNvSpPr>
          <p:nvPr/>
        </p:nvSpPr>
        <p:spPr bwMode="auto">
          <a:xfrm>
            <a:off x="0" y="2202136"/>
            <a:ext cx="1474919" cy="544830"/>
          </a:xfrm>
          <a:prstGeom prst="roundRect">
            <a:avLst>
              <a:gd name="adj" fmla="val 16667"/>
            </a:avLst>
          </a:prstGeom>
          <a:solidFill>
            <a:srgbClr val="FF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1600" b="1" dirty="0" smtClean="0">
                <a:solidFill>
                  <a:srgbClr val="FFFFFF"/>
                </a:solidFill>
                <a:latin typeface="Adobe Caslon Pro" pitchFamily="18" charset="0"/>
              </a:rPr>
              <a:t>Indicadores de rezago social</a:t>
            </a:r>
            <a:endParaRPr lang="es-MX" sz="1600" b="1" dirty="0">
              <a:solidFill>
                <a:schemeClr val="bg1"/>
              </a:solidFill>
              <a:latin typeface="Trajan Pro"/>
            </a:endParaRPr>
          </a:p>
        </p:txBody>
      </p:sp>
      <p:sp>
        <p:nvSpPr>
          <p:cNvPr id="12" name="AutoShape 5"/>
          <p:cNvSpPr>
            <a:spLocks noChangeArrowheads="1"/>
          </p:cNvSpPr>
          <p:nvPr/>
        </p:nvSpPr>
        <p:spPr bwMode="auto">
          <a:xfrm>
            <a:off x="6494611" y="2195282"/>
            <a:ext cx="2414669" cy="544830"/>
          </a:xfrm>
          <a:prstGeom prst="roundRect">
            <a:avLst>
              <a:gd name="adj" fmla="val 16667"/>
            </a:avLst>
          </a:prstGeom>
          <a:solidFill>
            <a:srgbClr val="FF00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1600" b="1" dirty="0" smtClean="0">
                <a:solidFill>
                  <a:srgbClr val="FFFFFF"/>
                </a:solidFill>
                <a:latin typeface="Adobe Caslon Pro" pitchFamily="18" charset="0"/>
              </a:rPr>
              <a:t>Municipios y localidades con mayor rezago social</a:t>
            </a:r>
            <a:endParaRPr lang="es-MX" sz="1600" b="1" dirty="0">
              <a:solidFill>
                <a:schemeClr val="bg1"/>
              </a:solidFill>
              <a:latin typeface="Trajan Pro"/>
            </a:endParaRPr>
          </a:p>
        </p:txBody>
      </p:sp>
      <p:sp>
        <p:nvSpPr>
          <p:cNvPr id="13" name="AutoShape 5"/>
          <p:cNvSpPr>
            <a:spLocks noChangeArrowheads="1"/>
          </p:cNvSpPr>
          <p:nvPr/>
        </p:nvSpPr>
        <p:spPr bwMode="auto">
          <a:xfrm>
            <a:off x="6477810" y="1122682"/>
            <a:ext cx="2448272" cy="544830"/>
          </a:xfrm>
          <a:prstGeom prst="roundRect">
            <a:avLst>
              <a:gd name="adj" fmla="val 16667"/>
            </a:avLst>
          </a:prstGeom>
          <a:solidFill>
            <a:srgbClr val="009900"/>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1600" b="1" dirty="0" smtClean="0">
                <a:solidFill>
                  <a:srgbClr val="FFFFFF"/>
                </a:solidFill>
                <a:latin typeface="Adobe Caslon Pro" pitchFamily="18" charset="0"/>
              </a:rPr>
              <a:t>Informe con indicadores para entidad y municipio</a:t>
            </a:r>
            <a:endParaRPr lang="es-MX" sz="1600" b="1" dirty="0">
              <a:solidFill>
                <a:schemeClr val="bg1"/>
              </a:solidFill>
              <a:latin typeface="Trajan Pro"/>
            </a:endParaRPr>
          </a:p>
        </p:txBody>
      </p:sp>
      <p:sp>
        <p:nvSpPr>
          <p:cNvPr id="9" name="AutoShape 5"/>
          <p:cNvSpPr>
            <a:spLocks noChangeArrowheads="1"/>
          </p:cNvSpPr>
          <p:nvPr/>
        </p:nvSpPr>
        <p:spPr bwMode="auto">
          <a:xfrm>
            <a:off x="0" y="44624"/>
            <a:ext cx="6256620" cy="272415"/>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marL="180000" algn="just" eaLnBrk="0" hangingPunct="0"/>
            <a:r>
              <a:rPr lang="es-MX" sz="1600" b="1" dirty="0">
                <a:solidFill>
                  <a:schemeClr val="bg1"/>
                </a:solidFill>
                <a:latin typeface="Adobe Caslon Pro" pitchFamily="18" charset="0"/>
              </a:rPr>
              <a:t>Informe de la </a:t>
            </a:r>
            <a:r>
              <a:rPr lang="es-MX" sz="1600" b="1" dirty="0" smtClean="0">
                <a:solidFill>
                  <a:schemeClr val="bg1"/>
                </a:solidFill>
                <a:latin typeface="Adobe Caslon Pro" pitchFamily="18" charset="0"/>
              </a:rPr>
              <a:t>Situación </a:t>
            </a:r>
            <a:r>
              <a:rPr lang="es-MX" sz="1600" b="1" dirty="0">
                <a:solidFill>
                  <a:schemeClr val="bg1"/>
                </a:solidFill>
                <a:latin typeface="Adobe Caslon Pro" pitchFamily="18" charset="0"/>
              </a:rPr>
              <a:t>de </a:t>
            </a:r>
            <a:r>
              <a:rPr lang="es-MX" sz="1600" b="1" dirty="0" smtClean="0">
                <a:solidFill>
                  <a:schemeClr val="bg1"/>
                </a:solidFill>
                <a:latin typeface="Adobe Caslon Pro" pitchFamily="18" charset="0"/>
              </a:rPr>
              <a:t>la Pobreza </a:t>
            </a:r>
            <a:r>
              <a:rPr lang="es-MX" sz="1600" b="1" dirty="0">
                <a:solidFill>
                  <a:schemeClr val="bg1"/>
                </a:solidFill>
                <a:latin typeface="Adobe Caslon Pro" pitchFamily="18" charset="0"/>
              </a:rPr>
              <a:t>y </a:t>
            </a:r>
            <a:r>
              <a:rPr lang="es-MX" sz="1600" b="1" dirty="0" smtClean="0">
                <a:solidFill>
                  <a:schemeClr val="bg1"/>
                </a:solidFill>
                <a:latin typeface="Adobe Caslon Pro" pitchFamily="18" charset="0"/>
              </a:rPr>
              <a:t>Rezago Social </a:t>
            </a:r>
            <a:r>
              <a:rPr lang="es-MX" sz="1600" b="1" dirty="0">
                <a:solidFill>
                  <a:schemeClr val="bg1"/>
                </a:solidFill>
                <a:latin typeface="Adobe Caslon Pro" pitchFamily="18" charset="0"/>
              </a:rPr>
              <a:t>(preliminar)</a:t>
            </a:r>
          </a:p>
        </p:txBody>
      </p:sp>
      <p:sp>
        <p:nvSpPr>
          <p:cNvPr id="2" name="1 Rectángulo"/>
          <p:cNvSpPr/>
          <p:nvPr/>
        </p:nvSpPr>
        <p:spPr>
          <a:xfrm>
            <a:off x="6156176" y="3258850"/>
            <a:ext cx="2448272" cy="2462213"/>
          </a:xfrm>
          <a:prstGeom prst="rect">
            <a:avLst/>
          </a:prstGeom>
        </p:spPr>
        <p:txBody>
          <a:bodyPr wrap="square">
            <a:spAutoFit/>
          </a:bodyPr>
          <a:lstStyle/>
          <a:p>
            <a:pPr algn="just"/>
            <a:r>
              <a:rPr lang="es-MX" sz="1400" b="1" dirty="0" smtClean="0">
                <a:latin typeface="Times New Roman" pitchFamily="18" charset="0"/>
                <a:cs typeface="Times New Roman" pitchFamily="18" charset="0"/>
              </a:rPr>
              <a:t>Informe del Desarrollo Social Estatal y Municipal:</a:t>
            </a:r>
          </a:p>
          <a:p>
            <a:pPr algn="just"/>
            <a:r>
              <a:rPr lang="es-MX" sz="1400" b="1" dirty="0" smtClean="0">
                <a:latin typeface="Times New Roman" pitchFamily="18" charset="0"/>
                <a:cs typeface="Times New Roman" pitchFamily="18" charset="0"/>
              </a:rPr>
              <a:t> </a:t>
            </a:r>
          </a:p>
          <a:p>
            <a:pPr marL="171450" indent="-171450" algn="just">
              <a:buFont typeface="Arial" pitchFamily="34" charset="0"/>
              <a:buChar char="•"/>
            </a:pPr>
            <a:r>
              <a:rPr lang="es-MX" sz="1400" b="1" dirty="0" smtClean="0">
                <a:latin typeface="Times New Roman" pitchFamily="18" charset="0"/>
                <a:cs typeface="Times New Roman" pitchFamily="18" charset="0"/>
              </a:rPr>
              <a:t>Herramienta </a:t>
            </a:r>
            <a:r>
              <a:rPr lang="es-MX" sz="1400" b="1" dirty="0">
                <a:latin typeface="Times New Roman" pitchFamily="18" charset="0"/>
                <a:cs typeface="Times New Roman" pitchFamily="18" charset="0"/>
              </a:rPr>
              <a:t>para mejorar la efectividad, </a:t>
            </a:r>
            <a:r>
              <a:rPr lang="es-MX" sz="1400" b="1" dirty="0" smtClean="0">
                <a:latin typeface="Times New Roman" pitchFamily="18" charset="0"/>
                <a:cs typeface="Times New Roman" pitchFamily="18" charset="0"/>
              </a:rPr>
              <a:t>e impacto de la política social.</a:t>
            </a:r>
          </a:p>
          <a:p>
            <a:pPr marL="171450" indent="-171450" algn="just">
              <a:buFont typeface="Arial" pitchFamily="34" charset="0"/>
              <a:buChar char="•"/>
            </a:pPr>
            <a:endParaRPr lang="es-MX" sz="1400" b="1" dirty="0">
              <a:latin typeface="Times New Roman" pitchFamily="18" charset="0"/>
              <a:cs typeface="Times New Roman" pitchFamily="18" charset="0"/>
            </a:endParaRPr>
          </a:p>
          <a:p>
            <a:pPr marL="171450" indent="-171450" algn="just">
              <a:buFont typeface="Arial" pitchFamily="34" charset="0"/>
              <a:buChar char="•"/>
            </a:pPr>
            <a:r>
              <a:rPr lang="es-MX" sz="1400" b="1" dirty="0" smtClean="0">
                <a:latin typeface="Times New Roman" pitchFamily="18" charset="0"/>
                <a:cs typeface="Times New Roman" pitchFamily="18" charset="0"/>
              </a:rPr>
              <a:t>Mayor transparencia en </a:t>
            </a:r>
            <a:r>
              <a:rPr lang="es-MX" sz="1400" b="1" dirty="0">
                <a:latin typeface="Times New Roman" pitchFamily="18" charset="0"/>
                <a:cs typeface="Times New Roman" pitchFamily="18" charset="0"/>
              </a:rPr>
              <a:t>la ejecución del gasto en desarrollo social.   </a:t>
            </a:r>
            <a:endParaRPr lang="es-MX" sz="1400" b="1" dirty="0" smtClean="0">
              <a:latin typeface="Times New Roman" pitchFamily="18" charset="0"/>
              <a:cs typeface="Times New Roman" pitchFamily="18" charset="0"/>
            </a:endParaRPr>
          </a:p>
          <a:p>
            <a:pPr marL="171450" indent="-171450" algn="just">
              <a:buFont typeface="Arial" pitchFamily="34" charset="0"/>
              <a:buChar char="•"/>
            </a:pPr>
            <a:endParaRPr lang="es-MX" sz="1400" b="1" dirty="0">
              <a:latin typeface="Times New Roman" pitchFamily="18" charset="0"/>
              <a:cs typeface="Times New Roman" pitchFamily="18" charset="0"/>
            </a:endParaRPr>
          </a:p>
        </p:txBody>
      </p:sp>
    </p:spTree>
    <p:extLst>
      <p:ext uri="{BB962C8B-B14F-4D97-AF65-F5344CB8AC3E}">
        <p14:creationId xmlns:p14="http://schemas.microsoft.com/office/powerpoint/2010/main" val="1663741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5"/>
          <p:cNvSpPr>
            <a:spLocks noChangeArrowheads="1"/>
          </p:cNvSpPr>
          <p:nvPr/>
        </p:nvSpPr>
        <p:spPr bwMode="auto">
          <a:xfrm>
            <a:off x="991878" y="256499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2. Índice de Desarrollo Humano (IDH)</a:t>
            </a:r>
          </a:p>
        </p:txBody>
      </p:sp>
      <p:sp>
        <p:nvSpPr>
          <p:cNvPr id="27" name="AutoShape 5"/>
          <p:cNvSpPr>
            <a:spLocks noChangeArrowheads="1"/>
          </p:cNvSpPr>
          <p:nvPr/>
        </p:nvSpPr>
        <p:spPr bwMode="auto">
          <a:xfrm>
            <a:off x="1002330" y="328507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3. Índice de Marginación (IM)</a:t>
            </a:r>
            <a:endParaRPr lang="es-MX" b="1" dirty="0">
              <a:solidFill>
                <a:srgbClr val="FFFFFF"/>
              </a:solidFill>
              <a:latin typeface="Adobe Caslon Pro" pitchFamily="18" charset="0"/>
            </a:endParaRPr>
          </a:p>
        </p:txBody>
      </p:sp>
      <p:sp>
        <p:nvSpPr>
          <p:cNvPr id="28" name="AutoShape 5"/>
          <p:cNvSpPr>
            <a:spLocks noChangeArrowheads="1"/>
          </p:cNvSpPr>
          <p:nvPr/>
        </p:nvSpPr>
        <p:spPr bwMode="auto">
          <a:xfrm>
            <a:off x="1019233" y="4005154"/>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smtClean="0">
                <a:solidFill>
                  <a:srgbClr val="FFFFFF"/>
                </a:solidFill>
                <a:latin typeface="Adobe Caslon Pro" pitchFamily="18" charset="0"/>
              </a:rPr>
              <a:t>4. Índice de Rezago Social (IRS)</a:t>
            </a:r>
            <a:endParaRPr lang="es-MX" b="1" dirty="0">
              <a:solidFill>
                <a:srgbClr val="FFFFFF"/>
              </a:solidFill>
              <a:latin typeface="Adobe Caslon Pro" pitchFamily="18" charset="0"/>
            </a:endParaRPr>
          </a:p>
        </p:txBody>
      </p:sp>
      <p:sp>
        <p:nvSpPr>
          <p:cNvPr id="31" name="3 Marcador de número de diapositiva"/>
          <p:cNvSpPr>
            <a:spLocks noGrp="1"/>
          </p:cNvSpPr>
          <p:nvPr>
            <p:ph type="sldNum" sz="quarter" idx="12"/>
          </p:nvPr>
        </p:nvSpPr>
        <p:spPr>
          <a:xfrm>
            <a:off x="6553200" y="6356350"/>
            <a:ext cx="2133600" cy="365125"/>
          </a:xfrm>
        </p:spPr>
        <p:txBody>
          <a:bodyPr/>
          <a:lstStyle/>
          <a:p>
            <a:fld id="{661FCBCB-BF3D-4D60-A4A2-948BCA283494}" type="slidenum">
              <a:rPr lang="es-MX" smtClean="0"/>
              <a:pPr/>
              <a:t>8</a:t>
            </a:fld>
            <a:endParaRPr lang="es-MX" dirty="0"/>
          </a:p>
        </p:txBody>
      </p:sp>
      <p:sp>
        <p:nvSpPr>
          <p:cNvPr id="8" name="AutoShape 5"/>
          <p:cNvSpPr>
            <a:spLocks noChangeArrowheads="1"/>
          </p:cNvSpPr>
          <p:nvPr/>
        </p:nvSpPr>
        <p:spPr bwMode="auto">
          <a:xfrm>
            <a:off x="991878" y="4725143"/>
            <a:ext cx="6984776"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5</a:t>
            </a:r>
            <a:r>
              <a:rPr lang="es-MX" b="1" dirty="0" smtClean="0">
                <a:solidFill>
                  <a:srgbClr val="FFFFFF"/>
                </a:solidFill>
                <a:latin typeface="Adobe Caslon Pro" pitchFamily="18" charset="0"/>
              </a:rPr>
              <a:t>. Medición  Multidimensional de la Pobreza</a:t>
            </a:r>
            <a:endParaRPr lang="es-MX" b="1" dirty="0">
              <a:solidFill>
                <a:srgbClr val="FFFFFF"/>
              </a:solidFill>
              <a:latin typeface="Adobe Caslon Pro" pitchFamily="18" charset="0"/>
            </a:endParaRPr>
          </a:p>
        </p:txBody>
      </p:sp>
      <p:sp>
        <p:nvSpPr>
          <p:cNvPr id="9" name="AutoShape 5"/>
          <p:cNvSpPr>
            <a:spLocks noChangeArrowheads="1"/>
          </p:cNvSpPr>
          <p:nvPr/>
        </p:nvSpPr>
        <p:spPr bwMode="auto">
          <a:xfrm>
            <a:off x="991878" y="1892631"/>
            <a:ext cx="6984776" cy="408623"/>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1.  Objetivos de Desarrollo del Milenio (ODM)</a:t>
            </a:r>
          </a:p>
        </p:txBody>
      </p:sp>
      <p:sp>
        <p:nvSpPr>
          <p:cNvPr id="10" name="AutoShape 5"/>
          <p:cNvSpPr>
            <a:spLocks noChangeArrowheads="1"/>
          </p:cNvSpPr>
          <p:nvPr/>
        </p:nvSpPr>
        <p:spPr bwMode="auto">
          <a:xfrm>
            <a:off x="963277" y="5526449"/>
            <a:ext cx="7040731" cy="408623"/>
          </a:xfrm>
          <a:prstGeom prst="roundRect">
            <a:avLst>
              <a:gd name="adj" fmla="val 16667"/>
            </a:avLst>
          </a:prstGeom>
          <a:solidFill>
            <a:schemeClr val="bg1">
              <a:lumMod val="9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rIns="0" anchor="ctr">
            <a:spAutoFit/>
          </a:bodyPr>
          <a:lstStyle/>
          <a:p>
            <a:pPr eaLnBrk="0" hangingPunct="0"/>
            <a:r>
              <a:rPr lang="es-MX" b="1" dirty="0">
                <a:solidFill>
                  <a:srgbClr val="FFFFFF"/>
                </a:solidFill>
                <a:latin typeface="Adobe Caslon Pro" pitchFamily="18" charset="0"/>
              </a:rPr>
              <a:t>6.  Aspectos Relevantes en la planeación y diseño de políticas públicas </a:t>
            </a:r>
          </a:p>
        </p:txBody>
      </p:sp>
      <p:sp>
        <p:nvSpPr>
          <p:cNvPr id="11" name="AutoShape 5"/>
          <p:cNvSpPr>
            <a:spLocks noChangeArrowheads="1"/>
          </p:cNvSpPr>
          <p:nvPr/>
        </p:nvSpPr>
        <p:spPr bwMode="auto">
          <a:xfrm>
            <a:off x="267675" y="856231"/>
            <a:ext cx="5600469" cy="340519"/>
          </a:xfrm>
          <a:prstGeom prst="roundRect">
            <a:avLst>
              <a:gd name="adj" fmla="val 16667"/>
            </a:avLst>
          </a:prstGeom>
          <a:solidFill>
            <a:schemeClr val="accent3">
              <a:lumMod val="50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Trajan Pro"/>
              </a:rPr>
              <a:t>Contenido</a:t>
            </a:r>
            <a:endParaRPr lang="es-MX" sz="2000" b="1" dirty="0">
              <a:solidFill>
                <a:schemeClr val="bg1"/>
              </a:solidFill>
              <a:latin typeface="Trajan Pro"/>
            </a:endParaRPr>
          </a:p>
        </p:txBody>
      </p:sp>
    </p:spTree>
    <p:extLst>
      <p:ext uri="{BB962C8B-B14F-4D97-AF65-F5344CB8AC3E}">
        <p14:creationId xmlns:p14="http://schemas.microsoft.com/office/powerpoint/2010/main" val="2005395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33 Grupo"/>
          <p:cNvGrpSpPr/>
          <p:nvPr/>
        </p:nvGrpSpPr>
        <p:grpSpPr>
          <a:xfrm>
            <a:off x="536289" y="1566088"/>
            <a:ext cx="8160893" cy="461665"/>
            <a:chOff x="573204" y="1954924"/>
            <a:chExt cx="8160893" cy="461665"/>
          </a:xfrm>
        </p:grpSpPr>
        <p:pic>
          <p:nvPicPr>
            <p:cNvPr id="17" name="16 Imagen">
              <a:hlinkClick r:id="rId3" action="ppaction://hlinksldjump"/>
            </p:cNvPr>
            <p:cNvPicPr/>
            <p:nvPr/>
          </p:nvPicPr>
          <p:blipFill>
            <a:blip r:embed="rId4" cstate="print">
              <a:duotone>
                <a:schemeClr val="accent1">
                  <a:shade val="45000"/>
                  <a:satMod val="135000"/>
                </a:schemeClr>
                <a:prstClr val="white"/>
              </a:duotone>
            </a:blip>
            <a:srcRect/>
            <a:stretch>
              <a:fillRect/>
            </a:stretch>
          </p:blipFill>
          <p:spPr bwMode="auto">
            <a:xfrm>
              <a:off x="573204" y="1996565"/>
              <a:ext cx="388491" cy="384027"/>
            </a:xfrm>
            <a:prstGeom prst="rect">
              <a:avLst/>
            </a:prstGeom>
            <a:noFill/>
            <a:ln w="9525">
              <a:noFill/>
              <a:miter lim="800000"/>
              <a:headEnd/>
              <a:tailEnd/>
            </a:ln>
          </p:spPr>
        </p:pic>
        <p:sp>
          <p:nvSpPr>
            <p:cNvPr id="18" name="17 Rectángulo"/>
            <p:cNvSpPr/>
            <p:nvPr/>
          </p:nvSpPr>
          <p:spPr>
            <a:xfrm>
              <a:off x="788277" y="1954924"/>
              <a:ext cx="7945820" cy="461665"/>
            </a:xfrm>
            <a:prstGeom prst="rect">
              <a:avLst/>
            </a:prstGeom>
          </p:spPr>
          <p:txBody>
            <a:bodyPr wrap="square">
              <a:spAutoFit/>
            </a:bodyPr>
            <a:lstStyle/>
            <a:p>
              <a:pPr marL="447675" lvl="2" indent="-201613"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1. </a:t>
              </a:r>
              <a:r>
                <a:rPr lang="es-MX" sz="2000" kern="0" dirty="0" smtClean="0">
                  <a:solidFill>
                    <a:schemeClr val="tx1">
                      <a:lumMod val="75000"/>
                      <a:lumOff val="25000"/>
                    </a:schemeClr>
                  </a:solidFill>
                  <a:latin typeface="Adobe Caslon Pro" pitchFamily="18" charset="0"/>
                </a:rPr>
                <a:t>Erradicar la pobreza extrema y el hambre</a:t>
              </a:r>
            </a:p>
          </p:txBody>
        </p:sp>
      </p:grpSp>
      <p:grpSp>
        <p:nvGrpSpPr>
          <p:cNvPr id="10" name="34 Grupo"/>
          <p:cNvGrpSpPr/>
          <p:nvPr/>
        </p:nvGrpSpPr>
        <p:grpSpPr>
          <a:xfrm>
            <a:off x="555215" y="2076774"/>
            <a:ext cx="6280758" cy="461665"/>
            <a:chOff x="577242" y="2574355"/>
            <a:chExt cx="6280758" cy="461665"/>
          </a:xfrm>
        </p:grpSpPr>
        <p:pic>
          <p:nvPicPr>
            <p:cNvPr id="11" name="10 Imagen">
              <a:hlinkClick r:id="rId5" action="ppaction://hlinksldjump"/>
            </p:cNvPr>
            <p:cNvPicPr/>
            <p:nvPr/>
          </p:nvPicPr>
          <p:blipFill>
            <a:blip r:embed="rId6" cstate="print">
              <a:duotone>
                <a:schemeClr val="accent1">
                  <a:shade val="45000"/>
                  <a:satMod val="135000"/>
                </a:schemeClr>
                <a:prstClr val="white"/>
              </a:duotone>
            </a:blip>
            <a:srcRect/>
            <a:stretch>
              <a:fillRect/>
            </a:stretch>
          </p:blipFill>
          <p:spPr bwMode="auto">
            <a:xfrm>
              <a:off x="577242" y="2589760"/>
              <a:ext cx="362860" cy="399100"/>
            </a:xfrm>
            <a:prstGeom prst="rect">
              <a:avLst/>
            </a:prstGeom>
            <a:noFill/>
            <a:ln w="9525">
              <a:noFill/>
              <a:miter lim="800000"/>
              <a:headEnd/>
              <a:tailEnd/>
            </a:ln>
          </p:spPr>
        </p:pic>
        <p:sp>
          <p:nvSpPr>
            <p:cNvPr id="13" name="12 Rectángulo"/>
            <p:cNvSpPr/>
            <p:nvPr/>
          </p:nvSpPr>
          <p:spPr>
            <a:xfrm>
              <a:off x="1008993" y="2574355"/>
              <a:ext cx="5849007"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2. </a:t>
              </a:r>
              <a:r>
                <a:rPr lang="es-MX" sz="2000" kern="0" dirty="0" smtClean="0">
                  <a:solidFill>
                    <a:schemeClr val="tx1">
                      <a:lumMod val="75000"/>
                      <a:lumOff val="25000"/>
                    </a:schemeClr>
                  </a:solidFill>
                  <a:latin typeface="Adobe Caslon Pro" pitchFamily="18" charset="0"/>
                </a:rPr>
                <a:t>Lograr la enseñanza primaria universal</a:t>
              </a:r>
            </a:p>
          </p:txBody>
        </p:sp>
      </p:grpSp>
      <p:grpSp>
        <p:nvGrpSpPr>
          <p:cNvPr id="14" name="35 Grupo"/>
          <p:cNvGrpSpPr/>
          <p:nvPr/>
        </p:nvGrpSpPr>
        <p:grpSpPr>
          <a:xfrm>
            <a:off x="545531" y="2611755"/>
            <a:ext cx="8529144" cy="464944"/>
            <a:chOff x="567558" y="3109336"/>
            <a:chExt cx="8529144" cy="464944"/>
          </a:xfrm>
        </p:grpSpPr>
        <p:pic>
          <p:nvPicPr>
            <p:cNvPr id="16" name="15 Imagen">
              <a:hlinkClick r:id="rId7" action="ppaction://hlinksldjump"/>
            </p:cNvPr>
            <p:cNvPicPr/>
            <p:nvPr/>
          </p:nvPicPr>
          <p:blipFill>
            <a:blip r:embed="rId8" cstate="print"/>
            <a:srcRect/>
            <a:stretch>
              <a:fillRect/>
            </a:stretch>
          </p:blipFill>
          <p:spPr bwMode="auto">
            <a:xfrm>
              <a:off x="567558" y="3109336"/>
              <a:ext cx="392728" cy="422140"/>
            </a:xfrm>
            <a:prstGeom prst="rect">
              <a:avLst/>
            </a:prstGeom>
          </p:spPr>
        </p:pic>
        <p:sp>
          <p:nvSpPr>
            <p:cNvPr id="19" name="18 Rectángulo"/>
            <p:cNvSpPr/>
            <p:nvPr/>
          </p:nvSpPr>
          <p:spPr>
            <a:xfrm>
              <a:off x="1040521" y="3112615"/>
              <a:ext cx="8056181"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3. </a:t>
              </a:r>
              <a:r>
                <a:rPr lang="es-MX" sz="2000" kern="0" dirty="0" smtClean="0">
                  <a:solidFill>
                    <a:schemeClr val="tx1">
                      <a:lumMod val="75000"/>
                      <a:lumOff val="25000"/>
                    </a:schemeClr>
                  </a:solidFill>
                  <a:latin typeface="Adobe Caslon Pro" pitchFamily="18" charset="0"/>
                </a:rPr>
                <a:t>Promover la igualdad entre los sexos y la autonomía de la mujer</a:t>
              </a:r>
            </a:p>
          </p:txBody>
        </p:sp>
      </p:grpSp>
      <p:grpSp>
        <p:nvGrpSpPr>
          <p:cNvPr id="21" name="36 Grupo"/>
          <p:cNvGrpSpPr/>
          <p:nvPr/>
        </p:nvGrpSpPr>
        <p:grpSpPr>
          <a:xfrm>
            <a:off x="514262" y="3162307"/>
            <a:ext cx="8607711" cy="461665"/>
            <a:chOff x="536289" y="3659888"/>
            <a:chExt cx="8607711" cy="461665"/>
          </a:xfrm>
        </p:grpSpPr>
        <p:pic>
          <p:nvPicPr>
            <p:cNvPr id="22" name="21 Imagen">
              <a:hlinkClick r:id="rId9" action="ppaction://hlinksldjump"/>
            </p:cNvPr>
            <p:cNvPicPr/>
            <p:nvPr/>
          </p:nvPicPr>
          <p:blipFill>
            <a:blip r:embed="rId10" cstate="print">
              <a:duotone>
                <a:schemeClr val="accent1">
                  <a:shade val="45000"/>
                  <a:satMod val="135000"/>
                </a:schemeClr>
                <a:prstClr val="white"/>
              </a:duotone>
            </a:blip>
            <a:srcRect/>
            <a:stretch>
              <a:fillRect/>
            </a:stretch>
          </p:blipFill>
          <p:spPr bwMode="auto">
            <a:xfrm>
              <a:off x="536289" y="3666677"/>
              <a:ext cx="417970" cy="389802"/>
            </a:xfrm>
            <a:prstGeom prst="rect">
              <a:avLst/>
            </a:prstGeom>
            <a:noFill/>
            <a:ln w="9525">
              <a:noFill/>
              <a:miter lim="800000"/>
              <a:headEnd/>
              <a:tailEnd/>
            </a:ln>
          </p:spPr>
        </p:pic>
        <p:sp>
          <p:nvSpPr>
            <p:cNvPr id="23" name="22 Rectángulo"/>
            <p:cNvSpPr/>
            <p:nvPr/>
          </p:nvSpPr>
          <p:spPr>
            <a:xfrm>
              <a:off x="961698" y="3659888"/>
              <a:ext cx="8182302"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4. </a:t>
              </a:r>
              <a:r>
                <a:rPr lang="es-MX" sz="2000" kern="0" dirty="0" smtClean="0">
                  <a:solidFill>
                    <a:schemeClr val="tx1">
                      <a:lumMod val="75000"/>
                      <a:lumOff val="25000"/>
                    </a:schemeClr>
                  </a:solidFill>
                  <a:latin typeface="Adobe Caslon Pro" pitchFamily="18" charset="0"/>
                </a:rPr>
                <a:t>Reducir la mortalidad de los niños menores de 5 años</a:t>
              </a:r>
            </a:p>
          </p:txBody>
        </p:sp>
      </p:grpSp>
      <p:grpSp>
        <p:nvGrpSpPr>
          <p:cNvPr id="24" name="37 Grupo"/>
          <p:cNvGrpSpPr/>
          <p:nvPr/>
        </p:nvGrpSpPr>
        <p:grpSpPr>
          <a:xfrm>
            <a:off x="565441" y="3741112"/>
            <a:ext cx="8320049" cy="461665"/>
            <a:chOff x="587468" y="4238693"/>
            <a:chExt cx="8320049" cy="461665"/>
          </a:xfrm>
        </p:grpSpPr>
        <p:pic>
          <p:nvPicPr>
            <p:cNvPr id="25" name="24 Imagen">
              <a:hlinkClick r:id="rId11" action="ppaction://hlinksldjump"/>
            </p:cNvPr>
            <p:cNvPicPr/>
            <p:nvPr/>
          </p:nvPicPr>
          <p:blipFill>
            <a:blip r:embed="rId12" cstate="print">
              <a:duotone>
                <a:schemeClr val="accent1">
                  <a:shade val="45000"/>
                  <a:satMod val="135000"/>
                </a:schemeClr>
                <a:prstClr val="white"/>
              </a:duotone>
            </a:blip>
            <a:srcRect/>
            <a:stretch>
              <a:fillRect/>
            </a:stretch>
          </p:blipFill>
          <p:spPr bwMode="auto">
            <a:xfrm>
              <a:off x="587468" y="4261512"/>
              <a:ext cx="371742" cy="381682"/>
            </a:xfrm>
            <a:prstGeom prst="rect">
              <a:avLst/>
            </a:prstGeom>
            <a:noFill/>
            <a:ln w="9525">
              <a:noFill/>
              <a:miter lim="800000"/>
              <a:headEnd/>
              <a:tailEnd/>
            </a:ln>
          </p:spPr>
        </p:pic>
        <p:sp>
          <p:nvSpPr>
            <p:cNvPr id="26" name="25 Rectángulo"/>
            <p:cNvSpPr/>
            <p:nvPr/>
          </p:nvSpPr>
          <p:spPr>
            <a:xfrm>
              <a:off x="911679" y="4238693"/>
              <a:ext cx="7995838"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5. </a:t>
              </a:r>
              <a:r>
                <a:rPr lang="es-MX" sz="2000" kern="0" dirty="0" smtClean="0">
                  <a:solidFill>
                    <a:schemeClr val="tx1">
                      <a:lumMod val="75000"/>
                      <a:lumOff val="25000"/>
                    </a:schemeClr>
                  </a:solidFill>
                  <a:latin typeface="Adobe Caslon Pro" pitchFamily="18" charset="0"/>
                </a:rPr>
                <a:t>Mejorar la salud materna</a:t>
              </a:r>
            </a:p>
          </p:txBody>
        </p:sp>
      </p:grpSp>
      <p:grpSp>
        <p:nvGrpSpPr>
          <p:cNvPr id="27" name="38 Grupo"/>
          <p:cNvGrpSpPr/>
          <p:nvPr/>
        </p:nvGrpSpPr>
        <p:grpSpPr>
          <a:xfrm>
            <a:off x="564092" y="4226479"/>
            <a:ext cx="8163743" cy="461665"/>
            <a:chOff x="586119" y="4724060"/>
            <a:chExt cx="8163743" cy="461665"/>
          </a:xfrm>
        </p:grpSpPr>
        <p:pic>
          <p:nvPicPr>
            <p:cNvPr id="28" name="27 Imagen">
              <a:hlinkClick r:id="" action="ppaction://noaction"/>
            </p:cNvPr>
            <p:cNvPicPr/>
            <p:nvPr/>
          </p:nvPicPr>
          <p:blipFill>
            <a:blip r:embed="rId13" cstate="print">
              <a:duotone>
                <a:schemeClr val="accent1">
                  <a:shade val="45000"/>
                  <a:satMod val="135000"/>
                </a:schemeClr>
                <a:prstClr val="white"/>
              </a:duotone>
            </a:blip>
            <a:srcRect/>
            <a:stretch>
              <a:fillRect/>
            </a:stretch>
          </p:blipFill>
          <p:spPr bwMode="auto">
            <a:xfrm>
              <a:off x="586119" y="4763573"/>
              <a:ext cx="374914" cy="349198"/>
            </a:xfrm>
            <a:prstGeom prst="rect">
              <a:avLst/>
            </a:prstGeom>
            <a:noFill/>
            <a:ln w="9525">
              <a:noFill/>
              <a:miter lim="800000"/>
              <a:headEnd/>
              <a:tailEnd/>
            </a:ln>
          </p:spPr>
        </p:pic>
        <p:sp>
          <p:nvSpPr>
            <p:cNvPr id="29" name="28 Rectángulo"/>
            <p:cNvSpPr/>
            <p:nvPr/>
          </p:nvSpPr>
          <p:spPr>
            <a:xfrm>
              <a:off x="930165" y="4724060"/>
              <a:ext cx="7819697"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6. </a:t>
              </a:r>
              <a:r>
                <a:rPr lang="es-MX" sz="2000" kern="0" dirty="0" smtClean="0">
                  <a:solidFill>
                    <a:schemeClr val="tx1">
                      <a:lumMod val="75000"/>
                      <a:lumOff val="25000"/>
                    </a:schemeClr>
                  </a:solidFill>
                  <a:latin typeface="Adobe Caslon Pro" pitchFamily="18" charset="0"/>
                </a:rPr>
                <a:t>Combatir el VIH/SIDA, el paludismo y otras enfermedades</a:t>
              </a:r>
            </a:p>
          </p:txBody>
        </p:sp>
      </p:grpSp>
      <p:grpSp>
        <p:nvGrpSpPr>
          <p:cNvPr id="30" name="39 Grupo"/>
          <p:cNvGrpSpPr/>
          <p:nvPr/>
        </p:nvGrpSpPr>
        <p:grpSpPr>
          <a:xfrm>
            <a:off x="527288" y="4771409"/>
            <a:ext cx="8045939" cy="461665"/>
            <a:chOff x="593560" y="5283739"/>
            <a:chExt cx="8045939" cy="461665"/>
          </a:xfrm>
        </p:grpSpPr>
        <p:pic>
          <p:nvPicPr>
            <p:cNvPr id="31" name="30 Imagen">
              <a:hlinkClick r:id="rId5" action="ppaction://hlinksldjump"/>
            </p:cNvPr>
            <p:cNvPicPr/>
            <p:nvPr/>
          </p:nvPicPr>
          <p:blipFill>
            <a:blip r:embed="rId14" cstate="print">
              <a:duotone>
                <a:schemeClr val="accent1">
                  <a:shade val="45000"/>
                  <a:satMod val="135000"/>
                </a:schemeClr>
                <a:prstClr val="white"/>
              </a:duotone>
            </a:blip>
            <a:srcRect/>
            <a:stretch>
              <a:fillRect/>
            </a:stretch>
          </p:blipFill>
          <p:spPr bwMode="auto">
            <a:xfrm>
              <a:off x="593560" y="5324113"/>
              <a:ext cx="399478" cy="365440"/>
            </a:xfrm>
            <a:prstGeom prst="rect">
              <a:avLst/>
            </a:prstGeom>
            <a:noFill/>
            <a:ln w="9525">
              <a:noFill/>
              <a:miter lim="800000"/>
              <a:headEnd/>
              <a:tailEnd/>
            </a:ln>
          </p:spPr>
        </p:pic>
        <p:sp>
          <p:nvSpPr>
            <p:cNvPr id="32" name="31 Rectángulo"/>
            <p:cNvSpPr/>
            <p:nvPr/>
          </p:nvSpPr>
          <p:spPr>
            <a:xfrm>
              <a:off x="993223" y="5283739"/>
              <a:ext cx="7646276"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7. </a:t>
              </a:r>
              <a:r>
                <a:rPr lang="es-MX" sz="2000" kern="0" dirty="0" smtClean="0">
                  <a:solidFill>
                    <a:schemeClr val="tx1">
                      <a:lumMod val="75000"/>
                      <a:lumOff val="25000"/>
                    </a:schemeClr>
                  </a:solidFill>
                  <a:latin typeface="Adobe Caslon Pro" pitchFamily="18" charset="0"/>
                </a:rPr>
                <a:t>Garantizar la sostenibilidad del medio ambiente </a:t>
              </a:r>
            </a:p>
          </p:txBody>
        </p:sp>
      </p:grpSp>
      <p:grpSp>
        <p:nvGrpSpPr>
          <p:cNvPr id="33" name="40 Grupo"/>
          <p:cNvGrpSpPr/>
          <p:nvPr/>
        </p:nvGrpSpPr>
        <p:grpSpPr>
          <a:xfrm>
            <a:off x="591181" y="5371766"/>
            <a:ext cx="8231246" cy="461665"/>
            <a:chOff x="613208" y="5869347"/>
            <a:chExt cx="8231246" cy="461665"/>
          </a:xfrm>
        </p:grpSpPr>
        <p:pic>
          <p:nvPicPr>
            <p:cNvPr id="34" name="33 Imagen">
              <a:hlinkClick r:id="rId11" action="ppaction://hlinksldjump"/>
            </p:cNvPr>
            <p:cNvPicPr/>
            <p:nvPr/>
          </p:nvPicPr>
          <p:blipFill>
            <a:blip r:embed="rId15" cstate="print">
              <a:duotone>
                <a:schemeClr val="accent1">
                  <a:shade val="45000"/>
                  <a:satMod val="135000"/>
                </a:schemeClr>
                <a:prstClr val="white"/>
              </a:duotone>
            </a:blip>
            <a:srcRect/>
            <a:stretch>
              <a:fillRect/>
            </a:stretch>
          </p:blipFill>
          <p:spPr bwMode="auto">
            <a:xfrm>
              <a:off x="613208" y="5936730"/>
              <a:ext cx="348489" cy="353712"/>
            </a:xfrm>
            <a:prstGeom prst="rect">
              <a:avLst/>
            </a:prstGeom>
            <a:noFill/>
            <a:ln w="9525">
              <a:noFill/>
              <a:miter lim="800000"/>
              <a:headEnd/>
              <a:tailEnd/>
            </a:ln>
          </p:spPr>
        </p:pic>
        <p:sp>
          <p:nvSpPr>
            <p:cNvPr id="35" name="34 Rectángulo"/>
            <p:cNvSpPr/>
            <p:nvPr/>
          </p:nvSpPr>
          <p:spPr>
            <a:xfrm>
              <a:off x="993227" y="5869347"/>
              <a:ext cx="7851227" cy="461665"/>
            </a:xfrm>
            <a:prstGeom prst="rect">
              <a:avLst/>
            </a:prstGeom>
          </p:spPr>
          <p:txBody>
            <a:bodyPr wrap="square">
              <a:spAutoFit/>
            </a:bodyPr>
            <a:lstStyle/>
            <a:p>
              <a:pPr marL="0" lvl="2" eaLnBrk="0" hangingPunct="0">
                <a:lnSpc>
                  <a:spcPct val="120000"/>
                </a:lnSpc>
                <a:spcBef>
                  <a:spcPct val="20000"/>
                </a:spcBef>
                <a:spcAft>
                  <a:spcPts val="600"/>
                </a:spcAft>
                <a:buClr>
                  <a:schemeClr val="accent2">
                    <a:lumMod val="50000"/>
                  </a:schemeClr>
                </a:buClr>
                <a:buSzPct val="100000"/>
                <a:defRPr/>
              </a:pPr>
              <a:r>
                <a:rPr lang="es-MX" sz="2000" b="1" kern="0" dirty="0" smtClean="0">
                  <a:solidFill>
                    <a:schemeClr val="tx1">
                      <a:lumMod val="75000"/>
                      <a:lumOff val="25000"/>
                    </a:schemeClr>
                  </a:solidFill>
                  <a:latin typeface="Adobe Caslon Pro" pitchFamily="18" charset="0"/>
                </a:rPr>
                <a:t>Objetivo 8</a:t>
              </a:r>
              <a:r>
                <a:rPr lang="es-MX" sz="2000" kern="0" dirty="0" smtClean="0">
                  <a:solidFill>
                    <a:schemeClr val="tx1">
                      <a:lumMod val="75000"/>
                      <a:lumOff val="25000"/>
                    </a:schemeClr>
                  </a:solidFill>
                  <a:latin typeface="Adobe Caslon Pro" pitchFamily="18" charset="0"/>
                </a:rPr>
                <a:t>. Fomentar una asociación mundial para el desarrollo</a:t>
              </a:r>
              <a:endParaRPr lang="es-MX" kern="0" dirty="0" smtClean="0">
                <a:solidFill>
                  <a:schemeClr val="tx1">
                    <a:lumMod val="75000"/>
                    <a:lumOff val="25000"/>
                  </a:schemeClr>
                </a:solidFill>
                <a:latin typeface="Adobe Caslon Pro" pitchFamily="18" charset="0"/>
              </a:endParaRPr>
            </a:p>
          </p:txBody>
        </p:sp>
      </p:grpSp>
      <p:sp>
        <p:nvSpPr>
          <p:cNvPr id="3" name="2 Rectángulo"/>
          <p:cNvSpPr/>
          <p:nvPr/>
        </p:nvSpPr>
        <p:spPr>
          <a:xfrm>
            <a:off x="373509" y="5991087"/>
            <a:ext cx="7753428" cy="369332"/>
          </a:xfrm>
          <a:prstGeom prst="rect">
            <a:avLst/>
          </a:prstGeom>
        </p:spPr>
        <p:txBody>
          <a:bodyPr wrap="square">
            <a:spAutoFit/>
          </a:bodyPr>
          <a:lstStyle/>
          <a:p>
            <a:r>
              <a:rPr lang="es-MX" dirty="0">
                <a:latin typeface="Adobe Caslon Pro" pitchFamily="18" charset="0"/>
                <a:hlinkClick r:id="rId16"/>
              </a:rPr>
              <a:t>http://www.objetivosdedesarrollodelmilenio.org.mx/</a:t>
            </a:r>
            <a:endParaRPr lang="es-MX" dirty="0">
              <a:latin typeface="Adobe Caslon Pro" pitchFamily="18" charset="0"/>
            </a:endParaRPr>
          </a:p>
        </p:txBody>
      </p:sp>
      <p:sp>
        <p:nvSpPr>
          <p:cNvPr id="36" name="AutoShape 5"/>
          <p:cNvSpPr>
            <a:spLocks noChangeArrowheads="1"/>
          </p:cNvSpPr>
          <p:nvPr/>
        </p:nvSpPr>
        <p:spPr bwMode="auto">
          <a:xfrm>
            <a:off x="255628" y="858023"/>
            <a:ext cx="5972556" cy="340519"/>
          </a:xfrm>
          <a:prstGeom prst="roundRect">
            <a:avLst>
              <a:gd name="adj" fmla="val 16667"/>
            </a:avLst>
          </a:prstGeom>
          <a:solidFill>
            <a:schemeClr val="accent2">
              <a:lumMod val="75000"/>
            </a:schemeClr>
          </a:solidFill>
          <a:ln w="9525" algn="ctr">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lIns="0" tIns="0" rIns="0" bIns="0" anchor="ctr">
            <a:spAutoFit/>
          </a:bodyPr>
          <a:lstStyle/>
          <a:p>
            <a:pPr algn="ctr" eaLnBrk="0" hangingPunct="0"/>
            <a:r>
              <a:rPr lang="es-MX" sz="2000" b="1" dirty="0" smtClean="0">
                <a:solidFill>
                  <a:schemeClr val="bg1"/>
                </a:solidFill>
                <a:latin typeface="Adobe Caslon Pro" pitchFamily="18" charset="0"/>
              </a:rPr>
              <a:t>Objetivos de Desarrollo del Milenio </a:t>
            </a:r>
            <a:r>
              <a:rPr lang="es-MX" sz="2000" b="1" dirty="0">
                <a:solidFill>
                  <a:schemeClr val="bg1"/>
                </a:solidFill>
                <a:latin typeface="Adobe Caslon Pro" pitchFamily="18" charset="0"/>
              </a:rPr>
              <a:t>(</a:t>
            </a:r>
            <a:r>
              <a:rPr lang="es-MX" sz="2000" b="1" dirty="0" smtClean="0">
                <a:solidFill>
                  <a:schemeClr val="bg1"/>
                </a:solidFill>
                <a:latin typeface="Adobe Caslon Pro" pitchFamily="18" charset="0"/>
              </a:rPr>
              <a:t>ODM)</a:t>
            </a:r>
            <a:endParaRPr lang="es-MX" sz="2000" b="1" dirty="0">
              <a:solidFill>
                <a:schemeClr val="bg1"/>
              </a:solidFill>
              <a:latin typeface="Adobe Caslon Pro" pitchFamily="18" charset="0"/>
            </a:endParaRPr>
          </a:p>
        </p:txBody>
      </p:sp>
    </p:spTree>
    <p:extLst>
      <p:ext uri="{BB962C8B-B14F-4D97-AF65-F5344CB8AC3E}">
        <p14:creationId xmlns:p14="http://schemas.microsoft.com/office/powerpoint/2010/main" val="2291249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3566</TotalTime>
  <Words>2996</Words>
  <Application>Microsoft Office PowerPoint</Application>
  <PresentationFormat>Presentación en pantalla (4:3)</PresentationFormat>
  <Paragraphs>382</Paragraphs>
  <Slides>31</Slides>
  <Notes>20</Notes>
  <HiddenSlides>0</HiddenSlides>
  <MMClips>0</MMClips>
  <ScaleCrop>false</ScaleCrop>
  <HeadingPairs>
    <vt:vector size="4" baseType="variant">
      <vt:variant>
        <vt:lpstr>Tema</vt:lpstr>
      </vt:variant>
      <vt:variant>
        <vt:i4>2</vt:i4>
      </vt:variant>
      <vt:variant>
        <vt:lpstr>Títulos de diapositiva</vt:lpstr>
      </vt:variant>
      <vt:variant>
        <vt:i4>31</vt:i4>
      </vt:variant>
    </vt:vector>
  </HeadingPairs>
  <TitlesOfParts>
    <vt:vector size="33" baseType="lpstr">
      <vt:lpstr>Tema de Office</vt:lpstr>
      <vt:lpstr>Diseño personalizado</vt:lpstr>
      <vt:lpstr>Importancia de los Indicadores de Desarrollo Social en la Planeación de las Políticas Públicas y la Asignación del Gasto  (Generación del “Informe Diagnóstico de Desarrollo Social Estatal y Municipal”)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CONSIDERACIONES BÁSICAS PARA UNA CRUZADA NACIONAL CONTRA EL HAMBRE</dc:title>
  <dc:creator>Andrea Herrera Escalante</dc:creator>
  <cp:lastModifiedBy>Edgar Ramirez Medina</cp:lastModifiedBy>
  <cp:revision>193</cp:revision>
  <cp:lastPrinted>2013-11-27T06:12:53Z</cp:lastPrinted>
  <dcterms:created xsi:type="dcterms:W3CDTF">2012-12-13T20:13:57Z</dcterms:created>
  <dcterms:modified xsi:type="dcterms:W3CDTF">2013-11-27T15:07:53Z</dcterms:modified>
</cp:coreProperties>
</file>