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668" r:id="rId3"/>
    <p:sldId id="678" r:id="rId4"/>
    <p:sldId id="669" r:id="rId5"/>
    <p:sldId id="674" r:id="rId6"/>
    <p:sldId id="679" r:id="rId7"/>
    <p:sldId id="699" r:id="rId8"/>
    <p:sldId id="700" r:id="rId9"/>
    <p:sldId id="701" r:id="rId10"/>
    <p:sldId id="702" r:id="rId11"/>
    <p:sldId id="703" r:id="rId12"/>
    <p:sldId id="704" r:id="rId13"/>
    <p:sldId id="705" r:id="rId14"/>
    <p:sldId id="706" r:id="rId15"/>
    <p:sldId id="707" r:id="rId16"/>
    <p:sldId id="690" r:id="rId17"/>
    <p:sldId id="691" r:id="rId18"/>
    <p:sldId id="692" r:id="rId19"/>
    <p:sldId id="693" r:id="rId20"/>
  </p:sldIdLst>
  <p:sldSz cx="9144000" cy="6858000" type="screen4x3"/>
  <p:notesSz cx="70104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00"/>
    <a:srgbClr val="339966"/>
    <a:srgbClr val="CCFFCC"/>
    <a:srgbClr val="2EEE32"/>
    <a:srgbClr val="FFFFCC"/>
    <a:srgbClr val="50D053"/>
    <a:srgbClr val="6600CC"/>
    <a:srgbClr val="F6BCCA"/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772" autoAdjust="0"/>
  </p:normalViewPr>
  <p:slideViewPr>
    <p:cSldViewPr>
      <p:cViewPr>
        <p:scale>
          <a:sx n="80" d="100"/>
          <a:sy n="80" d="100"/>
        </p:scale>
        <p:origin x="-1074" y="324"/>
      </p:cViewPr>
      <p:guideLst>
        <p:guide orient="horz" pos="302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928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17A947-DE15-4BA9-8DB4-621E46FCE1B4}" type="datetimeFigureOut">
              <a:rPr lang="es-MX"/>
              <a:pPr>
                <a:defRPr/>
              </a:pPr>
              <a:t>27/11/2013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2A6F6A9-71FF-4547-91B0-B23F9044CC1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2385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49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BC02CE3-A30B-49AA-BC0E-455B4A96D2A8}" type="datetimeFigureOut">
              <a:rPr lang="es-MX"/>
              <a:pPr>
                <a:defRPr/>
              </a:pPr>
              <a:t>27/11/2013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9" y="4416426"/>
            <a:ext cx="5606703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649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D7C741-6375-431A-AD81-1FF94A948BD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6105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14436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MX" dirty="0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857500" y="521493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4419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799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5673E28C-9A77-4957-802F-EA42DF6287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D089028B-2808-459D-8755-559DACFD8C2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D4491D27-3745-4B88-B3E3-BF8BB7F63DA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475663" y="117475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36894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614362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2FFBA092-C7C5-497B-8566-0C2C50901E3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71414"/>
            <a:ext cx="8143932" cy="1143000"/>
          </a:xfrm>
        </p:spPr>
        <p:txBody>
          <a:bodyPr>
            <a:noAutofit/>
          </a:bodyPr>
          <a:lstStyle>
            <a:lvl1pPr algn="l">
              <a:defRPr sz="3600">
                <a:solidFill>
                  <a:srgbClr val="00204E"/>
                </a:solidFill>
                <a:latin typeface="Arial Black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82816939-DFCC-4DC5-805B-9A9AB7CCC65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15375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1BDD47A8-33F2-4C03-B47D-526F01AA1AB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4E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>
            <a:lvl1pPr>
              <a:defRPr sz="3000" baseline="0"/>
            </a:lvl1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A55AA0B4-5D50-4F03-ABB4-5AD96C7A362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Imagen" descr="barras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5 Imagen" descr="cuadro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888" y="0"/>
            <a:ext cx="1027112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6 Imagen" descr="color.wmf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857364"/>
            <a:ext cx="7772400" cy="185738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28596" y="4071942"/>
            <a:ext cx="7772400" cy="50005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55721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14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665F1ED2-33B1-47A1-9222-7FB54C5F843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-24"/>
            <a:ext cx="785818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928802"/>
            <a:ext cx="4041775" cy="37147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64393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2D8CE2DA-F422-414F-8DD9-4A481D52BEE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929687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3D18DD3F-A4E6-4EAF-896B-FC66E3523B7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9 Imagen" descr="cuadros2.w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0 Imagen" descr="barras.w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214313" y="5786438"/>
            <a:ext cx="8786812" cy="365125"/>
          </a:xfrm>
        </p:spPr>
        <p:txBody>
          <a:bodyPr/>
          <a:lstStyle>
            <a:lvl1pPr algn="l"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5AF9FC65-C2D4-465F-B0C8-15D2ACA47C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1357313" y="274638"/>
            <a:ext cx="732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7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14313" y="5786438"/>
            <a:ext cx="85725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pic>
        <p:nvPicPr>
          <p:cNvPr id="1029" name="9 Imagen" descr="cuadros2.wmf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214313"/>
            <a:ext cx="584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10 Imagen" descr="barras.wmf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84900"/>
            <a:ext cx="91519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572250"/>
            <a:ext cx="919163" cy="285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MX"/>
              <a:t>ASF | </a:t>
            </a:r>
            <a:fld id="{258C12F9-47FB-40CC-BBA6-16D0133B064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  <p:sldLayoutId id="214748410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204E"/>
          </a:solidFill>
          <a:latin typeface="Arial Black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204E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ctrTitle"/>
          </p:nvPr>
        </p:nvSpPr>
        <p:spPr>
          <a:xfrm>
            <a:off x="357158" y="1285860"/>
            <a:ext cx="8501122" cy="3147833"/>
          </a:xfrm>
        </p:spPr>
        <p:txBody>
          <a:bodyPr/>
          <a:lstStyle/>
          <a:p>
            <a:pPr algn="ctr"/>
            <a:r>
              <a:rPr lang="es-MX" sz="3200" b="1" dirty="0" smtClean="0">
                <a:solidFill>
                  <a:schemeClr val="tx1"/>
                </a:solidFill>
                <a:latin typeface="+mn-lt"/>
              </a:rPr>
              <a:t>TRANSPARENCIA  Y RENDICIÓN DE CUENTAS EN EL FONDO DE APORTACIONES PARA LA INFRAESTRUCTURA SOCIAL MUNICIPAL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357950" y="5429264"/>
            <a:ext cx="25003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 smtClean="0">
                <a:solidFill>
                  <a:srgbClr val="00204E"/>
                </a:solidFill>
                <a:cs typeface="Arial" pitchFamily="34" charset="0"/>
              </a:rPr>
              <a:t>Noviembre de 2013</a:t>
            </a:r>
            <a:endParaRPr lang="es-MX" sz="1600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5" name="6 Imagen" descr="color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044" y="357188"/>
            <a:ext cx="26908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580524"/>
              </p:ext>
            </p:extLst>
          </p:nvPr>
        </p:nvGraphicFramePr>
        <p:xfrm>
          <a:off x="755576" y="2132856"/>
          <a:ext cx="7239164" cy="2687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6964"/>
                <a:gridCol w="1737400"/>
                <a:gridCol w="1737400"/>
                <a:gridCol w="1737400"/>
              </a:tblGrid>
              <a:tr h="76126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Fondo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Formato Único </a:t>
                      </a:r>
                      <a:endParaRPr lang="es-MX" sz="2000" b="1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Formato Nivel </a:t>
                      </a:r>
                      <a:r>
                        <a:rPr lang="es-MX" sz="2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Fondo</a:t>
                      </a:r>
                    </a:p>
                    <a:p>
                      <a:pPr algn="ctr" fontAlgn="ctr"/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Indicadores 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</a:tr>
              <a:tr h="14523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  <a:latin typeface="+mn-lt"/>
                        </a:rPr>
                        <a:t>FISM</a:t>
                      </a:r>
                      <a:endParaRPr lang="es-MX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  <a:endParaRPr lang="es-MX" sz="2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lang="es-MX" sz="2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s-MX" sz="2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1531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s-MX" sz="1600" b="1" u="none" strike="noStrike" dirty="0">
                          <a:effectLst/>
                          <a:latin typeface="+mn-lt"/>
                        </a:rPr>
                        <a:t>FUENTE: Portal Aplicativo de la SHCP </a:t>
                      </a:r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 al</a:t>
                      </a:r>
                      <a:r>
                        <a:rPr lang="es-MX" sz="1600" b="1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cuarto trimestre de 2012</a:t>
                      </a:r>
                      <a:r>
                        <a:rPr lang="es-MX" sz="1600" b="1" u="none" strike="noStrike" dirty="0">
                          <a:effectLst/>
                          <a:latin typeface="+mn-lt"/>
                        </a:rPr>
                        <a:t>.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57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3 Título"/>
          <p:cNvSpPr txBox="1">
            <a:spLocks/>
          </p:cNvSpPr>
          <p:nvPr/>
        </p:nvSpPr>
        <p:spPr bwMode="auto">
          <a:xfrm>
            <a:off x="395018" y="570637"/>
            <a:ext cx="8429655" cy="90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s-MX" sz="2400" b="1" dirty="0" smtClean="0">
                <a:cs typeface="Arial" pitchFamily="34" charset="0"/>
              </a:rPr>
              <a:t>Porcentaje de entrega a la SHCP </a:t>
            </a:r>
          </a:p>
          <a:p>
            <a:pPr algn="ctr"/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Informes sobre el ejercicio, destino y resultados del FISM</a:t>
            </a:r>
          </a:p>
          <a:p>
            <a:pPr algn="ctr"/>
            <a:r>
              <a:rPr lang="es-MX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cs typeface="Arial" pitchFamily="34" charset="0"/>
              </a:rPr>
              <a:t>(Cuarto trimestre de 2012)</a:t>
            </a:r>
          </a:p>
        </p:txBody>
      </p:sp>
      <p:sp>
        <p:nvSpPr>
          <p:cNvPr id="6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10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94153"/>
              </p:ext>
            </p:extLst>
          </p:nvPr>
        </p:nvGraphicFramePr>
        <p:xfrm>
          <a:off x="2556509" y="1142984"/>
          <a:ext cx="6587491" cy="1578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87491"/>
              </a:tblGrid>
              <a:tr h="1578575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s-MX" sz="2400" b="1" dirty="0" smtClean="0"/>
                        <a:t>Calidad deficiente de la información.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s-MX" sz="2400" b="1" dirty="0" smtClean="0"/>
                        <a:t>Falta de capacitación y asistencia técnica a los municipios para su</a:t>
                      </a:r>
                      <a:r>
                        <a:rPr lang="es-MX" sz="2400" b="1" baseline="0" dirty="0" smtClean="0"/>
                        <a:t> generación </a:t>
                      </a:r>
                      <a:r>
                        <a:rPr lang="es-MX" sz="2400" b="1" dirty="0" smtClean="0"/>
                        <a:t>y envío.</a:t>
                      </a:r>
                      <a:r>
                        <a:rPr lang="es-MX" sz="2400" b="1" baseline="0" dirty="0" smtClean="0"/>
                        <a:t> </a:t>
                      </a:r>
                      <a:endParaRPr lang="es-MX" sz="2400" b="1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214282" y="214290"/>
            <a:ext cx="8278431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FISM</a:t>
            </a:r>
            <a:r>
              <a:rPr lang="es-MX" sz="2800" b="1" dirty="0" smtClean="0">
                <a:cs typeface="Arial" pitchFamily="34" charset="0"/>
              </a:rPr>
              <a:t>: Informes trimestrales sobre el ejercicio, destino y resultados</a:t>
            </a:r>
            <a:endParaRPr lang="es-MX" sz="2400" b="1" dirty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11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0" y="1142984"/>
            <a:ext cx="2071120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Problemas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8" name="7 Pentágono"/>
          <p:cNvSpPr/>
          <p:nvPr/>
        </p:nvSpPr>
        <p:spPr>
          <a:xfrm>
            <a:off x="2000232" y="1071546"/>
            <a:ext cx="432048" cy="720080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 rot="16200000">
            <a:off x="-638094" y="4119380"/>
            <a:ext cx="3046988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Implicaciones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1538" y="2857496"/>
            <a:ext cx="7691208" cy="304698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>
              <a:buSzPct val="130000"/>
            </a:pPr>
            <a:r>
              <a:rPr lang="es-MX" sz="2400" dirty="0" smtClean="0">
                <a:solidFill>
                  <a:schemeClr val="bg1"/>
                </a:solidFill>
              </a:rPr>
              <a:t> </a:t>
            </a:r>
            <a:r>
              <a:rPr lang="es-MX" sz="2400" b="1" dirty="0" smtClean="0">
                <a:solidFill>
                  <a:schemeClr val="bg1"/>
                </a:solidFill>
              </a:rPr>
              <a:t>No se conoce con certeza cuántas </a:t>
            </a:r>
            <a:r>
              <a:rPr lang="es-MX" sz="2400" b="1" dirty="0">
                <a:solidFill>
                  <a:schemeClr val="bg1"/>
                </a:solidFill>
              </a:rPr>
              <a:t>obras y acciones se realizan cada año con este </a:t>
            </a:r>
            <a:r>
              <a:rPr lang="es-MX" sz="2400" b="1" dirty="0" smtClean="0">
                <a:solidFill>
                  <a:schemeClr val="bg1"/>
                </a:solidFill>
              </a:rPr>
              <a:t>fondo.</a:t>
            </a:r>
          </a:p>
          <a:p>
            <a:pPr algn="just">
              <a:buSzPct val="130000"/>
            </a:pPr>
            <a:endParaRPr lang="es-MX" sz="2400" b="1" dirty="0">
              <a:solidFill>
                <a:schemeClr val="bg1"/>
              </a:solidFill>
            </a:endParaRPr>
          </a:p>
          <a:p>
            <a:pPr algn="just">
              <a:buSzPct val="130000"/>
            </a:pPr>
            <a:endParaRPr lang="es-MX" sz="2400" b="1" dirty="0" smtClean="0">
              <a:solidFill>
                <a:schemeClr val="bg1"/>
              </a:solidFill>
            </a:endParaRPr>
          </a:p>
          <a:p>
            <a:pPr algn="just">
              <a:buSzPct val="130000"/>
            </a:pPr>
            <a:r>
              <a:rPr lang="es-MX" sz="2400" b="1" dirty="0" smtClean="0">
                <a:solidFill>
                  <a:schemeClr val="bg1"/>
                </a:solidFill>
              </a:rPr>
              <a:t>Se desconoce su </a:t>
            </a:r>
            <a:r>
              <a:rPr lang="es-MX" sz="2400" b="1" dirty="0">
                <a:solidFill>
                  <a:schemeClr val="bg1"/>
                </a:solidFill>
              </a:rPr>
              <a:t>destino programático con una perspectiva nacional, el costo promedio de las </a:t>
            </a:r>
            <a:r>
              <a:rPr lang="es-MX" sz="2400" b="1" dirty="0" smtClean="0">
                <a:solidFill>
                  <a:schemeClr val="bg1"/>
                </a:solidFill>
              </a:rPr>
              <a:t>obras, entre otros.</a:t>
            </a:r>
          </a:p>
          <a:p>
            <a:pPr algn="just">
              <a:buSzPct val="130000"/>
            </a:pPr>
            <a:endParaRPr lang="es-MX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42844" y="0"/>
            <a:ext cx="8278431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FISM</a:t>
            </a:r>
            <a:r>
              <a:rPr lang="es-MX" sz="2800" b="1" dirty="0" smtClean="0">
                <a:cs typeface="Arial" pitchFamily="34" charset="0"/>
              </a:rPr>
              <a:t>: Evaluación</a:t>
            </a:r>
            <a:endParaRPr lang="es-MX" sz="2400" b="1" dirty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12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941451" y="116632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+mj-lt"/>
              </a:rPr>
              <a:t>FISM</a:t>
            </a:r>
            <a:endParaRPr lang="es-MX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572000" y="1410462"/>
            <a:ext cx="4286280" cy="10898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Art. 134 Constitucional</a:t>
            </a:r>
          </a:p>
          <a:p>
            <a:pPr algn="ctr"/>
            <a:r>
              <a:rPr lang="es-MX" sz="2400" b="1" dirty="0" smtClean="0"/>
              <a:t>LFPRH, LCF</a:t>
            </a:r>
            <a:endParaRPr lang="es-MX" sz="2400" b="1" dirty="0"/>
          </a:p>
        </p:txBody>
      </p:sp>
      <p:sp>
        <p:nvSpPr>
          <p:cNvPr id="13" name="12 Rectángulo"/>
          <p:cNvSpPr/>
          <p:nvPr/>
        </p:nvSpPr>
        <p:spPr>
          <a:xfrm>
            <a:off x="4500562" y="2786058"/>
            <a:ext cx="4357718" cy="150019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No permite la retroalimentación necesaria para apoyar una mejor gestión del fondo</a:t>
            </a:r>
            <a:endParaRPr lang="es-MX" sz="2400" b="1" dirty="0"/>
          </a:p>
        </p:txBody>
      </p:sp>
      <p:sp>
        <p:nvSpPr>
          <p:cNvPr id="18" name="17 Rectángulo"/>
          <p:cNvSpPr/>
          <p:nvPr/>
        </p:nvSpPr>
        <p:spPr>
          <a:xfrm>
            <a:off x="857224" y="1428736"/>
            <a:ext cx="2143140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Evaluación</a:t>
            </a:r>
            <a:endParaRPr lang="es-MX" sz="2400" b="1" dirty="0"/>
          </a:p>
        </p:txBody>
      </p:sp>
      <p:sp>
        <p:nvSpPr>
          <p:cNvPr id="19" name="18 Flecha derecha"/>
          <p:cNvSpPr/>
          <p:nvPr/>
        </p:nvSpPr>
        <p:spPr>
          <a:xfrm rot="10800000">
            <a:off x="3428992" y="1643050"/>
            <a:ext cx="714380" cy="50006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lecha abajo"/>
          <p:cNvSpPr/>
          <p:nvPr/>
        </p:nvSpPr>
        <p:spPr>
          <a:xfrm>
            <a:off x="1643042" y="2500306"/>
            <a:ext cx="500066" cy="5715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>
            <a:off x="3286116" y="3286124"/>
            <a:ext cx="857256" cy="57150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22 Rectángulo"/>
          <p:cNvSpPr/>
          <p:nvPr/>
        </p:nvSpPr>
        <p:spPr>
          <a:xfrm>
            <a:off x="571472" y="3143248"/>
            <a:ext cx="2571768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La falta de información limita, </a:t>
            </a:r>
            <a:r>
              <a:rPr lang="es-MX" sz="2400" b="1" dirty="0" smtClean="0"/>
              <a:t>junto con otros </a:t>
            </a:r>
            <a:r>
              <a:rPr lang="es-MX" sz="2400" b="1" dirty="0" smtClean="0"/>
              <a:t>factores, la evaluación del fondo</a:t>
            </a:r>
            <a:endParaRPr lang="es-MX" sz="2400" b="1" dirty="0"/>
          </a:p>
        </p:txBody>
      </p:sp>
      <p:sp>
        <p:nvSpPr>
          <p:cNvPr id="24" name="23 Flecha derecha"/>
          <p:cNvSpPr/>
          <p:nvPr/>
        </p:nvSpPr>
        <p:spPr>
          <a:xfrm>
            <a:off x="3214678" y="4857760"/>
            <a:ext cx="857256" cy="57150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24 Rectángulo"/>
          <p:cNvSpPr/>
          <p:nvPr/>
        </p:nvSpPr>
        <p:spPr>
          <a:xfrm>
            <a:off x="4429124" y="4714884"/>
            <a:ext cx="4357718" cy="150019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Carencia de evaluaciones con una perspectiva nacional, estatal y municipal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40322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6D7DDCFD-F8FF-497F-9AED-501B1921346E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MX" dirty="0" smtClean="0"/>
          </a:p>
        </p:txBody>
      </p:sp>
      <p:sp>
        <p:nvSpPr>
          <p:cNvPr id="7" name="6 Marcador de contenido"/>
          <p:cNvSpPr txBox="1">
            <a:spLocks noGrp="1" noChangeArrowheads="1"/>
          </p:cNvSpPr>
          <p:nvPr>
            <p:ph idx="1"/>
          </p:nvPr>
        </p:nvSpPr>
        <p:spPr bwMode="auto">
          <a:xfrm>
            <a:off x="323528" y="759955"/>
            <a:ext cx="849694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 Obras y acciones que no benefician a la población en rezago social y pobreza extrema; o que no corresponden con los rubros establecidos en la LCF.</a:t>
            </a:r>
          </a:p>
          <a:p>
            <a:pPr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Traspaso de recursos del fondo a otras cuentas bancarias y a otros programas. </a:t>
            </a:r>
          </a:p>
          <a:p>
            <a:pPr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Falta de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documentación comprobatoria.</a:t>
            </a:r>
          </a:p>
          <a:p>
            <a:pPr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Pagos 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improcedentes o en exceso, conceptos de mala calidad, u obra pagada no ejecutada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s-MX" sz="2400" b="1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25942" y="-27384"/>
            <a:ext cx="7866538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4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Fiscalización del 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FISM</a:t>
            </a:r>
            <a:r>
              <a:rPr lang="es-MX" sz="24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, Principales resultados</a:t>
            </a:r>
            <a:endParaRPr lang="es-MX" sz="2400" b="1" dirty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95537" y="912552"/>
            <a:ext cx="3747836" cy="62068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>
                <a:solidFill>
                  <a:schemeClr val="bg1"/>
                </a:solidFill>
              </a:rPr>
              <a:t>Con importe observado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4429124" y="928670"/>
            <a:ext cx="100013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5715008" y="642918"/>
            <a:ext cx="2428892" cy="114300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2002-2011</a:t>
            </a:r>
          </a:p>
          <a:p>
            <a:pPr algn="ctr"/>
            <a:r>
              <a:rPr lang="es-MX" sz="2400" b="1" dirty="0" smtClean="0"/>
              <a:t>23% del monto auditado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97278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6D7DDCFD-F8FF-497F-9AED-501B1921346E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MX" dirty="0" smtClean="0"/>
          </a:p>
        </p:txBody>
      </p:sp>
      <p:sp>
        <p:nvSpPr>
          <p:cNvPr id="7" name="6 Marcador de contenido"/>
          <p:cNvSpPr txBox="1">
            <a:spLocks noGrp="1" noChangeArrowheads="1"/>
          </p:cNvSpPr>
          <p:nvPr>
            <p:ph idx="1"/>
          </p:nvPr>
        </p:nvSpPr>
        <p:spPr bwMode="auto">
          <a:xfrm>
            <a:off x="323528" y="759955"/>
            <a:ext cx="8496944" cy="54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 algn="just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just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 Falta de una cuenta bancaria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específica</a:t>
            </a:r>
            <a:r>
              <a:rPr lang="es-MX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para el manejo del fondo.</a:t>
            </a: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1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Irregularidades en el control interno.</a:t>
            </a: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1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Inadecuados registros contables, presupuestales y patrimoniales.</a:t>
            </a: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1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just">
              <a:lnSpc>
                <a:spcPct val="130000"/>
              </a:lnSpc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accent2">
                    <a:lumMod val="75000"/>
                  </a:schemeClr>
                </a:solidFill>
              </a:rPr>
              <a:t>Insuficiente participación social.</a:t>
            </a:r>
          </a:p>
          <a:p>
            <a:pPr lvl="0"/>
            <a:endParaRPr lang="es-MX" sz="2400" b="1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25942" y="-27384"/>
            <a:ext cx="7866538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4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Fiscalización del 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FISM</a:t>
            </a:r>
            <a:r>
              <a:rPr lang="es-MX" sz="24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, Principales resultados</a:t>
            </a:r>
            <a:endParaRPr lang="es-MX" sz="2400" b="1" dirty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95536" y="912552"/>
            <a:ext cx="5055281" cy="620688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Sin </a:t>
            </a:r>
            <a:r>
              <a:rPr lang="es-MX" sz="2400" b="1" dirty="0">
                <a:solidFill>
                  <a:schemeClr val="bg1"/>
                </a:solidFill>
              </a:rPr>
              <a:t>importe observado</a:t>
            </a:r>
          </a:p>
        </p:txBody>
      </p:sp>
    </p:spTree>
    <p:extLst>
      <p:ext uri="{BB962C8B-B14F-4D97-AF65-F5344CB8AC3E}">
        <p14:creationId xmlns:p14="http://schemas.microsoft.com/office/powerpoint/2010/main" val="397278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6D7DDCFD-F8FF-497F-9AED-501B1921346E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MX" dirty="0" smtClean="0"/>
          </a:p>
        </p:txBody>
      </p:sp>
      <p:sp>
        <p:nvSpPr>
          <p:cNvPr id="7" name="6 Marcador de contenido"/>
          <p:cNvSpPr txBox="1">
            <a:spLocks noGrp="1" noChangeArrowheads="1"/>
          </p:cNvSpPr>
          <p:nvPr>
            <p:ph idx="1"/>
          </p:nvPr>
        </p:nvSpPr>
        <p:spPr bwMode="auto">
          <a:xfrm>
            <a:off x="395536" y="1378274"/>
            <a:ext cx="3605530" cy="212365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indent="0" algn="just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endParaRPr lang="es-MX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ctr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r>
              <a:rPr lang="es-MX" sz="2400" b="1" dirty="0" smtClean="0">
                <a:solidFill>
                  <a:schemeClr val="bg1"/>
                </a:solidFill>
              </a:rPr>
              <a:t>Recursos propios</a:t>
            </a:r>
          </a:p>
          <a:p>
            <a:pPr lvl="0" algn="ctr">
              <a:lnSpc>
                <a:spcPct val="130000"/>
              </a:lnSpc>
              <a:buClr>
                <a:schemeClr val="accent3"/>
              </a:buClr>
              <a:buSzPct val="130000"/>
              <a:buNone/>
            </a:pPr>
            <a:r>
              <a:rPr lang="es-MX" sz="2400" b="1" dirty="0" smtClean="0">
                <a:solidFill>
                  <a:schemeClr val="bg1"/>
                </a:solidFill>
              </a:rPr>
              <a:t> insuficientes  </a:t>
            </a:r>
          </a:p>
          <a:p>
            <a:pPr lvl="0"/>
            <a:endParaRPr lang="es-MX" sz="2400" b="1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000100" y="500042"/>
            <a:ext cx="7866538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4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Elemento contextual de la gestión del </a:t>
            </a:r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FISM:</a:t>
            </a:r>
          </a:p>
          <a:p>
            <a:pPr algn="ctr"/>
            <a:r>
              <a:rPr lang="es-MX" sz="28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Debilidad de los ingresos municipales</a:t>
            </a:r>
            <a:endParaRPr lang="es-MX" sz="2400" b="1" dirty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5 Flecha derecha"/>
          <p:cNvSpPr/>
          <p:nvPr/>
        </p:nvSpPr>
        <p:spPr>
          <a:xfrm>
            <a:off x="4286248" y="2714620"/>
            <a:ext cx="71438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CuadroTexto"/>
          <p:cNvSpPr txBox="1"/>
          <p:nvPr/>
        </p:nvSpPr>
        <p:spPr>
          <a:xfrm>
            <a:off x="5423559" y="1412776"/>
            <a:ext cx="2857520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Presión para el uso del FISM en obras y acciones no previstas por la normativa del fondo</a:t>
            </a:r>
            <a:endParaRPr lang="es-MX" sz="2400" b="1" dirty="0"/>
          </a:p>
        </p:txBody>
      </p:sp>
      <p:sp>
        <p:nvSpPr>
          <p:cNvPr id="9" name="6 Marcador de contenido"/>
          <p:cNvSpPr txBox="1">
            <a:spLocks noChangeArrowheads="1"/>
          </p:cNvSpPr>
          <p:nvPr/>
        </p:nvSpPr>
        <p:spPr bwMode="auto">
          <a:xfrm>
            <a:off x="418368" y="3996973"/>
            <a:ext cx="3605530" cy="1964577"/>
          </a:xfrm>
          <a:prstGeom prst="rect">
            <a:avLst/>
          </a:prstGeom>
          <a:ln w="38100" cap="flat" cmpd="sng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0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buClr>
                <a:schemeClr val="accent3"/>
              </a:buClr>
              <a:buSzPct val="130000"/>
              <a:buFont typeface="Arial" pitchFamily="34" charset="0"/>
              <a:buNone/>
            </a:pPr>
            <a:r>
              <a:rPr lang="es-MX" sz="2400" b="1" dirty="0" smtClean="0">
                <a:solidFill>
                  <a:schemeClr val="bg1"/>
                </a:solidFill>
              </a:rPr>
              <a:t>Debilidades en las capacidades técnicas y administrativas</a:t>
            </a:r>
            <a:endParaRPr lang="es-MX" sz="2400" b="1" dirty="0">
              <a:solidFill>
                <a:schemeClr val="bg1"/>
              </a:solidFill>
              <a:latin typeface="Perpetua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220072" y="3825100"/>
            <a:ext cx="3744416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Pérdida de avance en las capacidades en el cambio de administración de </a:t>
            </a:r>
            <a:r>
              <a:rPr lang="es-MX" sz="2400" b="1" smtClean="0"/>
              <a:t>municipios. Elevada </a:t>
            </a:r>
            <a:r>
              <a:rPr lang="es-MX" sz="2400" b="1" dirty="0" smtClean="0"/>
              <a:t>rotación de personal.</a:t>
            </a:r>
            <a:endParaRPr lang="es-MX" sz="2400" b="1" dirty="0"/>
          </a:p>
        </p:txBody>
      </p:sp>
      <p:sp>
        <p:nvSpPr>
          <p:cNvPr id="4" name="3 Flecha izquierda y derecha"/>
          <p:cNvSpPr/>
          <p:nvPr/>
        </p:nvSpPr>
        <p:spPr>
          <a:xfrm>
            <a:off x="4211960" y="4745235"/>
            <a:ext cx="812419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78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MX" dirty="0" smtClean="0"/>
          </a:p>
        </p:txBody>
      </p:sp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213156" y="116632"/>
            <a:ext cx="8717687" cy="908010"/>
          </a:xfrm>
        </p:spPr>
        <p:txBody>
          <a:bodyPr/>
          <a:lstStyle/>
          <a:p>
            <a:pPr algn="ctr"/>
            <a:r>
              <a:rPr lang="es-MX" sz="2600" b="1" dirty="0" smtClean="0">
                <a:cs typeface="Arial" pitchFamily="34" charset="0"/>
              </a:rPr>
              <a:t>Conclusiones</a:t>
            </a:r>
            <a:endParaRPr lang="es-MX" sz="2000" b="1" dirty="0" smtClean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785794"/>
            <a:ext cx="80010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endParaRPr lang="es-MX" dirty="0" smtClean="0"/>
          </a:p>
          <a:p>
            <a:pPr marL="34290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/>
              <a:t>El FISM mecanismo </a:t>
            </a:r>
            <a:r>
              <a:rPr lang="es-MX" sz="2400" b="1" dirty="0"/>
              <a:t>fundamental para incrementar la disponibilidad de infraestructura básica y mejorar la cobertura de estos servicios</a:t>
            </a:r>
            <a:r>
              <a:rPr lang="es-MX" sz="2400" b="1" dirty="0" smtClean="0"/>
              <a:t>.</a:t>
            </a:r>
          </a:p>
          <a:p>
            <a:pPr marL="34290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2400" b="1" dirty="0"/>
          </a:p>
          <a:p>
            <a:pPr marL="34290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Su relevancia para los municipios rurales y marginados es significativa, y representa su fuente mayoritaria de financiamiento para la inversión en obra pública. </a:t>
            </a:r>
            <a:endParaRPr lang="es-MX" sz="2400" b="1" dirty="0" smtClean="0"/>
          </a:p>
          <a:p>
            <a:pPr marL="34290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2400" b="1" dirty="0" smtClean="0"/>
          </a:p>
          <a:p>
            <a:pPr marL="34290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/>
              <a:t>Pese a sus avances, </a:t>
            </a:r>
            <a:r>
              <a:rPr lang="es-MX" sz="2400" b="1" dirty="0"/>
              <a:t>t</a:t>
            </a:r>
            <a:r>
              <a:rPr lang="es-MX" sz="2400" b="1" dirty="0" smtClean="0"/>
              <a:t>iene </a:t>
            </a:r>
            <a:r>
              <a:rPr lang="es-MX" sz="2400" b="1" dirty="0"/>
              <a:t>insuficiencias importantes, que deben atenderse, a efecto de posibilitar un mejor logro de sus objetivos</a:t>
            </a:r>
            <a:r>
              <a:rPr lang="es-MX" sz="2400" b="1" dirty="0" smtClean="0"/>
              <a:t>.</a:t>
            </a:r>
            <a:endParaRPr lang="es-MX" dirty="0" smtClean="0"/>
          </a:p>
          <a:p>
            <a:pPr algn="just">
              <a:buFont typeface="Arial" pitchFamily="34" charset="0"/>
              <a:buChar char="•"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0491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MX" dirty="0" smtClean="0"/>
          </a:p>
        </p:txBody>
      </p:sp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213156" y="116632"/>
            <a:ext cx="8717687" cy="908010"/>
          </a:xfrm>
        </p:spPr>
        <p:txBody>
          <a:bodyPr/>
          <a:lstStyle/>
          <a:p>
            <a:pPr algn="ctr"/>
            <a:r>
              <a:rPr lang="es-MX" sz="2600" b="1" dirty="0" smtClean="0">
                <a:cs typeface="Arial" pitchFamily="34" charset="0"/>
              </a:rPr>
              <a:t>Recomendaciones</a:t>
            </a:r>
            <a:endParaRPr lang="es-MX" sz="2000" b="1" dirty="0" smtClean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785794"/>
            <a:ext cx="800105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endParaRPr lang="es-MX" dirty="0" smtClean="0"/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Atender con un carácter preventivo las principales  observaciones determinadas en las auditorías del </a:t>
            </a:r>
            <a:r>
              <a:rPr lang="es-MX" sz="2400" b="1" dirty="0" smtClean="0"/>
              <a:t>FISM.</a:t>
            </a:r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endParaRPr lang="es-MX" sz="2400" b="1" dirty="0" smtClean="0"/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/>
              <a:t>Fortalecer </a:t>
            </a:r>
            <a:r>
              <a:rPr lang="es-MX" sz="2400" b="1" dirty="0"/>
              <a:t>la capacitación a los </a:t>
            </a:r>
            <a:r>
              <a:rPr lang="es-MX" sz="2400" b="1" dirty="0" smtClean="0"/>
              <a:t>municipios; coordinar acciones de las diversas dependencias </a:t>
            </a:r>
            <a:r>
              <a:rPr lang="es-MX" sz="2400" b="1" dirty="0"/>
              <a:t>y entidades del Ejecutivo Federal, así como </a:t>
            </a:r>
            <a:r>
              <a:rPr lang="es-MX" sz="2400" b="1" dirty="0" smtClean="0"/>
              <a:t>de las </a:t>
            </a:r>
            <a:r>
              <a:rPr lang="es-MX" sz="2400" b="1" dirty="0"/>
              <a:t>entidades federativas y los propios municipios</a:t>
            </a:r>
            <a:r>
              <a:rPr lang="es-MX" sz="2400" b="1" dirty="0" smtClean="0"/>
              <a:t>.</a:t>
            </a:r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endParaRPr lang="es-MX" sz="2400" b="1" dirty="0" smtClean="0"/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Impulsar la formulación e implementación de un Programa Nacional de Desarrollo </a:t>
            </a:r>
            <a:r>
              <a:rPr lang="es-MX" sz="2400" b="1" dirty="0" smtClean="0"/>
              <a:t>Institucional.  </a:t>
            </a:r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endParaRPr lang="es-MX" sz="2400" b="1" dirty="0"/>
          </a:p>
          <a:p>
            <a:pPr marL="342900" lvl="0" indent="-342900" algn="just">
              <a:buClr>
                <a:srgbClr val="006600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Impulsar la participación social en la gestión del </a:t>
            </a:r>
            <a:r>
              <a:rPr lang="es-MX" sz="2400" b="1" dirty="0" smtClean="0"/>
              <a:t>FISM.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17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s-MX" dirty="0" smtClean="0"/>
          </a:p>
        </p:txBody>
      </p:sp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213156" y="116632"/>
            <a:ext cx="8717687" cy="908010"/>
          </a:xfrm>
        </p:spPr>
        <p:txBody>
          <a:bodyPr/>
          <a:lstStyle/>
          <a:p>
            <a:pPr algn="ctr"/>
            <a:r>
              <a:rPr lang="es-MX" sz="2600" b="1" dirty="0" smtClean="0">
                <a:cs typeface="Arial" pitchFamily="34" charset="0"/>
              </a:rPr>
              <a:t>Recomendaciones</a:t>
            </a:r>
            <a:endParaRPr lang="es-MX" sz="2000" b="1" dirty="0" smtClean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785794"/>
            <a:ext cx="80010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endParaRPr lang="es-MX" dirty="0" smtClean="0"/>
          </a:p>
          <a:p>
            <a:pPr marL="342900" lvl="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Desarrollar una estrategia </a:t>
            </a:r>
            <a:r>
              <a:rPr lang="es-MX" sz="2400" b="1" dirty="0" smtClean="0"/>
              <a:t>para </a:t>
            </a:r>
            <a:r>
              <a:rPr lang="es-MX" sz="2400" b="1" dirty="0"/>
              <a:t>apoyar a los municipios </a:t>
            </a:r>
            <a:r>
              <a:rPr lang="es-MX" sz="2400" b="1" dirty="0" smtClean="0"/>
              <a:t>al </a:t>
            </a:r>
            <a:r>
              <a:rPr lang="es-MX" sz="2400" b="1" dirty="0"/>
              <a:t>adecuado cumplimiento de la entrega de los informes </a:t>
            </a:r>
            <a:r>
              <a:rPr lang="es-MX" sz="2400" b="1" dirty="0" smtClean="0"/>
              <a:t>trimestrales, </a:t>
            </a:r>
            <a:r>
              <a:rPr lang="es-MX" sz="2400" b="1" dirty="0"/>
              <a:t>así como de sus indicadores de desempeño</a:t>
            </a:r>
            <a:r>
              <a:rPr lang="es-MX" sz="2400" b="1" dirty="0" smtClean="0"/>
              <a:t>.</a:t>
            </a:r>
          </a:p>
          <a:p>
            <a:pPr marL="342900" lvl="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2400" b="1" dirty="0"/>
          </a:p>
          <a:p>
            <a:pPr marL="342900" lvl="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 smtClean="0"/>
              <a:t>Desarrollar una </a:t>
            </a:r>
            <a:r>
              <a:rPr lang="es-MX" sz="2400" b="1" dirty="0"/>
              <a:t>cultura de la evaluación </a:t>
            </a:r>
            <a:r>
              <a:rPr lang="es-MX" sz="2400" b="1" dirty="0" smtClean="0"/>
              <a:t>e institucionalizar  </a:t>
            </a:r>
            <a:r>
              <a:rPr lang="es-MX" sz="2400" b="1" dirty="0"/>
              <a:t>esta </a:t>
            </a:r>
            <a:r>
              <a:rPr lang="es-MX" sz="2400" b="1" dirty="0" smtClean="0"/>
              <a:t>actividad</a:t>
            </a:r>
            <a:r>
              <a:rPr lang="es-MX" sz="2400" b="1" dirty="0"/>
              <a:t>. </a:t>
            </a:r>
          </a:p>
          <a:p>
            <a:pPr marL="342900" lvl="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endParaRPr lang="es-MX" sz="2400" b="1" dirty="0"/>
          </a:p>
          <a:p>
            <a:pPr marL="342900" lvl="0" indent="-342900" algn="just">
              <a:buClr>
                <a:schemeClr val="accent3"/>
              </a:buClr>
              <a:buSzPct val="130000"/>
              <a:buFont typeface="Wingdings" pitchFamily="2" charset="2"/>
              <a:buChar char="§"/>
            </a:pPr>
            <a:r>
              <a:rPr lang="es-MX" sz="2400" b="1" dirty="0"/>
              <a:t>Fortalecer el control interno en las administraciones </a:t>
            </a:r>
            <a:r>
              <a:rPr lang="es-MX" sz="2400" b="1" dirty="0" smtClean="0"/>
              <a:t>municipales.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200228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s-MX" dirty="0" smtClean="0"/>
          </a:p>
        </p:txBody>
      </p:sp>
      <p:sp>
        <p:nvSpPr>
          <p:cNvPr id="11" name="10 CuadroTexto"/>
          <p:cNvSpPr txBox="1"/>
          <p:nvPr/>
        </p:nvSpPr>
        <p:spPr>
          <a:xfrm>
            <a:off x="971600" y="242088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b="1" dirty="0" smtClean="0"/>
              <a:t>Muchas gracias</a:t>
            </a:r>
            <a:endParaRPr lang="es-MX" sz="7200" b="1" dirty="0"/>
          </a:p>
        </p:txBody>
      </p:sp>
    </p:spTree>
    <p:extLst>
      <p:ext uri="{BB962C8B-B14F-4D97-AF65-F5344CB8AC3E}">
        <p14:creationId xmlns:p14="http://schemas.microsoft.com/office/powerpoint/2010/main" val="197195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Título"/>
          <p:cNvSpPr>
            <a:spLocks noGrp="1"/>
          </p:cNvSpPr>
          <p:nvPr>
            <p:ph type="title"/>
          </p:nvPr>
        </p:nvSpPr>
        <p:spPr>
          <a:xfrm>
            <a:off x="323528" y="44624"/>
            <a:ext cx="8429655" cy="936104"/>
          </a:xfrm>
        </p:spPr>
        <p:txBody>
          <a:bodyPr/>
          <a:lstStyle/>
          <a:p>
            <a:pPr algn="ctr"/>
            <a:r>
              <a:rPr lang="es-MX" sz="2600" b="1" dirty="0" smtClean="0">
                <a:cs typeface="Arial" pitchFamily="34" charset="0"/>
              </a:rPr>
              <a:t>Modificaciones a la LCF, Funciones de la SEDESOL</a:t>
            </a:r>
          </a:p>
        </p:txBody>
      </p:sp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6D7DDCFD-F8FF-497F-9AED-501B1921346E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MX" dirty="0" smtClean="0"/>
          </a:p>
        </p:txBody>
      </p:sp>
      <p:sp>
        <p:nvSpPr>
          <p:cNvPr id="4" name="3 Recortar rectángulo de esquina diagonal"/>
          <p:cNvSpPr/>
          <p:nvPr/>
        </p:nvSpPr>
        <p:spPr>
          <a:xfrm>
            <a:off x="6176576" y="2500306"/>
            <a:ext cx="2498059" cy="3571900"/>
          </a:xfrm>
          <a:prstGeom prst="snip2Diag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Capacitación a estados y municipios sobre </a:t>
            </a:r>
            <a:r>
              <a:rPr lang="es-MX" sz="2000" b="1" dirty="0"/>
              <a:t>el funcionamiento del </a:t>
            </a:r>
            <a:r>
              <a:rPr lang="es-MX" sz="2000" b="1" dirty="0" smtClean="0"/>
              <a:t>fondo y para impulsar el desarrollo institucional municipal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243753" y="2520191"/>
            <a:ext cx="2958831" cy="1800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Elaborar un catálogo </a:t>
            </a:r>
            <a:r>
              <a:rPr lang="es-MX" sz="2000" b="1" dirty="0"/>
              <a:t>de acciones para precisar el destino de los recursos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14042" y="2520191"/>
            <a:ext cx="2952328" cy="1800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Publicar </a:t>
            </a:r>
            <a:r>
              <a:rPr lang="es-MX" sz="2000" b="1" dirty="0"/>
              <a:t>un informe anual sobre la situación de pobreza y rezago </a:t>
            </a:r>
            <a:r>
              <a:rPr lang="es-MX" sz="2000" b="1" dirty="0" smtClean="0"/>
              <a:t>social de las entidades federativas y municipios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20" y="1357298"/>
            <a:ext cx="8429047" cy="1138773"/>
          </a:xfrm>
          <a:prstGeom prst="rect">
            <a:avLst/>
          </a:prstGeom>
          <a:solidFill>
            <a:srgbClr val="006600"/>
          </a:solidFill>
        </p:spPr>
        <p:txBody>
          <a:bodyPr wrap="square" rtlCol="0">
            <a:spAutoFit/>
          </a:bodyPr>
          <a:lstStyle/>
          <a:p>
            <a:pPr algn="ctr"/>
            <a:endParaRPr lang="es-MX" sz="2000" b="1" dirty="0" smtClean="0">
              <a:solidFill>
                <a:schemeClr val="bg1"/>
              </a:solidFill>
            </a:endParaRPr>
          </a:p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Nuevo rol en la conducción del FAIS para garantizar su alineamiento con la política social</a:t>
            </a:r>
            <a:endParaRPr lang="es-MX" sz="2000" b="1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17025" y="4320391"/>
            <a:ext cx="2958831" cy="18002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Publicación de las variables y fuentes de información para el cálculo de la fórmula</a:t>
            </a:r>
            <a:endParaRPr lang="es-MX" sz="2000" b="1" dirty="0"/>
          </a:p>
        </p:txBody>
      </p:sp>
      <p:sp>
        <p:nvSpPr>
          <p:cNvPr id="11" name="10 Rectángulo"/>
          <p:cNvSpPr/>
          <p:nvPr/>
        </p:nvSpPr>
        <p:spPr>
          <a:xfrm>
            <a:off x="3275856" y="4320391"/>
            <a:ext cx="2952328" cy="1800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/>
              <a:t>Coadyuvar a las Entidades Federativas, cuando se le requiera, en la distribución del FISM</a:t>
            </a:r>
            <a:endParaRPr lang="es-MX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035999"/>
              </p:ext>
            </p:extLst>
          </p:nvPr>
        </p:nvGraphicFramePr>
        <p:xfrm>
          <a:off x="1835696" y="1202353"/>
          <a:ext cx="7128792" cy="1578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28792"/>
              </a:tblGrid>
              <a:tr h="157857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</a:t>
                      </a:r>
                      <a:r>
                        <a:rPr lang="es-MX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la creación del </a:t>
                      </a:r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capítulo V de la LCF, esta dependencia del Ejecutivo Federal prácticamente se retiró de su papel rector en el destino de este fondo</a:t>
                      </a:r>
                      <a:endParaRPr lang="es-MX" sz="2400" b="1" kern="1200" dirty="0">
                        <a:solidFill>
                          <a:schemeClr val="accent2"/>
                        </a:solidFill>
                        <a:latin typeface="+mn-lt"/>
                        <a:ea typeface="Arial" pitchFamily="-112" charset="0"/>
                        <a:cs typeface="Arial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285720" y="262058"/>
            <a:ext cx="8858279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600" b="1" dirty="0" smtClean="0">
                <a:solidFill>
                  <a:srgbClr val="00204E"/>
                </a:solidFill>
                <a:latin typeface="Arial Black" pitchFamily="34" charset="0"/>
                <a:ea typeface="+mj-ea"/>
                <a:cs typeface="Arial" pitchFamily="34" charset="0"/>
              </a:rPr>
              <a:t>Insuficiencias de la participación de la </a:t>
            </a: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SEDESOL</a:t>
            </a:r>
            <a:r>
              <a:rPr lang="es-MX" sz="2600" b="1" dirty="0" smtClean="0">
                <a:solidFill>
                  <a:srgbClr val="00204E"/>
                </a:solidFill>
                <a:latin typeface="Arial Black" pitchFamily="34" charset="0"/>
                <a:ea typeface="+mj-ea"/>
                <a:cs typeface="Arial" pitchFamily="34" charset="0"/>
              </a:rPr>
              <a:t> en el </a:t>
            </a: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FAIS </a:t>
            </a:r>
            <a:r>
              <a:rPr lang="es-MX" sz="2600" b="1" dirty="0" smtClean="0">
                <a:solidFill>
                  <a:srgbClr val="00204E"/>
                </a:solidFill>
                <a:latin typeface="Arial Black" pitchFamily="34" charset="0"/>
                <a:ea typeface="+mj-ea"/>
                <a:cs typeface="Arial" pitchFamily="34" charset="0"/>
              </a:rPr>
              <a:t>previamente a las reformas de la LCF</a:t>
            </a:r>
            <a:endParaRPr lang="es-MX" sz="2600" b="1" dirty="0">
              <a:solidFill>
                <a:srgbClr val="00204E"/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3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179512" y="1700808"/>
            <a:ext cx="1008112" cy="46166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1998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8" name="7 Pentágono"/>
          <p:cNvSpPr/>
          <p:nvPr/>
        </p:nvSpPr>
        <p:spPr>
          <a:xfrm>
            <a:off x="1201272" y="1571600"/>
            <a:ext cx="432048" cy="720080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 rot="16200000">
            <a:off x="-436352" y="4078816"/>
            <a:ext cx="3046988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Consecuencias</a:t>
            </a:r>
            <a:endParaRPr lang="es-MX" sz="2800" b="1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73280" y="2816932"/>
            <a:ext cx="7691208" cy="304698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342900" indent="-342900" algn="just">
              <a:buSzPct val="130000"/>
              <a:buFont typeface="Wingdings" pitchFamily="2" charset="2"/>
              <a:buChar char="§"/>
            </a:pPr>
            <a:r>
              <a:rPr lang="es-MX" sz="2400" b="1" dirty="0">
                <a:solidFill>
                  <a:schemeClr val="bg1"/>
                </a:solidFill>
              </a:rPr>
              <a:t>A</a:t>
            </a:r>
            <a:r>
              <a:rPr lang="es-MX" sz="2400" b="1" dirty="0" smtClean="0">
                <a:solidFill>
                  <a:schemeClr val="bg1"/>
                </a:solidFill>
              </a:rPr>
              <a:t>mbigüedades </a:t>
            </a:r>
            <a:r>
              <a:rPr lang="es-MX" sz="2400" b="1" dirty="0">
                <a:solidFill>
                  <a:schemeClr val="bg1"/>
                </a:solidFill>
              </a:rPr>
              <a:t>normativas en varios de sus conceptos de </a:t>
            </a:r>
            <a:r>
              <a:rPr lang="es-MX" sz="2400" b="1" dirty="0" smtClean="0">
                <a:solidFill>
                  <a:schemeClr val="bg1"/>
                </a:solidFill>
              </a:rPr>
              <a:t>gasto</a:t>
            </a:r>
          </a:p>
          <a:p>
            <a:pPr marL="342900" indent="-342900" algn="just"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bg1"/>
                </a:solidFill>
              </a:rPr>
              <a:t>Disminución </a:t>
            </a:r>
            <a:r>
              <a:rPr lang="es-MX" sz="2400" b="1" dirty="0">
                <a:solidFill>
                  <a:schemeClr val="bg1"/>
                </a:solidFill>
              </a:rPr>
              <a:t>de la participación social en las decisiones de </a:t>
            </a:r>
            <a:r>
              <a:rPr lang="es-MX" sz="2400" b="1" dirty="0" smtClean="0">
                <a:solidFill>
                  <a:schemeClr val="bg1"/>
                </a:solidFill>
              </a:rPr>
              <a:t>inversión</a:t>
            </a:r>
          </a:p>
          <a:p>
            <a:pPr marL="342900" indent="-342900"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bg1"/>
                </a:solidFill>
              </a:rPr>
              <a:t>Direccionalidad </a:t>
            </a:r>
            <a:r>
              <a:rPr lang="es-MX" sz="2400" b="1" dirty="0">
                <a:solidFill>
                  <a:schemeClr val="bg1"/>
                </a:solidFill>
              </a:rPr>
              <a:t>inadecuada en algunos aspectos del fondo </a:t>
            </a:r>
            <a:endParaRPr lang="es-MX" sz="2400" b="1" dirty="0" smtClean="0">
              <a:solidFill>
                <a:schemeClr val="bg1"/>
              </a:solidFill>
            </a:endParaRPr>
          </a:p>
          <a:p>
            <a:pPr marL="342900" indent="-342900" algn="just">
              <a:buSzPct val="130000"/>
              <a:buFont typeface="Wingdings" pitchFamily="2" charset="2"/>
              <a:buChar char="§"/>
            </a:pPr>
            <a:r>
              <a:rPr lang="es-MX" sz="2400" b="1" dirty="0" smtClean="0">
                <a:solidFill>
                  <a:schemeClr val="bg1"/>
                </a:solidFill>
              </a:rPr>
              <a:t>Insuficiente apoyo a los municipios en </a:t>
            </a:r>
            <a:r>
              <a:rPr lang="es-MX" sz="2400" b="1" dirty="0">
                <a:solidFill>
                  <a:schemeClr val="bg1"/>
                </a:solidFill>
              </a:rPr>
              <a:t>materia de desarrollo institucional</a:t>
            </a:r>
          </a:p>
        </p:txBody>
      </p:sp>
    </p:spTree>
    <p:extLst>
      <p:ext uri="{BB962C8B-B14F-4D97-AF65-F5344CB8AC3E}">
        <p14:creationId xmlns:p14="http://schemas.microsoft.com/office/powerpoint/2010/main" val="384856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MX" dirty="0" smtClean="0"/>
          </a:p>
        </p:txBody>
      </p:sp>
      <p:grpSp>
        <p:nvGrpSpPr>
          <p:cNvPr id="6" name="5 Grupo"/>
          <p:cNvGrpSpPr/>
          <p:nvPr/>
        </p:nvGrpSpPr>
        <p:grpSpPr>
          <a:xfrm>
            <a:off x="634568" y="1534178"/>
            <a:ext cx="7415456" cy="2763914"/>
            <a:chOff x="1118350" y="3163167"/>
            <a:chExt cx="7054050" cy="1922017"/>
          </a:xfrm>
        </p:grpSpPr>
        <p:sp>
          <p:nvSpPr>
            <p:cNvPr id="11" name="10 Rectángulo"/>
            <p:cNvSpPr/>
            <p:nvPr/>
          </p:nvSpPr>
          <p:spPr>
            <a:xfrm>
              <a:off x="3491880" y="3163167"/>
              <a:ext cx="2016224" cy="5538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800" b="1" dirty="0" smtClean="0"/>
                <a:t>FAIS</a:t>
              </a:r>
              <a:endParaRPr lang="es-MX" sz="2800" b="1" dirty="0"/>
            </a:p>
          </p:txBody>
        </p:sp>
        <p:sp>
          <p:nvSpPr>
            <p:cNvPr id="18" name="17 Forma libre"/>
            <p:cNvSpPr/>
            <p:nvPr/>
          </p:nvSpPr>
          <p:spPr>
            <a:xfrm>
              <a:off x="6241865" y="4039734"/>
              <a:ext cx="1930535" cy="1045449"/>
            </a:xfrm>
            <a:custGeom>
              <a:avLst/>
              <a:gdLst>
                <a:gd name="connsiteX0" fmla="*/ 0 w 1930535"/>
                <a:gd name="connsiteY0" fmla="*/ 100185 h 1001852"/>
                <a:gd name="connsiteX1" fmla="*/ 100185 w 1930535"/>
                <a:gd name="connsiteY1" fmla="*/ 0 h 1001852"/>
                <a:gd name="connsiteX2" fmla="*/ 1830350 w 1930535"/>
                <a:gd name="connsiteY2" fmla="*/ 0 h 1001852"/>
                <a:gd name="connsiteX3" fmla="*/ 1930535 w 1930535"/>
                <a:gd name="connsiteY3" fmla="*/ 100185 h 1001852"/>
                <a:gd name="connsiteX4" fmla="*/ 1930535 w 1930535"/>
                <a:gd name="connsiteY4" fmla="*/ 901667 h 1001852"/>
                <a:gd name="connsiteX5" fmla="*/ 1830350 w 1930535"/>
                <a:gd name="connsiteY5" fmla="*/ 1001852 h 1001852"/>
                <a:gd name="connsiteX6" fmla="*/ 100185 w 1930535"/>
                <a:gd name="connsiteY6" fmla="*/ 1001852 h 1001852"/>
                <a:gd name="connsiteX7" fmla="*/ 0 w 1930535"/>
                <a:gd name="connsiteY7" fmla="*/ 901667 h 1001852"/>
                <a:gd name="connsiteX8" fmla="*/ 0 w 1930535"/>
                <a:gd name="connsiteY8" fmla="*/ 100185 h 100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0535" h="1001852">
                  <a:moveTo>
                    <a:pt x="0" y="100185"/>
                  </a:moveTo>
                  <a:cubicBezTo>
                    <a:pt x="0" y="44854"/>
                    <a:pt x="44854" y="0"/>
                    <a:pt x="100185" y="0"/>
                  </a:cubicBezTo>
                  <a:lnTo>
                    <a:pt x="1830350" y="0"/>
                  </a:lnTo>
                  <a:cubicBezTo>
                    <a:pt x="1885681" y="0"/>
                    <a:pt x="1930535" y="44854"/>
                    <a:pt x="1930535" y="100185"/>
                  </a:cubicBezTo>
                  <a:lnTo>
                    <a:pt x="1930535" y="901667"/>
                  </a:lnTo>
                  <a:cubicBezTo>
                    <a:pt x="1930535" y="956998"/>
                    <a:pt x="1885681" y="1001852"/>
                    <a:pt x="1830350" y="1001852"/>
                  </a:cubicBezTo>
                  <a:lnTo>
                    <a:pt x="100185" y="1001852"/>
                  </a:lnTo>
                  <a:cubicBezTo>
                    <a:pt x="44854" y="1001852"/>
                    <a:pt x="0" y="956998"/>
                    <a:pt x="0" y="901667"/>
                  </a:cubicBezTo>
                  <a:lnTo>
                    <a:pt x="0" y="100185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5063" tIns="75063" rIns="75063" bIns="75063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smtClean="0">
                  <a:solidFill>
                    <a:schemeClr val="bg1"/>
                  </a:solidFill>
                </a:rPr>
                <a:t>FISE</a:t>
              </a:r>
              <a:endParaRPr lang="es-MX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18 Forma libre"/>
            <p:cNvSpPr/>
            <p:nvPr/>
          </p:nvSpPr>
          <p:spPr>
            <a:xfrm>
              <a:off x="1523462" y="3996137"/>
              <a:ext cx="1963626" cy="1089047"/>
            </a:xfrm>
            <a:custGeom>
              <a:avLst/>
              <a:gdLst>
                <a:gd name="connsiteX0" fmla="*/ 0 w 1963626"/>
                <a:gd name="connsiteY0" fmla="*/ 108905 h 1089047"/>
                <a:gd name="connsiteX1" fmla="*/ 108905 w 1963626"/>
                <a:gd name="connsiteY1" fmla="*/ 0 h 1089047"/>
                <a:gd name="connsiteX2" fmla="*/ 1854721 w 1963626"/>
                <a:gd name="connsiteY2" fmla="*/ 0 h 1089047"/>
                <a:gd name="connsiteX3" fmla="*/ 1963626 w 1963626"/>
                <a:gd name="connsiteY3" fmla="*/ 108905 h 1089047"/>
                <a:gd name="connsiteX4" fmla="*/ 1963626 w 1963626"/>
                <a:gd name="connsiteY4" fmla="*/ 980142 h 1089047"/>
                <a:gd name="connsiteX5" fmla="*/ 1854721 w 1963626"/>
                <a:gd name="connsiteY5" fmla="*/ 1089047 h 1089047"/>
                <a:gd name="connsiteX6" fmla="*/ 108905 w 1963626"/>
                <a:gd name="connsiteY6" fmla="*/ 1089047 h 1089047"/>
                <a:gd name="connsiteX7" fmla="*/ 0 w 1963626"/>
                <a:gd name="connsiteY7" fmla="*/ 980142 h 1089047"/>
                <a:gd name="connsiteX8" fmla="*/ 0 w 1963626"/>
                <a:gd name="connsiteY8" fmla="*/ 108905 h 108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63626" h="1089047">
                  <a:moveTo>
                    <a:pt x="0" y="108905"/>
                  </a:moveTo>
                  <a:cubicBezTo>
                    <a:pt x="0" y="48758"/>
                    <a:pt x="48758" y="0"/>
                    <a:pt x="108905" y="0"/>
                  </a:cubicBezTo>
                  <a:lnTo>
                    <a:pt x="1854721" y="0"/>
                  </a:lnTo>
                  <a:cubicBezTo>
                    <a:pt x="1914868" y="0"/>
                    <a:pt x="1963626" y="48758"/>
                    <a:pt x="1963626" y="108905"/>
                  </a:cubicBezTo>
                  <a:lnTo>
                    <a:pt x="1963626" y="980142"/>
                  </a:lnTo>
                  <a:cubicBezTo>
                    <a:pt x="1963626" y="1040289"/>
                    <a:pt x="1914868" y="1089047"/>
                    <a:pt x="1854721" y="1089047"/>
                  </a:cubicBezTo>
                  <a:lnTo>
                    <a:pt x="108905" y="1089047"/>
                  </a:lnTo>
                  <a:cubicBezTo>
                    <a:pt x="48758" y="1089047"/>
                    <a:pt x="0" y="1040289"/>
                    <a:pt x="0" y="980142"/>
                  </a:cubicBezTo>
                  <a:lnTo>
                    <a:pt x="0" y="1089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7617" tIns="77617" rIns="77617" bIns="77617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2400" b="1" kern="1200" dirty="0" smtClean="0">
                  <a:solidFill>
                    <a:schemeClr val="bg1"/>
                  </a:solidFill>
                </a:rPr>
                <a:t>FISM</a:t>
              </a:r>
              <a:endParaRPr lang="es-MX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1" name="20 Elipse"/>
            <p:cNvSpPr/>
            <p:nvPr/>
          </p:nvSpPr>
          <p:spPr>
            <a:xfrm>
              <a:off x="1118350" y="3565092"/>
              <a:ext cx="2191954" cy="64807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Municipal</a:t>
              </a:r>
              <a:endParaRPr lang="es-MX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21 Elipse"/>
            <p:cNvSpPr/>
            <p:nvPr/>
          </p:nvSpPr>
          <p:spPr>
            <a:xfrm>
              <a:off x="5508104" y="3518878"/>
              <a:ext cx="1669707" cy="72008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400" b="1" dirty="0" smtClean="0">
                  <a:solidFill>
                    <a:schemeClr val="bg1"/>
                  </a:solidFill>
                </a:rPr>
                <a:t>Estatal</a:t>
              </a:r>
              <a:endParaRPr lang="es-MX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8 Rectángulo"/>
          <p:cNvSpPr/>
          <p:nvPr/>
        </p:nvSpPr>
        <p:spPr>
          <a:xfrm>
            <a:off x="1253741" y="262058"/>
            <a:ext cx="7199227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600" b="1" dirty="0" smtClean="0">
                <a:solidFill>
                  <a:srgbClr val="00204E"/>
                </a:solidFill>
                <a:latin typeface="Arial Black" pitchFamily="34" charset="0"/>
                <a:ea typeface="+mj-ea"/>
                <a:cs typeface="Arial" pitchFamily="34" charset="0"/>
              </a:rPr>
              <a:t>Fondos que componen el </a:t>
            </a: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FAIS</a:t>
            </a:r>
            <a:endParaRPr lang="es-MX" sz="26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889078" y="4714884"/>
            <a:ext cx="1975284" cy="83099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r" fontAlgn="b"/>
            <a:r>
              <a:rPr lang="es-MX" sz="2400" b="1" dirty="0" smtClean="0">
                <a:solidFill>
                  <a:schemeClr val="bg1"/>
                </a:solidFill>
                <a:latin typeface="Calibri"/>
              </a:rPr>
              <a:t>46,656.2 MDP</a:t>
            </a:r>
          </a:p>
          <a:p>
            <a:pPr algn="r" fontAlgn="b"/>
            <a:r>
              <a:rPr lang="es-MX" sz="2400" b="1" dirty="0" smtClean="0">
                <a:solidFill>
                  <a:schemeClr val="bg1"/>
                </a:solidFill>
                <a:latin typeface="Calibri"/>
              </a:rPr>
              <a:t>88%</a:t>
            </a:r>
            <a:endParaRPr lang="es-MX" sz="2400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072133" y="4714884"/>
            <a:ext cx="1819794" cy="83099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r" fontAlgn="b"/>
            <a:r>
              <a:rPr lang="es-MX" sz="2400" b="1" dirty="0" smtClean="0">
                <a:solidFill>
                  <a:schemeClr val="bg1"/>
                </a:solidFill>
                <a:latin typeface="Calibri"/>
              </a:rPr>
              <a:t>6,434.6 MDP</a:t>
            </a:r>
          </a:p>
          <a:p>
            <a:pPr algn="r" fontAlgn="b"/>
            <a:r>
              <a:rPr lang="es-MX" sz="2400" b="1" dirty="0" smtClean="0">
                <a:solidFill>
                  <a:schemeClr val="bg1"/>
                </a:solidFill>
                <a:latin typeface="Calibri"/>
              </a:rPr>
              <a:t>12%</a:t>
            </a:r>
            <a:endParaRPr lang="es-MX" sz="2400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5" name="14 Flecha derecha"/>
          <p:cNvSpPr/>
          <p:nvPr/>
        </p:nvSpPr>
        <p:spPr>
          <a:xfrm>
            <a:off x="4572000" y="485776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Flecha derecha"/>
          <p:cNvSpPr/>
          <p:nvPr/>
        </p:nvSpPr>
        <p:spPr>
          <a:xfrm rot="10800000">
            <a:off x="3786182" y="4857760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4000496" y="4714884"/>
            <a:ext cx="1000132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2013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11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 txBox="1">
            <a:spLocks/>
          </p:cNvSpPr>
          <p:nvPr/>
        </p:nvSpPr>
        <p:spPr bwMode="auto">
          <a:xfrm>
            <a:off x="0" y="-214338"/>
            <a:ext cx="8429655" cy="90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ＭＳ Ｐゴシック" pitchFamily="-11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4E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s-MX" sz="2400" b="1" dirty="0" smtClean="0">
                <a:cs typeface="Arial" pitchFamily="34" charset="0"/>
              </a:rPr>
              <a:t>Importancia para los </a:t>
            </a:r>
            <a:r>
              <a:rPr lang="es-MX" sz="2400" b="1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Municipios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55776" y="714356"/>
            <a:ext cx="4159253" cy="13714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/>
              <a:t>Beneficia </a:t>
            </a:r>
            <a:r>
              <a:rPr lang="es-MX" sz="2200" b="1" dirty="0"/>
              <a:t>a los </a:t>
            </a:r>
            <a:r>
              <a:rPr lang="es-MX" sz="2400" b="1" dirty="0" smtClean="0">
                <a:solidFill>
                  <a:schemeClr val="bg1"/>
                </a:solidFill>
              </a:rPr>
              <a:t>2,444</a:t>
            </a:r>
            <a:r>
              <a:rPr lang="es-MX" sz="2200" b="1" dirty="0" smtClean="0">
                <a:solidFill>
                  <a:schemeClr val="bg1"/>
                </a:solidFill>
              </a:rPr>
              <a:t> </a:t>
            </a:r>
            <a:r>
              <a:rPr lang="es-MX" sz="2200" b="1" dirty="0"/>
              <a:t>municipios del </a:t>
            </a:r>
            <a:r>
              <a:rPr lang="es-MX" sz="2200" b="1" dirty="0" smtClean="0"/>
              <a:t>país (a partir de 2014 a 16 demarcaciones territoriales del D.F.).   </a:t>
            </a:r>
            <a:endParaRPr lang="es-MX" sz="2200" b="1" dirty="0"/>
          </a:p>
        </p:txBody>
      </p:sp>
      <p:sp>
        <p:nvSpPr>
          <p:cNvPr id="14" name="13 Rectángulo"/>
          <p:cNvSpPr/>
          <p:nvPr/>
        </p:nvSpPr>
        <p:spPr>
          <a:xfrm>
            <a:off x="6297832" y="2214554"/>
            <a:ext cx="2597007" cy="2500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/>
              <a:t>Constituye la principal fuente de financiamiento de obra </a:t>
            </a:r>
            <a:r>
              <a:rPr lang="es-MX" sz="2200" b="1" dirty="0" smtClean="0"/>
              <a:t>pública en municipios rurales y marginados</a:t>
            </a:r>
            <a:endParaRPr lang="es-MX" sz="2200" b="1" dirty="0"/>
          </a:p>
        </p:txBody>
      </p:sp>
      <p:sp>
        <p:nvSpPr>
          <p:cNvPr id="15" name="14 Rectángulo"/>
          <p:cNvSpPr/>
          <p:nvPr/>
        </p:nvSpPr>
        <p:spPr>
          <a:xfrm>
            <a:off x="2428971" y="4846930"/>
            <a:ext cx="4519293" cy="136815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/>
              <a:t>Se realizan más de</a:t>
            </a:r>
          </a:p>
          <a:p>
            <a:pPr algn="ctr"/>
            <a:r>
              <a:rPr lang="es-MX" sz="2200" b="1" dirty="0" smtClean="0"/>
              <a:t>100,000 obras y acciones anualmente</a:t>
            </a:r>
            <a:endParaRPr lang="es-MX" sz="2200" b="1" dirty="0"/>
          </a:p>
        </p:txBody>
      </p:sp>
      <p:sp>
        <p:nvSpPr>
          <p:cNvPr id="16" name="15 Rectángulo"/>
          <p:cNvSpPr/>
          <p:nvPr/>
        </p:nvSpPr>
        <p:spPr>
          <a:xfrm>
            <a:off x="179512" y="2214554"/>
            <a:ext cx="2820851" cy="243744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/>
              <a:t>En municipios de alto y muy alto grado de rezago social representa un poco más del 50% de sus ingresos totales</a:t>
            </a:r>
            <a:endParaRPr lang="es-MX" sz="2200" b="1" dirty="0"/>
          </a:p>
        </p:txBody>
      </p:sp>
      <p:sp>
        <p:nvSpPr>
          <p:cNvPr id="18" name="17 Llamada de flecha cuádruple"/>
          <p:cNvSpPr/>
          <p:nvPr/>
        </p:nvSpPr>
        <p:spPr>
          <a:xfrm>
            <a:off x="3059832" y="2348880"/>
            <a:ext cx="3096344" cy="2088232"/>
          </a:xfrm>
          <a:prstGeom prst="quadArrowCallou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FISM</a:t>
            </a:r>
            <a:endParaRPr lang="es-MX" sz="3200" b="1" dirty="0"/>
          </a:p>
        </p:txBody>
      </p:sp>
      <p:sp>
        <p:nvSpPr>
          <p:cNvPr id="22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5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59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253741" y="262058"/>
            <a:ext cx="7199227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600" b="1" dirty="0" smtClean="0">
                <a:solidFill>
                  <a:srgbClr val="00204E"/>
                </a:solidFill>
                <a:latin typeface="Arial Black" pitchFamily="34" charset="0"/>
                <a:ea typeface="+mj-ea"/>
                <a:cs typeface="Arial" pitchFamily="34" charset="0"/>
              </a:rPr>
              <a:t>Importancia del </a:t>
            </a: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ea typeface="+mj-ea"/>
                <a:cs typeface="Arial" pitchFamily="34" charset="0"/>
              </a:rPr>
              <a:t>FISM</a:t>
            </a:r>
            <a:endParaRPr lang="es-MX" sz="2600" b="1" dirty="0">
              <a:solidFill>
                <a:schemeClr val="bg1">
                  <a:lumMod val="50000"/>
                </a:schemeClr>
              </a:solidFill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6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941451" y="116632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+mj-lt"/>
              </a:rPr>
              <a:t>FISM</a:t>
            </a:r>
            <a:endParaRPr lang="es-MX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253741" y="2254219"/>
            <a:ext cx="7210394" cy="304698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just"/>
            <a:endParaRPr lang="es-MX" sz="2400" b="1" dirty="0">
              <a:solidFill>
                <a:schemeClr val="bg1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bg1"/>
                </a:solidFill>
              </a:rPr>
              <a:t>Principal opción </a:t>
            </a:r>
            <a:r>
              <a:rPr lang="es-MX" sz="2400" b="1" dirty="0" smtClean="0">
                <a:solidFill>
                  <a:schemeClr val="bg1"/>
                </a:solidFill>
              </a:rPr>
              <a:t>para los </a:t>
            </a:r>
            <a:r>
              <a:rPr lang="es-MX" sz="2400" b="1" dirty="0">
                <a:solidFill>
                  <a:schemeClr val="bg1"/>
                </a:solidFill>
              </a:rPr>
              <a:t>gobiernos locales </a:t>
            </a:r>
            <a:r>
              <a:rPr lang="es-MX" sz="2400" b="1" dirty="0" smtClean="0">
                <a:solidFill>
                  <a:schemeClr val="bg1"/>
                </a:solidFill>
              </a:rPr>
              <a:t>para </a:t>
            </a:r>
            <a:r>
              <a:rPr lang="es-MX" sz="2400" b="1" dirty="0">
                <a:solidFill>
                  <a:schemeClr val="bg1"/>
                </a:solidFill>
              </a:rPr>
              <a:t>dar atención a sus localidades desde esquemas participativos, </a:t>
            </a:r>
            <a:r>
              <a:rPr lang="es-MX" sz="2400" b="1" dirty="0" smtClean="0">
                <a:solidFill>
                  <a:schemeClr val="bg1"/>
                </a:solidFill>
              </a:rPr>
              <a:t>y </a:t>
            </a:r>
            <a:r>
              <a:rPr lang="es-MX" sz="2400" b="1" dirty="0">
                <a:solidFill>
                  <a:schemeClr val="bg1"/>
                </a:solidFill>
              </a:rPr>
              <a:t>adecuados a sus realidades puntuales que permitan solucionar problemas identificados por los propios beneficiarios y autoridades </a:t>
            </a:r>
            <a:r>
              <a:rPr lang="es-MX" sz="2400" b="1" dirty="0" smtClean="0">
                <a:solidFill>
                  <a:schemeClr val="bg1"/>
                </a:solidFill>
              </a:rPr>
              <a:t>municipales.</a:t>
            </a:r>
          </a:p>
          <a:p>
            <a:pPr algn="just"/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296150" y="1423222"/>
            <a:ext cx="7159018" cy="1154162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/>
            <a:r>
              <a:rPr lang="es-MX" sz="2300" b="1" dirty="0" smtClean="0">
                <a:solidFill>
                  <a:schemeClr val="bg1"/>
                </a:solidFill>
              </a:rPr>
              <a:t>En 2010, 81 mil localidades </a:t>
            </a:r>
            <a:r>
              <a:rPr lang="es-MX" sz="2300" b="1" dirty="0">
                <a:solidFill>
                  <a:schemeClr val="bg1"/>
                </a:solidFill>
              </a:rPr>
              <a:t>menores </a:t>
            </a:r>
            <a:r>
              <a:rPr lang="es-MX" sz="2300" b="1" dirty="0" smtClean="0">
                <a:solidFill>
                  <a:schemeClr val="bg1"/>
                </a:solidFill>
              </a:rPr>
              <a:t>de 50 habitantes y 96 mil con menos de 100 habitantes (tamaño inviable para criterios sectoriales)</a:t>
            </a:r>
            <a:endParaRPr lang="es-MX" sz="2300" b="1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904453" y="3100605"/>
            <a:ext cx="3877986" cy="52322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</a:rPr>
              <a:t>FISM</a:t>
            </a:r>
            <a:endParaRPr lang="es-MX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96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974250"/>
              </p:ext>
            </p:extLst>
          </p:nvPr>
        </p:nvGraphicFramePr>
        <p:xfrm>
          <a:off x="185017" y="1124744"/>
          <a:ext cx="8887546" cy="5212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87546"/>
              </a:tblGrid>
              <a:tr h="3645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None/>
                        <a:tabLst/>
                        <a:defRPr/>
                      </a:pPr>
                      <a:endParaRPr lang="es-MX" sz="2400" b="1" baseline="0" dirty="0" smtClean="0"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Elevada</a:t>
                      </a:r>
                      <a:r>
                        <a:rPr lang="es-MX" sz="24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proporción de los recursos aplicada en o</a:t>
                      </a:r>
                      <a:r>
                        <a:rPr lang="es-MX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bras y acciones que no benefician a la población en rezago social y pobreza extrema; o que no corresponden con los rubros establecidos en la LCF.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s-MX" sz="2400" b="1" baseline="0" dirty="0" smtClean="0"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MX" sz="2400" b="1" dirty="0" smtClean="0">
                          <a:latin typeface="Arial (cuerpo)"/>
                          <a:ea typeface="Arial" pitchFamily="-112" charset="0"/>
                          <a:cs typeface="Arial" charset="0"/>
                        </a:rPr>
                        <a:t>Concentración de las</a:t>
                      </a:r>
                      <a:r>
                        <a:rPr lang="es-MX" sz="2400" b="1" baseline="0" dirty="0" smtClean="0">
                          <a:latin typeface="Arial (cuerpo)"/>
                          <a:ea typeface="Arial" pitchFamily="-112" charset="0"/>
                          <a:cs typeface="Arial" charset="0"/>
                        </a:rPr>
                        <a:t> inversiones en pavimentos y obras similares (alrededor de una tercera parte del gasto ejercido) y en las </a:t>
                      </a:r>
                      <a:r>
                        <a:rPr lang="es-MX" sz="2400" b="1" kern="1200" baseline="0" dirty="0" smtClean="0">
                          <a:solidFill>
                            <a:schemeClr val="tx1"/>
                          </a:solidFill>
                          <a:latin typeface="Arial (cuerpo)"/>
                          <a:ea typeface="Arial" pitchFamily="-112" charset="0"/>
                          <a:cs typeface="Arial" charset="0"/>
                        </a:rPr>
                        <a:t>cabeceras municipales.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Char char="§"/>
                        <a:tabLst/>
                        <a:defRPr/>
                      </a:pPr>
                      <a:endParaRPr lang="es-MX" sz="2400" b="1" kern="1200" baseline="0" dirty="0" smtClean="0">
                        <a:solidFill>
                          <a:schemeClr val="tx1"/>
                        </a:solidFill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70C0"/>
                        </a:buClr>
                        <a:buSzPct val="1300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MX" sz="2400" b="1" kern="1200" baseline="0" dirty="0" smtClean="0">
                          <a:solidFill>
                            <a:schemeClr val="tx1"/>
                          </a:solidFill>
                          <a:latin typeface="Arial (cuerpo)"/>
                          <a:ea typeface="Arial" pitchFamily="-112" charset="0"/>
                          <a:cs typeface="Arial" charset="0"/>
                        </a:rPr>
                        <a:t>Concentración del gasto en localidades urbanas y semiurbanas, menor proporción de los recursos en las rurales.</a:t>
                      </a:r>
                      <a:endParaRPr lang="es-MX" sz="2400" b="1" kern="1200" dirty="0" smtClean="0">
                        <a:solidFill>
                          <a:schemeClr val="tx1"/>
                        </a:solidFill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  <a:p>
                      <a:endParaRPr lang="es-MX" sz="2400" b="1" kern="1200" dirty="0">
                        <a:solidFill>
                          <a:schemeClr val="accent2"/>
                        </a:solidFill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1253742" y="262058"/>
            <a:ext cx="7062674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800" b="1" dirty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Fiscalización del FISM, </a:t>
            </a:r>
            <a:endParaRPr lang="es-MX" sz="2800" b="1" dirty="0" smtClean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  <a:p>
            <a:pPr algn="ctr"/>
            <a:r>
              <a:rPr lang="es-MX" sz="28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Insuficiencias en su gestión</a:t>
            </a:r>
            <a:endParaRPr lang="es-MX" sz="2800" b="1" dirty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7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7941451" y="116632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400" b="1" dirty="0" smtClean="0">
                <a:solidFill>
                  <a:schemeClr val="bg1"/>
                </a:solidFill>
                <a:latin typeface="+mj-lt"/>
              </a:rPr>
              <a:t>FISM</a:t>
            </a:r>
            <a:endParaRPr lang="es-MX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481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654541"/>
              </p:ext>
            </p:extLst>
          </p:nvPr>
        </p:nvGraphicFramePr>
        <p:xfrm>
          <a:off x="1857356" y="1643050"/>
          <a:ext cx="7056784" cy="3754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56784"/>
              </a:tblGrid>
              <a:tr h="3754760">
                <a:tc>
                  <a:txBody>
                    <a:bodyPr/>
                    <a:lstStyle/>
                    <a:p>
                      <a:pPr fontAlgn="base"/>
                      <a:endParaRPr lang="es-MX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/>
                      <a:endParaRPr lang="es-MX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fontAlgn="base"/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la integración de los programas de inversión del fondo, mediante su presencia en los COPLADEMUN o a través de sus solicitudes de obra.</a:t>
                      </a:r>
                    </a:p>
                    <a:p>
                      <a:pPr algn="just" fontAlgn="base"/>
                      <a:endParaRPr lang="es-MX" sz="24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fontAlgn="base"/>
                      <a:r>
                        <a:rPr lang="es-MX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 el seguimiento de la ejecución, y prácticamente nula en la evaluación de los resultados.</a:t>
                      </a:r>
                      <a:endParaRPr lang="es-MX" sz="2400" b="1" kern="1200" dirty="0">
                        <a:solidFill>
                          <a:schemeClr val="accent2"/>
                        </a:solidFill>
                        <a:latin typeface="Arial (cuerpo)"/>
                        <a:ea typeface="Arial" pitchFamily="-112" charset="0"/>
                        <a:cs typeface="Arial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285720" y="67124"/>
            <a:ext cx="8566672" cy="71867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0" rIns="0" bIns="0" anchor="b">
            <a:noAutofit/>
          </a:bodyPr>
          <a:lstStyle/>
          <a:p>
            <a:pPr algn="ctr"/>
            <a:r>
              <a:rPr lang="es-MX" sz="2800" b="1" dirty="0" smtClean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Fiscalización del FISM, </a:t>
            </a:r>
          </a:p>
          <a:p>
            <a:pPr algn="ctr"/>
            <a:r>
              <a:rPr lang="es-MX" sz="2800" b="1" dirty="0">
                <a:solidFill>
                  <a:srgbClr val="00204E"/>
                </a:solidFill>
                <a:latin typeface="Arial Black" pitchFamily="34" charset="0"/>
                <a:ea typeface="ＭＳ Ｐゴシック" pitchFamily="-112" charset="-128"/>
                <a:cs typeface="Arial" pitchFamily="34" charset="0"/>
              </a:rPr>
              <a:t>Insuficiencias en su gestión</a:t>
            </a:r>
            <a:endParaRPr lang="es-MX" sz="2800" b="1" dirty="0">
              <a:solidFill>
                <a:srgbClr val="00204E"/>
              </a:solidFill>
              <a:latin typeface="Arial Black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10" name="2 Marcador de número de diapositiva"/>
          <p:cNvSpPr txBox="1">
            <a:spLocks/>
          </p:cNvSpPr>
          <p:nvPr/>
        </p:nvSpPr>
        <p:spPr bwMode="auto">
          <a:xfrm>
            <a:off x="7812360" y="6572250"/>
            <a:ext cx="1260203" cy="2857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r>
              <a:rPr lang="es-MX" sz="1100" b="1" dirty="0" smtClean="0">
                <a:solidFill>
                  <a:schemeClr val="bg1"/>
                </a:solidFill>
              </a:rPr>
              <a:t>ASF | </a:t>
            </a:r>
            <a:fld id="{555751ED-0689-45F0-AF0E-48326EBEE3F7}" type="slidenum">
              <a:rPr lang="es-MX" sz="1100" b="1" smtClean="0">
                <a:solidFill>
                  <a:schemeClr val="bg1"/>
                </a:solidFill>
              </a:rPr>
              <a:pPr algn="r">
                <a:defRPr/>
              </a:pPr>
              <a:t>8</a:t>
            </a:fld>
            <a:endParaRPr lang="es-MX" sz="1100" b="1" dirty="0" smtClean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95535" y="908720"/>
            <a:ext cx="5055281" cy="6206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2400" b="1" dirty="0" smtClean="0">
                <a:solidFill>
                  <a:schemeClr val="bg1"/>
                </a:solidFill>
              </a:rPr>
              <a:t>Participación Social</a:t>
            </a:r>
            <a:endParaRPr lang="es-MX" sz="2400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85918" y="1772817"/>
            <a:ext cx="717857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2400" b="1" dirty="0" smtClean="0">
                <a:solidFill>
                  <a:schemeClr val="bg1"/>
                </a:solidFill>
              </a:rPr>
              <a:t>Avances, pero sin el </a:t>
            </a:r>
            <a:r>
              <a:rPr lang="es-MX" sz="2400" b="1" dirty="0">
                <a:solidFill>
                  <a:schemeClr val="bg1"/>
                </a:solidFill>
              </a:rPr>
              <a:t>alcance deseable</a:t>
            </a:r>
            <a:endParaRPr lang="es-MX" sz="2400" dirty="0">
              <a:solidFill>
                <a:schemeClr val="bg1"/>
              </a:solidFill>
            </a:endParaRPr>
          </a:p>
        </p:txBody>
      </p:sp>
      <p:sp>
        <p:nvSpPr>
          <p:cNvPr id="4" name="3 Más"/>
          <p:cNvSpPr/>
          <p:nvPr/>
        </p:nvSpPr>
        <p:spPr>
          <a:xfrm>
            <a:off x="928662" y="2571744"/>
            <a:ext cx="648072" cy="50405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Menos"/>
          <p:cNvSpPr/>
          <p:nvPr/>
        </p:nvSpPr>
        <p:spPr>
          <a:xfrm>
            <a:off x="1071538" y="4286256"/>
            <a:ext cx="540060" cy="3331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CuadroTexto"/>
          <p:cNvSpPr txBox="1"/>
          <p:nvPr/>
        </p:nvSpPr>
        <p:spPr>
          <a:xfrm>
            <a:off x="285720" y="5429264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Prevalecen las decisiones de las autoridades municipales respecto de  las obras a incorporar en los programas</a:t>
            </a:r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14914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2 Marcador de número de diapositiva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MX" dirty="0" smtClean="0"/>
              <a:t>ASF | </a:t>
            </a:r>
            <a:fld id="{C2044984-43AD-48BD-B4B5-AF236BA1F191}" type="slidenum">
              <a:rPr lang="es-MX" dirty="0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MX" dirty="0" smtClean="0"/>
          </a:p>
        </p:txBody>
      </p:sp>
      <p:sp>
        <p:nvSpPr>
          <p:cNvPr id="5" name="3 Título"/>
          <p:cNvSpPr>
            <a:spLocks noGrp="1"/>
          </p:cNvSpPr>
          <p:nvPr>
            <p:ph type="title"/>
          </p:nvPr>
        </p:nvSpPr>
        <p:spPr>
          <a:xfrm>
            <a:off x="213156" y="116632"/>
            <a:ext cx="8717687" cy="908010"/>
          </a:xfrm>
        </p:spPr>
        <p:txBody>
          <a:bodyPr/>
          <a:lstStyle/>
          <a:p>
            <a:pPr algn="ctr"/>
            <a:r>
              <a:rPr lang="es-MX" sz="2600" b="1" dirty="0" smtClean="0">
                <a:cs typeface="Arial" pitchFamily="34" charset="0"/>
              </a:rPr>
              <a:t/>
            </a:r>
            <a:br>
              <a:rPr lang="es-MX" sz="2600" b="1" dirty="0" smtClean="0">
                <a:cs typeface="Arial" pitchFamily="34" charset="0"/>
              </a:rPr>
            </a:br>
            <a:r>
              <a:rPr lang="es-MX" sz="2600" b="1" dirty="0" smtClean="0">
                <a:solidFill>
                  <a:schemeClr val="bg1">
                    <a:lumMod val="50000"/>
                  </a:schemeClr>
                </a:solidFill>
                <a:cs typeface="Arial" pitchFamily="34" charset="0"/>
              </a:rPr>
              <a:t>FISM</a:t>
            </a:r>
            <a:r>
              <a:rPr lang="es-MX" sz="2600" b="1" dirty="0" smtClean="0">
                <a:cs typeface="Arial" pitchFamily="34" charset="0"/>
              </a:rPr>
              <a:t>: Transparencia y Rendición de Cuentas</a:t>
            </a:r>
            <a:br>
              <a:rPr lang="es-MX" sz="2600" b="1" dirty="0" smtClean="0">
                <a:cs typeface="Arial" pitchFamily="34" charset="0"/>
              </a:rPr>
            </a:br>
            <a:endParaRPr lang="es-MX" sz="2000" b="1" dirty="0" smtClean="0">
              <a:solidFill>
                <a:schemeClr val="tx2">
                  <a:lumMod val="90000"/>
                  <a:lumOff val="10000"/>
                </a:schemeClr>
              </a:solidFill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83567" y="3226267"/>
            <a:ext cx="7920879" cy="25202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b="1" dirty="0" smtClean="0"/>
              <a:t>Irregular </a:t>
            </a:r>
            <a:r>
              <a:rPr lang="es-MX" sz="2400" b="1" dirty="0"/>
              <a:t>entrega de los informes trimestrales sobre el ejercicio y destino de los recursos, así como de los indicadores de desempeño, que es una disposición prevista por la </a:t>
            </a:r>
            <a:r>
              <a:rPr lang="es-MX" sz="2400" b="1" dirty="0" smtClean="0"/>
              <a:t>LFPRH, LGCG</a:t>
            </a:r>
            <a:r>
              <a:rPr lang="es-MX" sz="2400" b="1" dirty="0"/>
              <a:t>, </a:t>
            </a:r>
            <a:r>
              <a:rPr lang="es-MX" sz="2400" b="1" dirty="0" smtClean="0"/>
              <a:t>y </a:t>
            </a:r>
            <a:r>
              <a:rPr lang="es-MX" sz="2400" b="1" dirty="0"/>
              <a:t>LCF. Además la calidad de la información es reducida</a:t>
            </a:r>
            <a:r>
              <a:rPr lang="es-MX" sz="2000" b="1" dirty="0"/>
              <a:t>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685514" y="980728"/>
            <a:ext cx="7920879" cy="22455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400" b="1" dirty="0" smtClean="0"/>
          </a:p>
          <a:p>
            <a:pPr algn="just"/>
            <a:r>
              <a:rPr lang="es-MX" sz="2400" b="1" dirty="0" smtClean="0"/>
              <a:t>Insuficiencias en la difusión del Fondo, al </a:t>
            </a:r>
            <a:r>
              <a:rPr lang="es-MX" sz="2400" b="1" dirty="0"/>
              <a:t>inicio del ejercicio el importe recibido del fondo, las obras y acciones por realizar, y al término del ejercicio los resultados </a:t>
            </a:r>
            <a:r>
              <a:rPr lang="es-MX" sz="2400" b="1" dirty="0" smtClean="0"/>
              <a:t>alcanzados.</a:t>
            </a:r>
          </a:p>
          <a:p>
            <a:pPr algn="just"/>
            <a:r>
              <a:rPr lang="es-MX" sz="2400" b="1" dirty="0" smtClean="0"/>
              <a:t>72% de lo municipios auditados en CP 2011, no informaron al inicio del ejercicio.</a:t>
            </a:r>
          </a:p>
          <a:p>
            <a:pPr algn="just"/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9518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ASF_1">
      <a:dk1>
        <a:srgbClr val="00204E"/>
      </a:dk1>
      <a:lt1>
        <a:sysClr val="window" lastClr="FFFFFF"/>
      </a:lt1>
      <a:dk2>
        <a:srgbClr val="292929"/>
      </a:dk2>
      <a:lt2>
        <a:srgbClr val="EEECE1"/>
      </a:lt2>
      <a:accent1>
        <a:srgbClr val="00204E"/>
      </a:accent1>
      <a:accent2>
        <a:srgbClr val="002F74"/>
      </a:accent2>
      <a:accent3>
        <a:srgbClr val="9C2A29"/>
      </a:accent3>
      <a:accent4>
        <a:srgbClr val="B93131"/>
      </a:accent4>
      <a:accent5>
        <a:srgbClr val="0C6B4D"/>
      </a:accent5>
      <a:accent6>
        <a:srgbClr val="09533C"/>
      </a:accent6>
      <a:hlink>
        <a:srgbClr val="0000FF"/>
      </a:hlink>
      <a:folHlink>
        <a:srgbClr val="800080"/>
      </a:folHlink>
    </a:clrScheme>
    <a:fontScheme name="ASF_1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6219</TotalTime>
  <Words>1204</Words>
  <Application>Microsoft Office PowerPoint</Application>
  <PresentationFormat>Presentación en pantalla (4:3)</PresentationFormat>
  <Paragraphs>166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TRANSPARENCIA  Y RENDICIÓN DE CUENTAS EN EL FONDO DE APORTACIONES PARA LA INFRAESTRUCTURA SOCIAL MUNICIPAL</vt:lpstr>
      <vt:lpstr>Modificaciones a la LCF, Funciones de la SEDESOL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FISM: Transparencia y Rendición de Cuentas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  <vt:lpstr>Recomendaciones</vt:lpstr>
      <vt:lpstr>Recomendaciones</vt:lpstr>
      <vt:lpstr>Presentación de PowerPoint</vt:lpstr>
    </vt:vector>
  </TitlesOfParts>
  <Company>Auditoría Superior de la Federación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Coordinación de Relaciones Institucionales</dc:creator>
  <cp:lastModifiedBy>PSAV</cp:lastModifiedBy>
  <cp:revision>777</cp:revision>
  <cp:lastPrinted>2013-11-27T14:09:56Z</cp:lastPrinted>
  <dcterms:created xsi:type="dcterms:W3CDTF">2012-03-03T23:19:20Z</dcterms:created>
  <dcterms:modified xsi:type="dcterms:W3CDTF">2013-11-27T14:14:27Z</dcterms:modified>
</cp:coreProperties>
</file>