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5" r:id="rId3"/>
  </p:sldMasterIdLst>
  <p:notesMasterIdLst>
    <p:notesMasterId r:id="rId17"/>
  </p:notesMasterIdLst>
  <p:handoutMasterIdLst>
    <p:handoutMasterId r:id="rId18"/>
  </p:handoutMasterIdLst>
  <p:sldIdLst>
    <p:sldId id="455" r:id="rId4"/>
    <p:sldId id="509" r:id="rId5"/>
    <p:sldId id="505" r:id="rId6"/>
    <p:sldId id="520" r:id="rId7"/>
    <p:sldId id="512" r:id="rId8"/>
    <p:sldId id="511" r:id="rId9"/>
    <p:sldId id="510" r:id="rId10"/>
    <p:sldId id="521" r:id="rId11"/>
    <p:sldId id="517" r:id="rId12"/>
    <p:sldId id="518" r:id="rId13"/>
    <p:sldId id="522" r:id="rId14"/>
    <p:sldId id="519" r:id="rId15"/>
    <p:sldId id="524" r:id="rId16"/>
  </p:sldIdLst>
  <p:sldSz cx="9144000" cy="6858000" type="screen4x3"/>
  <p:notesSz cx="7010400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26822"/>
    <a:srgbClr val="006600"/>
    <a:srgbClr val="009999"/>
    <a:srgbClr val="009E9A"/>
    <a:srgbClr val="FF99FF"/>
    <a:srgbClr val="CC00CC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132" autoAdjust="0"/>
    <p:restoredTop sz="94676" autoAdjust="0"/>
  </p:normalViewPr>
  <p:slideViewPr>
    <p:cSldViewPr>
      <p:cViewPr>
        <p:scale>
          <a:sx n="80" d="100"/>
          <a:sy n="80" d="100"/>
        </p:scale>
        <p:origin x="-107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790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07B530-E6B4-4249-B01C-ED456E05310A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A4B19B79-1BC7-4D8F-8B81-29FD5CF95757}">
      <dgm:prSet phldrT="[Texto]" custT="1"/>
      <dgm:spPr/>
      <dgm:t>
        <a:bodyPr/>
        <a:lstStyle/>
        <a:p>
          <a:pPr algn="ctr"/>
          <a:r>
            <a:rPr lang="es-MX" sz="1200" b="1" dirty="0" smtClean="0"/>
            <a:t>FAIS</a:t>
          </a:r>
        </a:p>
        <a:p>
          <a:pPr algn="l"/>
          <a:r>
            <a:rPr lang="es-MX" sz="1200" dirty="0" smtClean="0"/>
            <a:t>- Agua Potable</a:t>
          </a:r>
        </a:p>
        <a:p>
          <a:pPr algn="l"/>
          <a:r>
            <a:rPr lang="es-MX" sz="1200" dirty="0" smtClean="0"/>
            <a:t>- Drenaje</a:t>
          </a:r>
        </a:p>
        <a:p>
          <a:pPr algn="l"/>
          <a:r>
            <a:rPr lang="es-MX" sz="1200" dirty="0" smtClean="0"/>
            <a:t>- Urbanización</a:t>
          </a:r>
        </a:p>
        <a:p>
          <a:pPr algn="l"/>
          <a:r>
            <a:rPr lang="es-MX" sz="1200" dirty="0" smtClean="0"/>
            <a:t>- Electrificación rural</a:t>
          </a:r>
        </a:p>
        <a:p>
          <a:pPr algn="l"/>
          <a:r>
            <a:rPr lang="es-MX" sz="1200" dirty="0" smtClean="0"/>
            <a:t>- Infraestructura básica del sector salud y educativo</a:t>
          </a:r>
        </a:p>
        <a:p>
          <a:pPr algn="l"/>
          <a:r>
            <a:rPr lang="es-MX" sz="1200" dirty="0" smtClean="0"/>
            <a:t>- Mejoramiento de vivienda</a:t>
          </a:r>
        </a:p>
        <a:p>
          <a:pPr algn="l"/>
          <a:r>
            <a:rPr lang="es-MX" sz="1200" dirty="0" smtClean="0"/>
            <a:t>- Mantenimiento de Infraestructura</a:t>
          </a:r>
        </a:p>
        <a:p>
          <a:pPr algn="ctr"/>
          <a:endParaRPr lang="es-MX" sz="700" dirty="0" smtClean="0"/>
        </a:p>
        <a:p>
          <a:pPr algn="ctr"/>
          <a:endParaRPr lang="es-MX" sz="700" dirty="0"/>
        </a:p>
      </dgm:t>
    </dgm:pt>
    <dgm:pt modelId="{FC06C9E5-B362-47E2-9AC5-7B152170956B}" type="parTrans" cxnId="{47CD7CC5-C258-4852-9A1A-820BE71D788B}">
      <dgm:prSet/>
      <dgm:spPr/>
      <dgm:t>
        <a:bodyPr/>
        <a:lstStyle/>
        <a:p>
          <a:endParaRPr lang="es-MX"/>
        </a:p>
      </dgm:t>
    </dgm:pt>
    <dgm:pt modelId="{88CA3B32-668F-4BEA-A60D-826A22DB0F11}" type="sibTrans" cxnId="{47CD7CC5-C258-4852-9A1A-820BE71D788B}">
      <dgm:prSet/>
      <dgm:spPr/>
      <dgm:t>
        <a:bodyPr/>
        <a:lstStyle/>
        <a:p>
          <a:endParaRPr lang="es-MX"/>
        </a:p>
      </dgm:t>
    </dgm:pt>
    <dgm:pt modelId="{F19CDE57-352B-4F72-B61D-E17C24B207C4}">
      <dgm:prSet phldrT="[Texto]" custT="1"/>
      <dgm:spPr/>
      <dgm:t>
        <a:bodyPr/>
        <a:lstStyle/>
        <a:p>
          <a:r>
            <a:rPr lang="es-MX" sz="1100" b="1" dirty="0" smtClean="0"/>
            <a:t>CONAGUA</a:t>
          </a:r>
          <a:endParaRPr lang="es-MX" sz="1100" b="1" dirty="0"/>
        </a:p>
      </dgm:t>
    </dgm:pt>
    <dgm:pt modelId="{34875CC4-D26D-4C05-96AC-3F5546E0AD8C}" type="parTrans" cxnId="{E78F5FFB-78CB-4629-B56D-372F3820DBDA}">
      <dgm:prSet/>
      <dgm:spPr/>
      <dgm:t>
        <a:bodyPr/>
        <a:lstStyle/>
        <a:p>
          <a:endParaRPr lang="es-MX"/>
        </a:p>
      </dgm:t>
    </dgm:pt>
    <dgm:pt modelId="{C887100D-BF7D-4CC3-BE45-6F7E790674CD}" type="sibTrans" cxnId="{E78F5FFB-78CB-4629-B56D-372F3820DBDA}">
      <dgm:prSet/>
      <dgm:spPr/>
      <dgm:t>
        <a:bodyPr/>
        <a:lstStyle/>
        <a:p>
          <a:endParaRPr lang="es-MX"/>
        </a:p>
      </dgm:t>
    </dgm:pt>
    <dgm:pt modelId="{3E492DCB-24EA-415A-89D0-507B156307FA}">
      <dgm:prSet phldrT="[Texto]" custT="1"/>
      <dgm:spPr/>
      <dgm:t>
        <a:bodyPr/>
        <a:lstStyle/>
        <a:p>
          <a:r>
            <a:rPr lang="es-MX" sz="1100" b="1" dirty="0" smtClean="0"/>
            <a:t>SCT</a:t>
          </a:r>
          <a:endParaRPr lang="es-MX" sz="1100" b="1" dirty="0"/>
        </a:p>
      </dgm:t>
    </dgm:pt>
    <dgm:pt modelId="{5A59AF9F-E047-4853-8E8B-C994FA1BA89C}" type="parTrans" cxnId="{697E5BFB-DD42-4560-9A2E-B6EA7E8F7812}">
      <dgm:prSet/>
      <dgm:spPr/>
      <dgm:t>
        <a:bodyPr/>
        <a:lstStyle/>
        <a:p>
          <a:endParaRPr lang="es-MX"/>
        </a:p>
      </dgm:t>
    </dgm:pt>
    <dgm:pt modelId="{6CD89ECB-B0C0-41D8-AD13-6E4C1CDCE9A6}" type="sibTrans" cxnId="{697E5BFB-DD42-4560-9A2E-B6EA7E8F7812}">
      <dgm:prSet/>
      <dgm:spPr/>
      <dgm:t>
        <a:bodyPr/>
        <a:lstStyle/>
        <a:p>
          <a:endParaRPr lang="es-MX"/>
        </a:p>
      </dgm:t>
    </dgm:pt>
    <dgm:pt modelId="{AB69BE82-7B7D-4F18-9110-DA8F1EEF85A1}">
      <dgm:prSet phldrT="[Texto]" custT="1"/>
      <dgm:spPr/>
      <dgm:t>
        <a:bodyPr/>
        <a:lstStyle/>
        <a:p>
          <a:r>
            <a:rPr lang="es-MX" sz="1100" b="1" dirty="0" smtClean="0"/>
            <a:t>CDI</a:t>
          </a:r>
          <a:endParaRPr lang="es-MX" sz="1100" b="1" dirty="0"/>
        </a:p>
      </dgm:t>
    </dgm:pt>
    <dgm:pt modelId="{5632463B-F378-4882-B8B6-5F5C41E9AEA8}" type="parTrans" cxnId="{DBB03CBB-3A98-4493-881C-C5E3CD51B57C}">
      <dgm:prSet/>
      <dgm:spPr/>
      <dgm:t>
        <a:bodyPr/>
        <a:lstStyle/>
        <a:p>
          <a:endParaRPr lang="es-MX"/>
        </a:p>
      </dgm:t>
    </dgm:pt>
    <dgm:pt modelId="{F7B4C548-95F5-495E-AD0F-DAC00BF884E1}" type="sibTrans" cxnId="{DBB03CBB-3A98-4493-881C-C5E3CD51B57C}">
      <dgm:prSet/>
      <dgm:spPr/>
      <dgm:t>
        <a:bodyPr/>
        <a:lstStyle/>
        <a:p>
          <a:endParaRPr lang="es-MX"/>
        </a:p>
      </dgm:t>
    </dgm:pt>
    <dgm:pt modelId="{12985F4B-AB34-4EDB-AFAF-9C8BC78ADCC8}">
      <dgm:prSet phldrT="[Texto]" custT="1"/>
      <dgm:spPr/>
      <dgm:t>
        <a:bodyPr/>
        <a:lstStyle/>
        <a:p>
          <a:r>
            <a:rPr lang="es-MX" sz="1100" b="1" dirty="0" smtClean="0"/>
            <a:t>SEDESOL</a:t>
          </a:r>
          <a:endParaRPr lang="es-MX" sz="1100" b="1" dirty="0"/>
        </a:p>
      </dgm:t>
    </dgm:pt>
    <dgm:pt modelId="{EF6E1542-37F2-451E-8D0E-0A12164C48E8}" type="parTrans" cxnId="{197F6B82-C58B-4336-B469-9827667054C4}">
      <dgm:prSet/>
      <dgm:spPr/>
      <dgm:t>
        <a:bodyPr/>
        <a:lstStyle/>
        <a:p>
          <a:endParaRPr lang="es-MX"/>
        </a:p>
      </dgm:t>
    </dgm:pt>
    <dgm:pt modelId="{9681E4E3-F4F6-4F54-AEE9-A69BB3D0721D}" type="sibTrans" cxnId="{197F6B82-C58B-4336-B469-9827667054C4}">
      <dgm:prSet/>
      <dgm:spPr/>
      <dgm:t>
        <a:bodyPr/>
        <a:lstStyle/>
        <a:p>
          <a:endParaRPr lang="es-MX"/>
        </a:p>
      </dgm:t>
    </dgm:pt>
    <dgm:pt modelId="{FE9BE453-E636-422D-A132-AE6122EDE974}">
      <dgm:prSet phldrT="[Texto]" custT="1"/>
      <dgm:spPr/>
      <dgm:t>
        <a:bodyPr/>
        <a:lstStyle/>
        <a:p>
          <a:r>
            <a:rPr lang="es-MX" sz="1100" b="1" dirty="0" smtClean="0"/>
            <a:t>SEDATU</a:t>
          </a:r>
          <a:endParaRPr lang="es-MX" sz="1100" b="1" dirty="0"/>
        </a:p>
      </dgm:t>
    </dgm:pt>
    <dgm:pt modelId="{986952BC-05C3-4A1A-9A3C-0BBE24DED281}" type="parTrans" cxnId="{DAF62546-374C-443A-A9E5-9670E90D1EA0}">
      <dgm:prSet/>
      <dgm:spPr/>
      <dgm:t>
        <a:bodyPr/>
        <a:lstStyle/>
        <a:p>
          <a:endParaRPr lang="es-MX"/>
        </a:p>
      </dgm:t>
    </dgm:pt>
    <dgm:pt modelId="{C3A797BC-88DF-48E9-A90E-3CB8BF183584}" type="sibTrans" cxnId="{DAF62546-374C-443A-A9E5-9670E90D1EA0}">
      <dgm:prSet/>
      <dgm:spPr/>
      <dgm:t>
        <a:bodyPr/>
        <a:lstStyle/>
        <a:p>
          <a:endParaRPr lang="es-MX"/>
        </a:p>
      </dgm:t>
    </dgm:pt>
    <dgm:pt modelId="{79A87D4D-EAEB-4B1C-A6C7-0671B970E0A5}">
      <dgm:prSet phldrT="[Texto]" custT="1"/>
      <dgm:spPr/>
      <dgm:t>
        <a:bodyPr/>
        <a:lstStyle/>
        <a:p>
          <a:r>
            <a:rPr lang="es-MX" sz="1100" b="1" dirty="0" smtClean="0"/>
            <a:t>FONHAPO</a:t>
          </a:r>
          <a:endParaRPr lang="es-MX" sz="1100" b="1" dirty="0"/>
        </a:p>
      </dgm:t>
    </dgm:pt>
    <dgm:pt modelId="{7C21BC7C-B0AE-4A8A-9075-A204816E8561}" type="parTrans" cxnId="{9858436B-2E26-4B89-B921-13B1C4BD786C}">
      <dgm:prSet/>
      <dgm:spPr/>
      <dgm:t>
        <a:bodyPr/>
        <a:lstStyle/>
        <a:p>
          <a:endParaRPr lang="es-MX"/>
        </a:p>
      </dgm:t>
    </dgm:pt>
    <dgm:pt modelId="{32CBFCBF-9EF8-4A17-9ACC-1790B58763D1}" type="sibTrans" cxnId="{9858436B-2E26-4B89-B921-13B1C4BD786C}">
      <dgm:prSet/>
      <dgm:spPr/>
      <dgm:t>
        <a:bodyPr/>
        <a:lstStyle/>
        <a:p>
          <a:endParaRPr lang="es-MX"/>
        </a:p>
      </dgm:t>
    </dgm:pt>
    <dgm:pt modelId="{6DA57936-C559-48F4-AA36-3562B799F6D2}">
      <dgm:prSet phldrT="[Texto]" custT="1"/>
      <dgm:spPr/>
      <dgm:t>
        <a:bodyPr/>
        <a:lstStyle/>
        <a:p>
          <a:r>
            <a:rPr lang="es-MX" sz="1100" b="1" dirty="0" smtClean="0"/>
            <a:t>SEP</a:t>
          </a:r>
          <a:endParaRPr lang="es-MX" sz="1100" b="1" dirty="0"/>
        </a:p>
      </dgm:t>
    </dgm:pt>
    <dgm:pt modelId="{3B04E529-0F0B-4AF0-8C1F-90B91F6A344C}" type="parTrans" cxnId="{11370399-9923-49C5-B5E7-3F7DAA063743}">
      <dgm:prSet/>
      <dgm:spPr/>
      <dgm:t>
        <a:bodyPr/>
        <a:lstStyle/>
        <a:p>
          <a:endParaRPr lang="es-MX"/>
        </a:p>
      </dgm:t>
    </dgm:pt>
    <dgm:pt modelId="{060FD0E1-BADF-4EDF-AEC9-B58D15230000}" type="sibTrans" cxnId="{11370399-9923-49C5-B5E7-3F7DAA063743}">
      <dgm:prSet/>
      <dgm:spPr/>
      <dgm:t>
        <a:bodyPr/>
        <a:lstStyle/>
        <a:p>
          <a:endParaRPr lang="es-MX"/>
        </a:p>
      </dgm:t>
    </dgm:pt>
    <dgm:pt modelId="{0FB62522-6B9F-4B55-B518-4B55A0BA1B2D}">
      <dgm:prSet phldrT="[Texto]" custT="1"/>
      <dgm:spPr/>
      <dgm:t>
        <a:bodyPr/>
        <a:lstStyle/>
        <a:p>
          <a:r>
            <a:rPr lang="es-MX" sz="1100" b="1" dirty="0" smtClean="0"/>
            <a:t>SALUD</a:t>
          </a:r>
          <a:endParaRPr lang="es-MX" sz="1100" b="1" dirty="0"/>
        </a:p>
      </dgm:t>
    </dgm:pt>
    <dgm:pt modelId="{CEE0168D-24D7-4DD4-8214-7235D7C31F26}" type="parTrans" cxnId="{265EADE2-E886-4EA9-85CF-37F485CC6378}">
      <dgm:prSet/>
      <dgm:spPr/>
      <dgm:t>
        <a:bodyPr/>
        <a:lstStyle/>
        <a:p>
          <a:endParaRPr lang="es-MX"/>
        </a:p>
      </dgm:t>
    </dgm:pt>
    <dgm:pt modelId="{DC6584D1-8F43-4CE1-BF68-B2E6666D1800}" type="sibTrans" cxnId="{265EADE2-E886-4EA9-85CF-37F485CC6378}">
      <dgm:prSet/>
      <dgm:spPr/>
      <dgm:t>
        <a:bodyPr/>
        <a:lstStyle/>
        <a:p>
          <a:endParaRPr lang="es-MX"/>
        </a:p>
      </dgm:t>
    </dgm:pt>
    <dgm:pt modelId="{29ABE594-A77F-4239-B7FF-94F70AE5854B}">
      <dgm:prSet phldrT="[Texto]" custT="1"/>
      <dgm:spPr/>
      <dgm:t>
        <a:bodyPr/>
        <a:lstStyle/>
        <a:p>
          <a:r>
            <a:rPr lang="es-MX" sz="1100" b="1" dirty="0" smtClean="0"/>
            <a:t>CFE</a:t>
          </a:r>
          <a:endParaRPr lang="es-MX" sz="1100" b="1" dirty="0"/>
        </a:p>
      </dgm:t>
    </dgm:pt>
    <dgm:pt modelId="{E681FE99-93F4-4154-83F1-B2698857B01B}" type="parTrans" cxnId="{1B237738-BC2C-4091-B4A0-B368F1FD2CAA}">
      <dgm:prSet/>
      <dgm:spPr/>
      <dgm:t>
        <a:bodyPr/>
        <a:lstStyle/>
        <a:p>
          <a:endParaRPr lang="es-MX"/>
        </a:p>
      </dgm:t>
    </dgm:pt>
    <dgm:pt modelId="{742C0CD5-0239-4312-835D-63E78F5EE840}" type="sibTrans" cxnId="{1B237738-BC2C-4091-B4A0-B368F1FD2CAA}">
      <dgm:prSet/>
      <dgm:spPr/>
      <dgm:t>
        <a:bodyPr/>
        <a:lstStyle/>
        <a:p>
          <a:endParaRPr lang="es-MX"/>
        </a:p>
      </dgm:t>
    </dgm:pt>
    <dgm:pt modelId="{FA66FD9A-2E15-4E6E-8651-78E1F5080E5E}">
      <dgm:prSet phldrT="[Texto]" custT="1"/>
      <dgm:spPr/>
      <dgm:t>
        <a:bodyPr/>
        <a:lstStyle/>
        <a:p>
          <a:r>
            <a:rPr lang="es-MX" sz="1100" b="1" dirty="0" smtClean="0"/>
            <a:t>CONAVI</a:t>
          </a:r>
          <a:endParaRPr lang="es-MX" sz="1100" b="1" dirty="0"/>
        </a:p>
      </dgm:t>
    </dgm:pt>
    <dgm:pt modelId="{C64DDB72-5AA5-4E16-8EDD-FAC1394E91EA}" type="parTrans" cxnId="{CEC46465-A92E-499F-8A9E-B2E8BB336290}">
      <dgm:prSet/>
      <dgm:spPr/>
      <dgm:t>
        <a:bodyPr/>
        <a:lstStyle/>
        <a:p>
          <a:endParaRPr lang="es-MX"/>
        </a:p>
      </dgm:t>
    </dgm:pt>
    <dgm:pt modelId="{28DBF0CA-9F3D-446E-B9E5-649C804AD58E}" type="sibTrans" cxnId="{CEC46465-A92E-499F-8A9E-B2E8BB336290}">
      <dgm:prSet/>
      <dgm:spPr/>
      <dgm:t>
        <a:bodyPr/>
        <a:lstStyle/>
        <a:p>
          <a:endParaRPr lang="es-MX"/>
        </a:p>
      </dgm:t>
    </dgm:pt>
    <dgm:pt modelId="{BACD4468-974A-4604-B1BA-4416DC76CE3A}">
      <dgm:prSet phldrT="[Texto]" custT="1"/>
      <dgm:spPr/>
      <dgm:t>
        <a:bodyPr/>
        <a:lstStyle/>
        <a:p>
          <a:r>
            <a:rPr lang="es-MX" sz="1100" b="1" dirty="0" smtClean="0"/>
            <a:t>SAGARPA</a:t>
          </a:r>
          <a:endParaRPr lang="es-MX" sz="1100" b="1" dirty="0"/>
        </a:p>
      </dgm:t>
    </dgm:pt>
    <dgm:pt modelId="{A55BBB20-697B-4033-967B-54678467974B}" type="parTrans" cxnId="{7C67A96F-7206-44EF-ACF0-B45B84E6019E}">
      <dgm:prSet/>
      <dgm:spPr/>
      <dgm:t>
        <a:bodyPr/>
        <a:lstStyle/>
        <a:p>
          <a:endParaRPr lang="es-MX"/>
        </a:p>
      </dgm:t>
    </dgm:pt>
    <dgm:pt modelId="{FBB5FCF5-76A6-400C-B71A-37F8F4688E27}" type="sibTrans" cxnId="{7C67A96F-7206-44EF-ACF0-B45B84E6019E}">
      <dgm:prSet/>
      <dgm:spPr/>
      <dgm:t>
        <a:bodyPr/>
        <a:lstStyle/>
        <a:p>
          <a:endParaRPr lang="es-MX"/>
        </a:p>
      </dgm:t>
    </dgm:pt>
    <dgm:pt modelId="{309BEE14-20D2-484F-91A2-0C6EF62A9C57}" type="pres">
      <dgm:prSet presAssocID="{5007B530-E6B4-4249-B01C-ED456E0531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FFD1BC-EE61-48BA-B643-9F1ABA3D82B8}" type="pres">
      <dgm:prSet presAssocID="{A4B19B79-1BC7-4D8F-8B81-29FD5CF95757}" presName="centerShape" presStyleLbl="node0" presStyleIdx="0" presStyleCnt="1" custScaleX="268501" custScaleY="261579"/>
      <dgm:spPr/>
      <dgm:t>
        <a:bodyPr/>
        <a:lstStyle/>
        <a:p>
          <a:endParaRPr lang="es-MX"/>
        </a:p>
      </dgm:t>
    </dgm:pt>
    <dgm:pt modelId="{31CCC12B-FF32-4820-96A1-A9946FD3B3C4}" type="pres">
      <dgm:prSet presAssocID="{34875CC4-D26D-4C05-96AC-3F5546E0AD8C}" presName="Name9" presStyleLbl="parChTrans1D2" presStyleIdx="0" presStyleCnt="11"/>
      <dgm:spPr/>
      <dgm:t>
        <a:bodyPr/>
        <a:lstStyle/>
        <a:p>
          <a:endParaRPr lang="es-MX"/>
        </a:p>
      </dgm:t>
    </dgm:pt>
    <dgm:pt modelId="{87AD1B49-2260-4F7E-9B35-16DBAE83791D}" type="pres">
      <dgm:prSet presAssocID="{34875CC4-D26D-4C05-96AC-3F5546E0AD8C}" presName="connTx" presStyleLbl="parChTrans1D2" presStyleIdx="0" presStyleCnt="11"/>
      <dgm:spPr/>
      <dgm:t>
        <a:bodyPr/>
        <a:lstStyle/>
        <a:p>
          <a:endParaRPr lang="es-MX"/>
        </a:p>
      </dgm:t>
    </dgm:pt>
    <dgm:pt modelId="{97D445A1-99BB-4997-8BBB-43A7AE34D2AC}" type="pres">
      <dgm:prSet presAssocID="{F19CDE57-352B-4F72-B61D-E17C24B207C4}" presName="node" presStyleLbl="node1" presStyleIdx="0" presStyleCnt="11" custScaleX="124786" custScaleY="113152" custRadScaleRad="100043" custRadScaleInc="-30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834F58-E2F6-40BB-A6AB-9D0E6E4E2CFF}" type="pres">
      <dgm:prSet presAssocID="{5A59AF9F-E047-4853-8E8B-C994FA1BA89C}" presName="Name9" presStyleLbl="parChTrans1D2" presStyleIdx="1" presStyleCnt="11"/>
      <dgm:spPr/>
      <dgm:t>
        <a:bodyPr/>
        <a:lstStyle/>
        <a:p>
          <a:endParaRPr lang="es-MX"/>
        </a:p>
      </dgm:t>
    </dgm:pt>
    <dgm:pt modelId="{E1FD7D7A-CCAF-40C1-ACC8-8C74B977A508}" type="pres">
      <dgm:prSet presAssocID="{5A59AF9F-E047-4853-8E8B-C994FA1BA89C}" presName="connTx" presStyleLbl="parChTrans1D2" presStyleIdx="1" presStyleCnt="11"/>
      <dgm:spPr/>
      <dgm:t>
        <a:bodyPr/>
        <a:lstStyle/>
        <a:p>
          <a:endParaRPr lang="es-MX"/>
        </a:p>
      </dgm:t>
    </dgm:pt>
    <dgm:pt modelId="{579F3027-B17F-453E-A612-50EA44A372B0}" type="pres">
      <dgm:prSet presAssocID="{3E492DCB-24EA-415A-89D0-507B156307FA}" presName="node" presStyleLbl="node1" presStyleIdx="1" presStyleCnt="11" custScaleX="121084" custScaleY="113152" custRadScaleRad="99559" custRadScaleInc="-26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19982A-4956-448B-AD6D-6CA4E515084E}" type="pres">
      <dgm:prSet presAssocID="{5632463B-F378-4882-B8B6-5F5C41E9AEA8}" presName="Name9" presStyleLbl="parChTrans1D2" presStyleIdx="2" presStyleCnt="11"/>
      <dgm:spPr/>
      <dgm:t>
        <a:bodyPr/>
        <a:lstStyle/>
        <a:p>
          <a:endParaRPr lang="es-MX"/>
        </a:p>
      </dgm:t>
    </dgm:pt>
    <dgm:pt modelId="{5A32843A-C26F-458F-803C-C2D448D3C74D}" type="pres">
      <dgm:prSet presAssocID="{5632463B-F378-4882-B8B6-5F5C41E9AEA8}" presName="connTx" presStyleLbl="parChTrans1D2" presStyleIdx="2" presStyleCnt="11"/>
      <dgm:spPr/>
      <dgm:t>
        <a:bodyPr/>
        <a:lstStyle/>
        <a:p>
          <a:endParaRPr lang="es-MX"/>
        </a:p>
      </dgm:t>
    </dgm:pt>
    <dgm:pt modelId="{89FD6FF9-0B2A-4ED6-94EF-925CBDA3CF9C}" type="pres">
      <dgm:prSet presAssocID="{AB69BE82-7B7D-4F18-9110-DA8F1EEF85A1}" presName="node" presStyleLbl="node1" presStyleIdx="2" presStyleCnt="11" custScaleX="121084" custScaleY="113152" custRadScaleRad="99215" custRadScaleInc="-14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D98E2F-89DE-4F54-9615-E586BE4E862B}" type="pres">
      <dgm:prSet presAssocID="{EF6E1542-37F2-451E-8D0E-0A12164C48E8}" presName="Name9" presStyleLbl="parChTrans1D2" presStyleIdx="3" presStyleCnt="11"/>
      <dgm:spPr/>
      <dgm:t>
        <a:bodyPr/>
        <a:lstStyle/>
        <a:p>
          <a:endParaRPr lang="es-MX"/>
        </a:p>
      </dgm:t>
    </dgm:pt>
    <dgm:pt modelId="{22217825-207C-41F7-B9EE-411DD15633A4}" type="pres">
      <dgm:prSet presAssocID="{EF6E1542-37F2-451E-8D0E-0A12164C48E8}" presName="connTx" presStyleLbl="parChTrans1D2" presStyleIdx="3" presStyleCnt="11"/>
      <dgm:spPr/>
      <dgm:t>
        <a:bodyPr/>
        <a:lstStyle/>
        <a:p>
          <a:endParaRPr lang="es-MX"/>
        </a:p>
      </dgm:t>
    </dgm:pt>
    <dgm:pt modelId="{D7F3BA7A-5F75-4CFB-81A5-84ECE1205D8B}" type="pres">
      <dgm:prSet presAssocID="{12985F4B-AB34-4EDB-AFAF-9C8BC78ADCC8}" presName="node" presStyleLbl="node1" presStyleIdx="3" presStyleCnt="11" custScaleX="121084" custScaleY="113152" custRadScaleRad="99122" custRadScaleInc="3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AD2E3D-26BF-4F8B-9FE0-1379A0F6317D}" type="pres">
      <dgm:prSet presAssocID="{986952BC-05C3-4A1A-9A3C-0BBE24DED281}" presName="Name9" presStyleLbl="parChTrans1D2" presStyleIdx="4" presStyleCnt="11"/>
      <dgm:spPr/>
      <dgm:t>
        <a:bodyPr/>
        <a:lstStyle/>
        <a:p>
          <a:endParaRPr lang="es-MX"/>
        </a:p>
      </dgm:t>
    </dgm:pt>
    <dgm:pt modelId="{9A799FCD-0DF6-45D6-B70E-16E94C20B300}" type="pres">
      <dgm:prSet presAssocID="{986952BC-05C3-4A1A-9A3C-0BBE24DED281}" presName="connTx" presStyleLbl="parChTrans1D2" presStyleIdx="4" presStyleCnt="11"/>
      <dgm:spPr/>
      <dgm:t>
        <a:bodyPr/>
        <a:lstStyle/>
        <a:p>
          <a:endParaRPr lang="es-MX"/>
        </a:p>
      </dgm:t>
    </dgm:pt>
    <dgm:pt modelId="{EA463ACD-137F-4D48-B4D3-C06FE8ED15E5}" type="pres">
      <dgm:prSet presAssocID="{FE9BE453-E636-422D-A132-AE6122EDE974}" presName="node" presStyleLbl="node1" presStyleIdx="4" presStyleCnt="11" custScaleX="121084" custScaleY="113152" custRadScaleRad="99310" custRadScaleInc="19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98C70C-75DA-4A49-B971-0A66199BB31D}" type="pres">
      <dgm:prSet presAssocID="{7C21BC7C-B0AE-4A8A-9075-A204816E8561}" presName="Name9" presStyleLbl="parChTrans1D2" presStyleIdx="5" presStyleCnt="11"/>
      <dgm:spPr/>
      <dgm:t>
        <a:bodyPr/>
        <a:lstStyle/>
        <a:p>
          <a:endParaRPr lang="es-MX"/>
        </a:p>
      </dgm:t>
    </dgm:pt>
    <dgm:pt modelId="{68A61010-0BE8-412B-B6D7-68B46C935292}" type="pres">
      <dgm:prSet presAssocID="{7C21BC7C-B0AE-4A8A-9075-A204816E8561}" presName="connTx" presStyleLbl="parChTrans1D2" presStyleIdx="5" presStyleCnt="11"/>
      <dgm:spPr/>
      <dgm:t>
        <a:bodyPr/>
        <a:lstStyle/>
        <a:p>
          <a:endParaRPr lang="es-MX"/>
        </a:p>
      </dgm:t>
    </dgm:pt>
    <dgm:pt modelId="{426E38C5-074F-40B6-9ADD-04266C58D35F}" type="pres">
      <dgm:prSet presAssocID="{79A87D4D-EAEB-4B1C-A6C7-0671B970E0A5}" presName="node" presStyleLbl="node1" presStyleIdx="5" presStyleCnt="11" custScaleX="121084" custScaleY="113152" custRadScaleRad="99718" custRadScaleInc="29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03B945-6507-4DC2-BC92-25BD6F1C496B}" type="pres">
      <dgm:prSet presAssocID="{3B04E529-0F0B-4AF0-8C1F-90B91F6A344C}" presName="Name9" presStyleLbl="parChTrans1D2" presStyleIdx="6" presStyleCnt="11"/>
      <dgm:spPr/>
      <dgm:t>
        <a:bodyPr/>
        <a:lstStyle/>
        <a:p>
          <a:endParaRPr lang="es-MX"/>
        </a:p>
      </dgm:t>
    </dgm:pt>
    <dgm:pt modelId="{CE377EF8-9261-4B9E-91E3-2CF375F7E746}" type="pres">
      <dgm:prSet presAssocID="{3B04E529-0F0B-4AF0-8C1F-90B91F6A344C}" presName="connTx" presStyleLbl="parChTrans1D2" presStyleIdx="6" presStyleCnt="11"/>
      <dgm:spPr/>
      <dgm:t>
        <a:bodyPr/>
        <a:lstStyle/>
        <a:p>
          <a:endParaRPr lang="es-MX"/>
        </a:p>
      </dgm:t>
    </dgm:pt>
    <dgm:pt modelId="{2B2A1B92-1CD8-4BF0-970B-4D0327A9D8FE}" type="pres">
      <dgm:prSet presAssocID="{6DA57936-C559-48F4-AA36-3562B799F6D2}" presName="node" presStyleLbl="node1" presStyleIdx="6" presStyleCnt="11" custScaleX="121084" custScaleY="113152" custRadScaleRad="100215" custRadScaleInc="29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4F8F7-1590-4F21-ADCA-BA1341F3DDF3}" type="pres">
      <dgm:prSet presAssocID="{CEE0168D-24D7-4DD4-8214-7235D7C31F26}" presName="Name9" presStyleLbl="parChTrans1D2" presStyleIdx="7" presStyleCnt="11"/>
      <dgm:spPr/>
      <dgm:t>
        <a:bodyPr/>
        <a:lstStyle/>
        <a:p>
          <a:endParaRPr lang="es-MX"/>
        </a:p>
      </dgm:t>
    </dgm:pt>
    <dgm:pt modelId="{71BA70F8-92BA-4FD5-939F-2FC668444310}" type="pres">
      <dgm:prSet presAssocID="{CEE0168D-24D7-4DD4-8214-7235D7C31F26}" presName="connTx" presStyleLbl="parChTrans1D2" presStyleIdx="7" presStyleCnt="11"/>
      <dgm:spPr/>
      <dgm:t>
        <a:bodyPr/>
        <a:lstStyle/>
        <a:p>
          <a:endParaRPr lang="es-MX"/>
        </a:p>
      </dgm:t>
    </dgm:pt>
    <dgm:pt modelId="{1E7F8D6A-DDAB-40F1-8D77-73B521A782B6}" type="pres">
      <dgm:prSet presAssocID="{0FB62522-6B9F-4B55-B518-4B55A0BA1B2D}" presName="node" presStyleLbl="node1" presStyleIdx="7" presStyleCnt="11" custScaleX="121084" custScaleY="113152" custRadScaleRad="100643" custRadScaleInc="21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741818-2C7A-4C16-AA4F-CF6A29AB05A7}" type="pres">
      <dgm:prSet presAssocID="{E681FE99-93F4-4154-83F1-B2698857B01B}" presName="Name9" presStyleLbl="parChTrans1D2" presStyleIdx="8" presStyleCnt="11"/>
      <dgm:spPr/>
      <dgm:t>
        <a:bodyPr/>
        <a:lstStyle/>
        <a:p>
          <a:endParaRPr lang="es-MX"/>
        </a:p>
      </dgm:t>
    </dgm:pt>
    <dgm:pt modelId="{689A1C58-16B7-4605-B704-86E1852A41E1}" type="pres">
      <dgm:prSet presAssocID="{E681FE99-93F4-4154-83F1-B2698857B01B}" presName="connTx" presStyleLbl="parChTrans1D2" presStyleIdx="8" presStyleCnt="11"/>
      <dgm:spPr/>
      <dgm:t>
        <a:bodyPr/>
        <a:lstStyle/>
        <a:p>
          <a:endParaRPr lang="es-MX"/>
        </a:p>
      </dgm:t>
    </dgm:pt>
    <dgm:pt modelId="{769E4BAE-7128-4F79-995E-AAE6B8CC8206}" type="pres">
      <dgm:prSet presAssocID="{29ABE594-A77F-4239-B7FF-94F70AE5854B}" presName="node" presStyleLbl="node1" presStyleIdx="8" presStyleCnt="11" custScaleX="121084" custScaleY="113152" custRadScaleRad="100868" custRadScaleInc="5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84F83E-6631-4399-BDE4-AED84B50000C}" type="pres">
      <dgm:prSet presAssocID="{C64DDB72-5AA5-4E16-8EDD-FAC1394E91EA}" presName="Name9" presStyleLbl="parChTrans1D2" presStyleIdx="9" presStyleCnt="11"/>
      <dgm:spPr/>
      <dgm:t>
        <a:bodyPr/>
        <a:lstStyle/>
        <a:p>
          <a:endParaRPr lang="es-MX"/>
        </a:p>
      </dgm:t>
    </dgm:pt>
    <dgm:pt modelId="{E1C00278-0873-467A-84CE-D5E59EA631E1}" type="pres">
      <dgm:prSet presAssocID="{C64DDB72-5AA5-4E16-8EDD-FAC1394E91EA}" presName="connTx" presStyleLbl="parChTrans1D2" presStyleIdx="9" presStyleCnt="11"/>
      <dgm:spPr/>
      <dgm:t>
        <a:bodyPr/>
        <a:lstStyle/>
        <a:p>
          <a:endParaRPr lang="es-MX"/>
        </a:p>
      </dgm:t>
    </dgm:pt>
    <dgm:pt modelId="{9BC1F345-0A9A-4FB0-8782-29F20F931070}" type="pres">
      <dgm:prSet presAssocID="{FA66FD9A-2E15-4E6E-8651-78E1F5080E5E}" presName="node" presStyleLbl="node1" presStyleIdx="9" presStyleCnt="11" custScaleX="121084" custScaleY="113152" custRadScaleRad="100819" custRadScaleInc="-11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425A36-3202-45D7-9DB3-2401244FE507}" type="pres">
      <dgm:prSet presAssocID="{A55BBB20-697B-4033-967B-54678467974B}" presName="Name9" presStyleLbl="parChTrans1D2" presStyleIdx="10" presStyleCnt="11"/>
      <dgm:spPr/>
      <dgm:t>
        <a:bodyPr/>
        <a:lstStyle/>
        <a:p>
          <a:endParaRPr lang="es-MX"/>
        </a:p>
      </dgm:t>
    </dgm:pt>
    <dgm:pt modelId="{98129FAA-7A49-4AD3-8910-FD157194237C}" type="pres">
      <dgm:prSet presAssocID="{A55BBB20-697B-4033-967B-54678467974B}" presName="connTx" presStyleLbl="parChTrans1D2" presStyleIdx="10" presStyleCnt="11"/>
      <dgm:spPr/>
      <dgm:t>
        <a:bodyPr/>
        <a:lstStyle/>
        <a:p>
          <a:endParaRPr lang="es-MX"/>
        </a:p>
      </dgm:t>
    </dgm:pt>
    <dgm:pt modelId="{EE4A9ED8-F68B-475A-B89D-0BE814E0E3BD}" type="pres">
      <dgm:prSet presAssocID="{BACD4468-974A-4604-B1BA-4416DC76CE3A}" presName="node" presStyleLbl="node1" presStyleIdx="10" presStyleCnt="11" custScaleX="121084" custScaleY="113152" custRadScaleRad="100512" custRadScaleInc="-25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B8EFA9B-1F23-4936-9045-A94C3E2BBCB6}" type="presOf" srcId="{3E492DCB-24EA-415A-89D0-507B156307FA}" destId="{579F3027-B17F-453E-A612-50EA44A372B0}" srcOrd="0" destOrd="0" presId="urn:microsoft.com/office/officeart/2005/8/layout/radial1"/>
    <dgm:cxn modelId="{378BC7B9-43E6-476D-AC49-2A9CF7078C50}" type="presOf" srcId="{EF6E1542-37F2-451E-8D0E-0A12164C48E8}" destId="{22217825-207C-41F7-B9EE-411DD15633A4}" srcOrd="1" destOrd="0" presId="urn:microsoft.com/office/officeart/2005/8/layout/radial1"/>
    <dgm:cxn modelId="{7476056C-F048-4C36-88EF-C722D0EBC43F}" type="presOf" srcId="{5632463B-F378-4882-B8B6-5F5C41E9AEA8}" destId="{B119982A-4956-448B-AD6D-6CA4E515084E}" srcOrd="0" destOrd="0" presId="urn:microsoft.com/office/officeart/2005/8/layout/radial1"/>
    <dgm:cxn modelId="{30A2D0D6-7758-44BF-A686-E5F889BEFCCA}" type="presOf" srcId="{CEE0168D-24D7-4DD4-8214-7235D7C31F26}" destId="{71BA70F8-92BA-4FD5-939F-2FC668444310}" srcOrd="1" destOrd="0" presId="urn:microsoft.com/office/officeart/2005/8/layout/radial1"/>
    <dgm:cxn modelId="{10EC6943-AE7A-4A53-9543-D2365ED4F7D1}" type="presOf" srcId="{29ABE594-A77F-4239-B7FF-94F70AE5854B}" destId="{769E4BAE-7128-4F79-995E-AAE6B8CC8206}" srcOrd="0" destOrd="0" presId="urn:microsoft.com/office/officeart/2005/8/layout/radial1"/>
    <dgm:cxn modelId="{E78F5FFB-78CB-4629-B56D-372F3820DBDA}" srcId="{A4B19B79-1BC7-4D8F-8B81-29FD5CF95757}" destId="{F19CDE57-352B-4F72-B61D-E17C24B207C4}" srcOrd="0" destOrd="0" parTransId="{34875CC4-D26D-4C05-96AC-3F5546E0AD8C}" sibTransId="{C887100D-BF7D-4CC3-BE45-6F7E790674CD}"/>
    <dgm:cxn modelId="{54D88C46-39C4-4357-80E1-7C5796C29327}" type="presOf" srcId="{3B04E529-0F0B-4AF0-8C1F-90B91F6A344C}" destId="{6503B945-6507-4DC2-BC92-25BD6F1C496B}" srcOrd="0" destOrd="0" presId="urn:microsoft.com/office/officeart/2005/8/layout/radial1"/>
    <dgm:cxn modelId="{03B62BAA-7C61-4D06-B671-0A24B7F686D2}" type="presOf" srcId="{0FB62522-6B9F-4B55-B518-4B55A0BA1B2D}" destId="{1E7F8D6A-DDAB-40F1-8D77-73B521A782B6}" srcOrd="0" destOrd="0" presId="urn:microsoft.com/office/officeart/2005/8/layout/radial1"/>
    <dgm:cxn modelId="{CEC46465-A92E-499F-8A9E-B2E8BB336290}" srcId="{A4B19B79-1BC7-4D8F-8B81-29FD5CF95757}" destId="{FA66FD9A-2E15-4E6E-8651-78E1F5080E5E}" srcOrd="9" destOrd="0" parTransId="{C64DDB72-5AA5-4E16-8EDD-FAC1394E91EA}" sibTransId="{28DBF0CA-9F3D-446E-B9E5-649C804AD58E}"/>
    <dgm:cxn modelId="{E6C73FE5-866A-44BA-8443-5F6CC1428509}" type="presOf" srcId="{7C21BC7C-B0AE-4A8A-9075-A204816E8561}" destId="{C598C70C-75DA-4A49-B971-0A66199BB31D}" srcOrd="0" destOrd="0" presId="urn:microsoft.com/office/officeart/2005/8/layout/radial1"/>
    <dgm:cxn modelId="{1171AFA9-0267-4BEC-814D-1689526F6CB5}" type="presOf" srcId="{5A59AF9F-E047-4853-8E8B-C994FA1BA89C}" destId="{E1FD7D7A-CCAF-40C1-ACC8-8C74B977A508}" srcOrd="1" destOrd="0" presId="urn:microsoft.com/office/officeart/2005/8/layout/radial1"/>
    <dgm:cxn modelId="{A627A293-4BB7-41C6-9344-8B4238609D2D}" type="presOf" srcId="{34875CC4-D26D-4C05-96AC-3F5546E0AD8C}" destId="{31CCC12B-FF32-4820-96A1-A9946FD3B3C4}" srcOrd="0" destOrd="0" presId="urn:microsoft.com/office/officeart/2005/8/layout/radial1"/>
    <dgm:cxn modelId="{C8EF0C0A-F223-4A2E-B871-882DE9B770B3}" type="presOf" srcId="{EF6E1542-37F2-451E-8D0E-0A12164C48E8}" destId="{A7D98E2F-89DE-4F54-9615-E586BE4E862B}" srcOrd="0" destOrd="0" presId="urn:microsoft.com/office/officeart/2005/8/layout/radial1"/>
    <dgm:cxn modelId="{79F6952C-CAC3-4D4C-B7DA-2FD55C717B6E}" type="presOf" srcId="{A4B19B79-1BC7-4D8F-8B81-29FD5CF95757}" destId="{A8FFD1BC-EE61-48BA-B643-9F1ABA3D82B8}" srcOrd="0" destOrd="0" presId="urn:microsoft.com/office/officeart/2005/8/layout/radial1"/>
    <dgm:cxn modelId="{197F6B82-C58B-4336-B469-9827667054C4}" srcId="{A4B19B79-1BC7-4D8F-8B81-29FD5CF95757}" destId="{12985F4B-AB34-4EDB-AFAF-9C8BC78ADCC8}" srcOrd="3" destOrd="0" parTransId="{EF6E1542-37F2-451E-8D0E-0A12164C48E8}" sibTransId="{9681E4E3-F4F6-4F54-AEE9-A69BB3D0721D}"/>
    <dgm:cxn modelId="{D33F1113-C00E-4E2A-BC49-E8126F14F00C}" type="presOf" srcId="{12985F4B-AB34-4EDB-AFAF-9C8BC78ADCC8}" destId="{D7F3BA7A-5F75-4CFB-81A5-84ECE1205D8B}" srcOrd="0" destOrd="0" presId="urn:microsoft.com/office/officeart/2005/8/layout/radial1"/>
    <dgm:cxn modelId="{3930ADAB-39E3-48EC-A07C-DDCB41BB25BC}" type="presOf" srcId="{F19CDE57-352B-4F72-B61D-E17C24B207C4}" destId="{97D445A1-99BB-4997-8BBB-43A7AE34D2AC}" srcOrd="0" destOrd="0" presId="urn:microsoft.com/office/officeart/2005/8/layout/radial1"/>
    <dgm:cxn modelId="{4A63A2E5-2470-45A4-AFB5-EE7C5263BA94}" type="presOf" srcId="{E681FE99-93F4-4154-83F1-B2698857B01B}" destId="{689A1C58-16B7-4605-B704-86E1852A41E1}" srcOrd="1" destOrd="0" presId="urn:microsoft.com/office/officeart/2005/8/layout/radial1"/>
    <dgm:cxn modelId="{E30E5840-ACA3-490D-8C2F-7ECD029DD35D}" type="presOf" srcId="{7C21BC7C-B0AE-4A8A-9075-A204816E8561}" destId="{68A61010-0BE8-412B-B6D7-68B46C935292}" srcOrd="1" destOrd="0" presId="urn:microsoft.com/office/officeart/2005/8/layout/radial1"/>
    <dgm:cxn modelId="{A4C38274-3A31-41EB-95D8-E2307F393495}" type="presOf" srcId="{986952BC-05C3-4A1A-9A3C-0BBE24DED281}" destId="{A9AD2E3D-26BF-4F8B-9FE0-1379A0F6317D}" srcOrd="0" destOrd="0" presId="urn:microsoft.com/office/officeart/2005/8/layout/radial1"/>
    <dgm:cxn modelId="{11370399-9923-49C5-B5E7-3F7DAA063743}" srcId="{A4B19B79-1BC7-4D8F-8B81-29FD5CF95757}" destId="{6DA57936-C559-48F4-AA36-3562B799F6D2}" srcOrd="6" destOrd="0" parTransId="{3B04E529-0F0B-4AF0-8C1F-90B91F6A344C}" sibTransId="{060FD0E1-BADF-4EDF-AEC9-B58D15230000}"/>
    <dgm:cxn modelId="{265EADE2-E886-4EA9-85CF-37F485CC6378}" srcId="{A4B19B79-1BC7-4D8F-8B81-29FD5CF95757}" destId="{0FB62522-6B9F-4B55-B518-4B55A0BA1B2D}" srcOrd="7" destOrd="0" parTransId="{CEE0168D-24D7-4DD4-8214-7235D7C31F26}" sibTransId="{DC6584D1-8F43-4CE1-BF68-B2E6666D1800}"/>
    <dgm:cxn modelId="{47CD7CC5-C258-4852-9A1A-820BE71D788B}" srcId="{5007B530-E6B4-4249-B01C-ED456E05310A}" destId="{A4B19B79-1BC7-4D8F-8B81-29FD5CF95757}" srcOrd="0" destOrd="0" parTransId="{FC06C9E5-B362-47E2-9AC5-7B152170956B}" sibTransId="{88CA3B32-668F-4BEA-A60D-826A22DB0F11}"/>
    <dgm:cxn modelId="{5715DE83-5615-4EB9-9047-4140F5B01880}" type="presOf" srcId="{79A87D4D-EAEB-4B1C-A6C7-0671B970E0A5}" destId="{426E38C5-074F-40B6-9ADD-04266C58D35F}" srcOrd="0" destOrd="0" presId="urn:microsoft.com/office/officeart/2005/8/layout/radial1"/>
    <dgm:cxn modelId="{1B237738-BC2C-4091-B4A0-B368F1FD2CAA}" srcId="{A4B19B79-1BC7-4D8F-8B81-29FD5CF95757}" destId="{29ABE594-A77F-4239-B7FF-94F70AE5854B}" srcOrd="8" destOrd="0" parTransId="{E681FE99-93F4-4154-83F1-B2698857B01B}" sibTransId="{742C0CD5-0239-4312-835D-63E78F5EE840}"/>
    <dgm:cxn modelId="{DAF62546-374C-443A-A9E5-9670E90D1EA0}" srcId="{A4B19B79-1BC7-4D8F-8B81-29FD5CF95757}" destId="{FE9BE453-E636-422D-A132-AE6122EDE974}" srcOrd="4" destOrd="0" parTransId="{986952BC-05C3-4A1A-9A3C-0BBE24DED281}" sibTransId="{C3A797BC-88DF-48E9-A90E-3CB8BF183584}"/>
    <dgm:cxn modelId="{084BB17F-F13E-4149-85C8-3F21321445E9}" type="presOf" srcId="{E681FE99-93F4-4154-83F1-B2698857B01B}" destId="{78741818-2C7A-4C16-AA4F-CF6A29AB05A7}" srcOrd="0" destOrd="0" presId="urn:microsoft.com/office/officeart/2005/8/layout/radial1"/>
    <dgm:cxn modelId="{7C67A96F-7206-44EF-ACF0-B45B84E6019E}" srcId="{A4B19B79-1BC7-4D8F-8B81-29FD5CF95757}" destId="{BACD4468-974A-4604-B1BA-4416DC76CE3A}" srcOrd="10" destOrd="0" parTransId="{A55BBB20-697B-4033-967B-54678467974B}" sibTransId="{FBB5FCF5-76A6-400C-B71A-37F8F4688E27}"/>
    <dgm:cxn modelId="{6D925D0F-C4DD-4858-AAB9-CCDB4A278254}" type="presOf" srcId="{5632463B-F378-4882-B8B6-5F5C41E9AEA8}" destId="{5A32843A-C26F-458F-803C-C2D448D3C74D}" srcOrd="1" destOrd="0" presId="urn:microsoft.com/office/officeart/2005/8/layout/radial1"/>
    <dgm:cxn modelId="{90B69231-279E-40A8-8EF2-38914698A469}" type="presOf" srcId="{C64DDB72-5AA5-4E16-8EDD-FAC1394E91EA}" destId="{E1C00278-0873-467A-84CE-D5E59EA631E1}" srcOrd="1" destOrd="0" presId="urn:microsoft.com/office/officeart/2005/8/layout/radial1"/>
    <dgm:cxn modelId="{697E5BFB-DD42-4560-9A2E-B6EA7E8F7812}" srcId="{A4B19B79-1BC7-4D8F-8B81-29FD5CF95757}" destId="{3E492DCB-24EA-415A-89D0-507B156307FA}" srcOrd="1" destOrd="0" parTransId="{5A59AF9F-E047-4853-8E8B-C994FA1BA89C}" sibTransId="{6CD89ECB-B0C0-41D8-AD13-6E4C1CDCE9A6}"/>
    <dgm:cxn modelId="{19242515-554E-49E0-94DE-4CE248D68F59}" type="presOf" srcId="{FE9BE453-E636-422D-A132-AE6122EDE974}" destId="{EA463ACD-137F-4D48-B4D3-C06FE8ED15E5}" srcOrd="0" destOrd="0" presId="urn:microsoft.com/office/officeart/2005/8/layout/radial1"/>
    <dgm:cxn modelId="{32A064D1-AEED-40AD-8D53-AB8B3812947C}" type="presOf" srcId="{3B04E529-0F0B-4AF0-8C1F-90B91F6A344C}" destId="{CE377EF8-9261-4B9E-91E3-2CF375F7E746}" srcOrd="1" destOrd="0" presId="urn:microsoft.com/office/officeart/2005/8/layout/radial1"/>
    <dgm:cxn modelId="{77190D25-83F1-4C83-B610-365C06A1E68A}" type="presOf" srcId="{34875CC4-D26D-4C05-96AC-3F5546E0AD8C}" destId="{87AD1B49-2260-4F7E-9B35-16DBAE83791D}" srcOrd="1" destOrd="0" presId="urn:microsoft.com/office/officeart/2005/8/layout/radial1"/>
    <dgm:cxn modelId="{4DEBCD81-366C-43FD-BB6A-606C99165715}" type="presOf" srcId="{FA66FD9A-2E15-4E6E-8651-78E1F5080E5E}" destId="{9BC1F345-0A9A-4FB0-8782-29F20F931070}" srcOrd="0" destOrd="0" presId="urn:microsoft.com/office/officeart/2005/8/layout/radial1"/>
    <dgm:cxn modelId="{9858436B-2E26-4B89-B921-13B1C4BD786C}" srcId="{A4B19B79-1BC7-4D8F-8B81-29FD5CF95757}" destId="{79A87D4D-EAEB-4B1C-A6C7-0671B970E0A5}" srcOrd="5" destOrd="0" parTransId="{7C21BC7C-B0AE-4A8A-9075-A204816E8561}" sibTransId="{32CBFCBF-9EF8-4A17-9ACC-1790B58763D1}"/>
    <dgm:cxn modelId="{D5A3EBA6-7E2B-41A8-BDEC-BBEA656280B8}" type="presOf" srcId="{5007B530-E6B4-4249-B01C-ED456E05310A}" destId="{309BEE14-20D2-484F-91A2-0C6EF62A9C57}" srcOrd="0" destOrd="0" presId="urn:microsoft.com/office/officeart/2005/8/layout/radial1"/>
    <dgm:cxn modelId="{4AB9E23C-332C-4AE3-947A-58E33DFB2A6A}" type="presOf" srcId="{BACD4468-974A-4604-B1BA-4416DC76CE3A}" destId="{EE4A9ED8-F68B-475A-B89D-0BE814E0E3BD}" srcOrd="0" destOrd="0" presId="urn:microsoft.com/office/officeart/2005/8/layout/radial1"/>
    <dgm:cxn modelId="{90919097-6B31-4BAE-BFF9-7BAE2215ED32}" type="presOf" srcId="{986952BC-05C3-4A1A-9A3C-0BBE24DED281}" destId="{9A799FCD-0DF6-45D6-B70E-16E94C20B300}" srcOrd="1" destOrd="0" presId="urn:microsoft.com/office/officeart/2005/8/layout/radial1"/>
    <dgm:cxn modelId="{8A7C68BF-580B-4D52-A1F8-C71D07EFC0DF}" type="presOf" srcId="{A55BBB20-697B-4033-967B-54678467974B}" destId="{CC425A36-3202-45D7-9DB3-2401244FE507}" srcOrd="0" destOrd="0" presId="urn:microsoft.com/office/officeart/2005/8/layout/radial1"/>
    <dgm:cxn modelId="{96FA3FB9-C1CF-4032-AA3C-BB08FF6FBD1D}" type="presOf" srcId="{C64DDB72-5AA5-4E16-8EDD-FAC1394E91EA}" destId="{0984F83E-6631-4399-BDE4-AED84B50000C}" srcOrd="0" destOrd="0" presId="urn:microsoft.com/office/officeart/2005/8/layout/radial1"/>
    <dgm:cxn modelId="{CDA66001-0E11-42E0-BA31-D15AD298DEF7}" type="presOf" srcId="{CEE0168D-24D7-4DD4-8214-7235D7C31F26}" destId="{C4E4F8F7-1590-4F21-ADCA-BA1341F3DDF3}" srcOrd="0" destOrd="0" presId="urn:microsoft.com/office/officeart/2005/8/layout/radial1"/>
    <dgm:cxn modelId="{386BC30D-F969-46B7-ABC2-9A64D5CD203C}" type="presOf" srcId="{6DA57936-C559-48F4-AA36-3562B799F6D2}" destId="{2B2A1B92-1CD8-4BF0-970B-4D0327A9D8FE}" srcOrd="0" destOrd="0" presId="urn:microsoft.com/office/officeart/2005/8/layout/radial1"/>
    <dgm:cxn modelId="{004FC13C-8B27-4DCB-96FB-E522B513FACB}" type="presOf" srcId="{5A59AF9F-E047-4853-8E8B-C994FA1BA89C}" destId="{CD834F58-E2F6-40BB-A6AB-9D0E6E4E2CFF}" srcOrd="0" destOrd="0" presId="urn:microsoft.com/office/officeart/2005/8/layout/radial1"/>
    <dgm:cxn modelId="{4E908F3B-C772-4F9F-9A16-560B8CDC1812}" type="presOf" srcId="{AB69BE82-7B7D-4F18-9110-DA8F1EEF85A1}" destId="{89FD6FF9-0B2A-4ED6-94EF-925CBDA3CF9C}" srcOrd="0" destOrd="0" presId="urn:microsoft.com/office/officeart/2005/8/layout/radial1"/>
    <dgm:cxn modelId="{7478425A-5AFA-4B37-8809-D9137CE1DF89}" type="presOf" srcId="{A55BBB20-697B-4033-967B-54678467974B}" destId="{98129FAA-7A49-4AD3-8910-FD157194237C}" srcOrd="1" destOrd="0" presId="urn:microsoft.com/office/officeart/2005/8/layout/radial1"/>
    <dgm:cxn modelId="{DBB03CBB-3A98-4493-881C-C5E3CD51B57C}" srcId="{A4B19B79-1BC7-4D8F-8B81-29FD5CF95757}" destId="{AB69BE82-7B7D-4F18-9110-DA8F1EEF85A1}" srcOrd="2" destOrd="0" parTransId="{5632463B-F378-4882-B8B6-5F5C41E9AEA8}" sibTransId="{F7B4C548-95F5-495E-AD0F-DAC00BF884E1}"/>
    <dgm:cxn modelId="{E121FE38-2920-4307-8E70-B9BDAD532A8D}" type="presParOf" srcId="{309BEE14-20D2-484F-91A2-0C6EF62A9C57}" destId="{A8FFD1BC-EE61-48BA-B643-9F1ABA3D82B8}" srcOrd="0" destOrd="0" presId="urn:microsoft.com/office/officeart/2005/8/layout/radial1"/>
    <dgm:cxn modelId="{7F8DF614-2E76-4F7D-83A2-4988886028BF}" type="presParOf" srcId="{309BEE14-20D2-484F-91A2-0C6EF62A9C57}" destId="{31CCC12B-FF32-4820-96A1-A9946FD3B3C4}" srcOrd="1" destOrd="0" presId="urn:microsoft.com/office/officeart/2005/8/layout/radial1"/>
    <dgm:cxn modelId="{B665FB73-322B-4154-8F66-A759D373EBE5}" type="presParOf" srcId="{31CCC12B-FF32-4820-96A1-A9946FD3B3C4}" destId="{87AD1B49-2260-4F7E-9B35-16DBAE83791D}" srcOrd="0" destOrd="0" presId="urn:microsoft.com/office/officeart/2005/8/layout/radial1"/>
    <dgm:cxn modelId="{429F692C-C446-4EA8-806C-6621508A606D}" type="presParOf" srcId="{309BEE14-20D2-484F-91A2-0C6EF62A9C57}" destId="{97D445A1-99BB-4997-8BBB-43A7AE34D2AC}" srcOrd="2" destOrd="0" presId="urn:microsoft.com/office/officeart/2005/8/layout/radial1"/>
    <dgm:cxn modelId="{B3440DDE-52A4-41F3-8433-A94CD0152771}" type="presParOf" srcId="{309BEE14-20D2-484F-91A2-0C6EF62A9C57}" destId="{CD834F58-E2F6-40BB-A6AB-9D0E6E4E2CFF}" srcOrd="3" destOrd="0" presId="urn:microsoft.com/office/officeart/2005/8/layout/radial1"/>
    <dgm:cxn modelId="{4555FC04-8986-4C06-B08D-A28597A5F2CC}" type="presParOf" srcId="{CD834F58-E2F6-40BB-A6AB-9D0E6E4E2CFF}" destId="{E1FD7D7A-CCAF-40C1-ACC8-8C74B977A508}" srcOrd="0" destOrd="0" presId="urn:microsoft.com/office/officeart/2005/8/layout/radial1"/>
    <dgm:cxn modelId="{B508595D-316C-4024-9278-0CC075779114}" type="presParOf" srcId="{309BEE14-20D2-484F-91A2-0C6EF62A9C57}" destId="{579F3027-B17F-453E-A612-50EA44A372B0}" srcOrd="4" destOrd="0" presId="urn:microsoft.com/office/officeart/2005/8/layout/radial1"/>
    <dgm:cxn modelId="{9F7CAA69-CFB4-4429-AC0C-6B2B51B55263}" type="presParOf" srcId="{309BEE14-20D2-484F-91A2-0C6EF62A9C57}" destId="{B119982A-4956-448B-AD6D-6CA4E515084E}" srcOrd="5" destOrd="0" presId="urn:microsoft.com/office/officeart/2005/8/layout/radial1"/>
    <dgm:cxn modelId="{1B726BEA-D307-4624-9527-A17BE756887C}" type="presParOf" srcId="{B119982A-4956-448B-AD6D-6CA4E515084E}" destId="{5A32843A-C26F-458F-803C-C2D448D3C74D}" srcOrd="0" destOrd="0" presId="urn:microsoft.com/office/officeart/2005/8/layout/radial1"/>
    <dgm:cxn modelId="{92ABA761-B2F6-4D21-B2C6-121ED58901F8}" type="presParOf" srcId="{309BEE14-20D2-484F-91A2-0C6EF62A9C57}" destId="{89FD6FF9-0B2A-4ED6-94EF-925CBDA3CF9C}" srcOrd="6" destOrd="0" presId="urn:microsoft.com/office/officeart/2005/8/layout/radial1"/>
    <dgm:cxn modelId="{895B4D6F-167B-42EA-B1BE-FCDF64B16AF0}" type="presParOf" srcId="{309BEE14-20D2-484F-91A2-0C6EF62A9C57}" destId="{A7D98E2F-89DE-4F54-9615-E586BE4E862B}" srcOrd="7" destOrd="0" presId="urn:microsoft.com/office/officeart/2005/8/layout/radial1"/>
    <dgm:cxn modelId="{6A3A2213-CAF4-4B2E-988E-5C56DD4D3F01}" type="presParOf" srcId="{A7D98E2F-89DE-4F54-9615-E586BE4E862B}" destId="{22217825-207C-41F7-B9EE-411DD15633A4}" srcOrd="0" destOrd="0" presId="urn:microsoft.com/office/officeart/2005/8/layout/radial1"/>
    <dgm:cxn modelId="{F03CE3E3-1DBB-44F1-83C2-6ABFE4FC65E5}" type="presParOf" srcId="{309BEE14-20D2-484F-91A2-0C6EF62A9C57}" destId="{D7F3BA7A-5F75-4CFB-81A5-84ECE1205D8B}" srcOrd="8" destOrd="0" presId="urn:microsoft.com/office/officeart/2005/8/layout/radial1"/>
    <dgm:cxn modelId="{35F089B6-D4DE-47C0-9786-40361E33FD46}" type="presParOf" srcId="{309BEE14-20D2-484F-91A2-0C6EF62A9C57}" destId="{A9AD2E3D-26BF-4F8B-9FE0-1379A0F6317D}" srcOrd="9" destOrd="0" presId="urn:microsoft.com/office/officeart/2005/8/layout/radial1"/>
    <dgm:cxn modelId="{A5382EC2-352E-49E9-958F-89A9F42F645F}" type="presParOf" srcId="{A9AD2E3D-26BF-4F8B-9FE0-1379A0F6317D}" destId="{9A799FCD-0DF6-45D6-B70E-16E94C20B300}" srcOrd="0" destOrd="0" presId="urn:microsoft.com/office/officeart/2005/8/layout/radial1"/>
    <dgm:cxn modelId="{35D49828-9950-4169-BC80-F92F7B1A0C57}" type="presParOf" srcId="{309BEE14-20D2-484F-91A2-0C6EF62A9C57}" destId="{EA463ACD-137F-4D48-B4D3-C06FE8ED15E5}" srcOrd="10" destOrd="0" presId="urn:microsoft.com/office/officeart/2005/8/layout/radial1"/>
    <dgm:cxn modelId="{B218EAD2-05A0-42F5-9A4F-B5B732247347}" type="presParOf" srcId="{309BEE14-20D2-484F-91A2-0C6EF62A9C57}" destId="{C598C70C-75DA-4A49-B971-0A66199BB31D}" srcOrd="11" destOrd="0" presId="urn:microsoft.com/office/officeart/2005/8/layout/radial1"/>
    <dgm:cxn modelId="{03945003-2053-48CB-8B1E-441C23B12FCD}" type="presParOf" srcId="{C598C70C-75DA-4A49-B971-0A66199BB31D}" destId="{68A61010-0BE8-412B-B6D7-68B46C935292}" srcOrd="0" destOrd="0" presId="urn:microsoft.com/office/officeart/2005/8/layout/radial1"/>
    <dgm:cxn modelId="{319C927E-DDAB-4FAA-9E23-6C3FBBEF0B71}" type="presParOf" srcId="{309BEE14-20D2-484F-91A2-0C6EF62A9C57}" destId="{426E38C5-074F-40B6-9ADD-04266C58D35F}" srcOrd="12" destOrd="0" presId="urn:microsoft.com/office/officeart/2005/8/layout/radial1"/>
    <dgm:cxn modelId="{5EF4885A-3F47-4365-98BB-6BC718A45662}" type="presParOf" srcId="{309BEE14-20D2-484F-91A2-0C6EF62A9C57}" destId="{6503B945-6507-4DC2-BC92-25BD6F1C496B}" srcOrd="13" destOrd="0" presId="urn:microsoft.com/office/officeart/2005/8/layout/radial1"/>
    <dgm:cxn modelId="{7CED276C-DC12-4444-9496-BEB4B072813C}" type="presParOf" srcId="{6503B945-6507-4DC2-BC92-25BD6F1C496B}" destId="{CE377EF8-9261-4B9E-91E3-2CF375F7E746}" srcOrd="0" destOrd="0" presId="urn:microsoft.com/office/officeart/2005/8/layout/radial1"/>
    <dgm:cxn modelId="{33692F61-ED77-44AD-8F03-4BB72E99EEF2}" type="presParOf" srcId="{309BEE14-20D2-484F-91A2-0C6EF62A9C57}" destId="{2B2A1B92-1CD8-4BF0-970B-4D0327A9D8FE}" srcOrd="14" destOrd="0" presId="urn:microsoft.com/office/officeart/2005/8/layout/radial1"/>
    <dgm:cxn modelId="{456C9DD7-C95E-49ED-9BA0-F0F436337911}" type="presParOf" srcId="{309BEE14-20D2-484F-91A2-0C6EF62A9C57}" destId="{C4E4F8F7-1590-4F21-ADCA-BA1341F3DDF3}" srcOrd="15" destOrd="0" presId="urn:microsoft.com/office/officeart/2005/8/layout/radial1"/>
    <dgm:cxn modelId="{B374DFCF-5E46-4000-88A4-B286A03B6B29}" type="presParOf" srcId="{C4E4F8F7-1590-4F21-ADCA-BA1341F3DDF3}" destId="{71BA70F8-92BA-4FD5-939F-2FC668444310}" srcOrd="0" destOrd="0" presId="urn:microsoft.com/office/officeart/2005/8/layout/radial1"/>
    <dgm:cxn modelId="{7B1225D9-C923-450C-9D74-91E177E47BDF}" type="presParOf" srcId="{309BEE14-20D2-484F-91A2-0C6EF62A9C57}" destId="{1E7F8D6A-DDAB-40F1-8D77-73B521A782B6}" srcOrd="16" destOrd="0" presId="urn:microsoft.com/office/officeart/2005/8/layout/radial1"/>
    <dgm:cxn modelId="{CF1F6B20-D32F-4293-9E60-BEF4178752A1}" type="presParOf" srcId="{309BEE14-20D2-484F-91A2-0C6EF62A9C57}" destId="{78741818-2C7A-4C16-AA4F-CF6A29AB05A7}" srcOrd="17" destOrd="0" presId="urn:microsoft.com/office/officeart/2005/8/layout/radial1"/>
    <dgm:cxn modelId="{3C0A8C3B-1757-4525-8DF6-F02FF50506C8}" type="presParOf" srcId="{78741818-2C7A-4C16-AA4F-CF6A29AB05A7}" destId="{689A1C58-16B7-4605-B704-86E1852A41E1}" srcOrd="0" destOrd="0" presId="urn:microsoft.com/office/officeart/2005/8/layout/radial1"/>
    <dgm:cxn modelId="{0673874F-0F5C-4125-B6C3-F8F413E78807}" type="presParOf" srcId="{309BEE14-20D2-484F-91A2-0C6EF62A9C57}" destId="{769E4BAE-7128-4F79-995E-AAE6B8CC8206}" srcOrd="18" destOrd="0" presId="urn:microsoft.com/office/officeart/2005/8/layout/radial1"/>
    <dgm:cxn modelId="{DAFC955B-8730-4165-8C84-8CD7CB619A34}" type="presParOf" srcId="{309BEE14-20D2-484F-91A2-0C6EF62A9C57}" destId="{0984F83E-6631-4399-BDE4-AED84B50000C}" srcOrd="19" destOrd="0" presId="urn:microsoft.com/office/officeart/2005/8/layout/radial1"/>
    <dgm:cxn modelId="{39385D3C-FB71-4DDA-AB7D-E7A915BF1F1D}" type="presParOf" srcId="{0984F83E-6631-4399-BDE4-AED84B50000C}" destId="{E1C00278-0873-467A-84CE-D5E59EA631E1}" srcOrd="0" destOrd="0" presId="urn:microsoft.com/office/officeart/2005/8/layout/radial1"/>
    <dgm:cxn modelId="{9CE55495-3954-4E08-834F-630C043C7ABB}" type="presParOf" srcId="{309BEE14-20D2-484F-91A2-0C6EF62A9C57}" destId="{9BC1F345-0A9A-4FB0-8782-29F20F931070}" srcOrd="20" destOrd="0" presId="urn:microsoft.com/office/officeart/2005/8/layout/radial1"/>
    <dgm:cxn modelId="{3492EC5E-56A4-4313-8EBF-92E4E5DBE852}" type="presParOf" srcId="{309BEE14-20D2-484F-91A2-0C6EF62A9C57}" destId="{CC425A36-3202-45D7-9DB3-2401244FE507}" srcOrd="21" destOrd="0" presId="urn:microsoft.com/office/officeart/2005/8/layout/radial1"/>
    <dgm:cxn modelId="{253344AF-D577-4660-BF34-44A59A380D37}" type="presParOf" srcId="{CC425A36-3202-45D7-9DB3-2401244FE507}" destId="{98129FAA-7A49-4AD3-8910-FD157194237C}" srcOrd="0" destOrd="0" presId="urn:microsoft.com/office/officeart/2005/8/layout/radial1"/>
    <dgm:cxn modelId="{63510D8B-4D0A-4DDE-8696-021651F598FF}" type="presParOf" srcId="{309BEE14-20D2-484F-91A2-0C6EF62A9C57}" destId="{EE4A9ED8-F68B-475A-B89D-0BE814E0E3BD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FFD1BC-EE61-48BA-B643-9F1ABA3D82B8}">
      <dsp:nvSpPr>
        <dsp:cNvPr id="0" name=""/>
        <dsp:cNvSpPr/>
      </dsp:nvSpPr>
      <dsp:spPr>
        <a:xfrm>
          <a:off x="2524958" y="1489338"/>
          <a:ext cx="2618427" cy="25509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/>
            <a:t>FAIS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- Agua Potable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- Drenaje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- Urbanización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- Electrificación rural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- Infraestructura básica del sector salud y educativo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- Mejoramiento de vivienda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kern="1200" dirty="0" smtClean="0"/>
            <a:t>- Mantenimiento de Infraestructura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700" kern="1200" dirty="0"/>
        </a:p>
      </dsp:txBody>
      <dsp:txXfrm>
        <a:off x="2908418" y="1862912"/>
        <a:ext cx="1851507" cy="1803776"/>
      </dsp:txXfrm>
    </dsp:sp>
    <dsp:sp modelId="{31CCC12B-FF32-4820-96A1-A9946FD3B3C4}">
      <dsp:nvSpPr>
        <dsp:cNvPr id="0" name=""/>
        <dsp:cNvSpPr/>
      </dsp:nvSpPr>
      <dsp:spPr>
        <a:xfrm rot="16169679">
          <a:off x="3608276" y="1265178"/>
          <a:ext cx="425538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425538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810407" y="1265985"/>
        <a:ext cx="21276" cy="21276"/>
      </dsp:txXfrm>
    </dsp:sp>
    <dsp:sp modelId="{97D445A1-99BB-4997-8BBB-43A7AE34D2AC}">
      <dsp:nvSpPr>
        <dsp:cNvPr id="0" name=""/>
        <dsp:cNvSpPr/>
      </dsp:nvSpPr>
      <dsp:spPr>
        <a:xfrm>
          <a:off x="3205845" y="-39579"/>
          <a:ext cx="1216915" cy="11034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CONAGUA</a:t>
          </a:r>
          <a:endParaRPr lang="es-MX" sz="1100" b="1" kern="1200" dirty="0"/>
        </a:p>
      </dsp:txBody>
      <dsp:txXfrm>
        <a:off x="3384058" y="122019"/>
        <a:ext cx="860489" cy="780264"/>
      </dsp:txXfrm>
    </dsp:sp>
    <dsp:sp modelId="{CD834F58-E2F6-40BB-A6AB-9D0E6E4E2CFF}">
      <dsp:nvSpPr>
        <dsp:cNvPr id="0" name=""/>
        <dsp:cNvSpPr/>
      </dsp:nvSpPr>
      <dsp:spPr>
        <a:xfrm rot="18137294">
          <a:off x="4428288" y="1499856"/>
          <a:ext cx="395904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395904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616343" y="1501404"/>
        <a:ext cx="19795" cy="19795"/>
      </dsp:txXfrm>
    </dsp:sp>
    <dsp:sp modelId="{579F3027-B17F-453E-A612-50EA44A372B0}">
      <dsp:nvSpPr>
        <dsp:cNvPr id="0" name=""/>
        <dsp:cNvSpPr/>
      </dsp:nvSpPr>
      <dsp:spPr>
        <a:xfrm>
          <a:off x="4441776" y="317142"/>
          <a:ext cx="1180813" cy="11034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SCT</a:t>
          </a:r>
          <a:endParaRPr lang="es-MX" sz="1100" b="1" kern="1200" dirty="0"/>
        </a:p>
      </dsp:txBody>
      <dsp:txXfrm>
        <a:off x="4614702" y="478740"/>
        <a:ext cx="834961" cy="780264"/>
      </dsp:txXfrm>
    </dsp:sp>
    <dsp:sp modelId="{B119982A-4956-448B-AD6D-6CA4E515084E}">
      <dsp:nvSpPr>
        <dsp:cNvPr id="0" name=""/>
        <dsp:cNvSpPr/>
      </dsp:nvSpPr>
      <dsp:spPr>
        <a:xfrm rot="20113360">
          <a:off x="5001248" y="2134138"/>
          <a:ext cx="348851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348851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166952" y="2136862"/>
        <a:ext cx="17442" cy="17442"/>
      </dsp:txXfrm>
    </dsp:sp>
    <dsp:sp modelId="{89FD6FF9-0B2A-4ED6-94EF-925CBDA3CF9C}">
      <dsp:nvSpPr>
        <dsp:cNvPr id="0" name=""/>
        <dsp:cNvSpPr/>
      </dsp:nvSpPr>
      <dsp:spPr>
        <a:xfrm>
          <a:off x="5272988" y="1276411"/>
          <a:ext cx="1180813" cy="11034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CDI</a:t>
          </a:r>
          <a:endParaRPr lang="es-MX" sz="1100" b="1" kern="1200" dirty="0"/>
        </a:p>
      </dsp:txBody>
      <dsp:txXfrm>
        <a:off x="5445914" y="1438009"/>
        <a:ext cx="834961" cy="780264"/>
      </dsp:txXfrm>
    </dsp:sp>
    <dsp:sp modelId="{A7D98E2F-89DE-4F54-9615-E586BE4E862B}">
      <dsp:nvSpPr>
        <dsp:cNvPr id="0" name=""/>
        <dsp:cNvSpPr/>
      </dsp:nvSpPr>
      <dsp:spPr>
        <a:xfrm rot="493933">
          <a:off x="5127458" y="2964685"/>
          <a:ext cx="334846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334846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5286510" y="2967759"/>
        <a:ext cx="16742" cy="16742"/>
      </dsp:txXfrm>
    </dsp:sp>
    <dsp:sp modelId="{D7F3BA7A-5F75-4CFB-81A5-84ECE1205D8B}">
      <dsp:nvSpPr>
        <dsp:cNvPr id="0" name=""/>
        <dsp:cNvSpPr/>
      </dsp:nvSpPr>
      <dsp:spPr>
        <a:xfrm>
          <a:off x="5453628" y="2532784"/>
          <a:ext cx="1180813" cy="11034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SEDESOL</a:t>
          </a:r>
          <a:endParaRPr lang="es-MX" sz="1100" b="1" kern="1200" dirty="0"/>
        </a:p>
      </dsp:txBody>
      <dsp:txXfrm>
        <a:off x="5626554" y="2694382"/>
        <a:ext cx="834961" cy="780264"/>
      </dsp:txXfrm>
    </dsp:sp>
    <dsp:sp modelId="{A9AD2E3D-26BF-4F8B-9FE0-1379A0F6317D}">
      <dsp:nvSpPr>
        <dsp:cNvPr id="0" name=""/>
        <dsp:cNvSpPr/>
      </dsp:nvSpPr>
      <dsp:spPr>
        <a:xfrm rot="2473524">
          <a:off x="4761704" y="3728280"/>
          <a:ext cx="370239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370239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937568" y="3730469"/>
        <a:ext cx="18511" cy="18511"/>
      </dsp:txXfrm>
    </dsp:sp>
    <dsp:sp modelId="{EA463ACD-137F-4D48-B4D3-C06FE8ED15E5}">
      <dsp:nvSpPr>
        <dsp:cNvPr id="0" name=""/>
        <dsp:cNvSpPr/>
      </dsp:nvSpPr>
      <dsp:spPr>
        <a:xfrm>
          <a:off x="4926344" y="3687374"/>
          <a:ext cx="1180813" cy="11034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SEDATU</a:t>
          </a:r>
          <a:endParaRPr lang="es-MX" sz="1100" b="1" kern="1200" dirty="0"/>
        </a:p>
      </dsp:txBody>
      <dsp:txXfrm>
        <a:off x="5099270" y="3848972"/>
        <a:ext cx="834961" cy="780264"/>
      </dsp:txXfrm>
    </dsp:sp>
    <dsp:sp modelId="{C598C70C-75DA-4A49-B971-0A66199BB31D}">
      <dsp:nvSpPr>
        <dsp:cNvPr id="0" name=""/>
        <dsp:cNvSpPr/>
      </dsp:nvSpPr>
      <dsp:spPr>
        <a:xfrm rot="4446979">
          <a:off x="4033556" y="4181574"/>
          <a:ext cx="414029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414029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230220" y="4182669"/>
        <a:ext cx="20701" cy="20701"/>
      </dsp:txXfrm>
    </dsp:sp>
    <dsp:sp modelId="{426E38C5-074F-40B6-9ADD-04266C58D35F}">
      <dsp:nvSpPr>
        <dsp:cNvPr id="0" name=""/>
        <dsp:cNvSpPr/>
      </dsp:nvSpPr>
      <dsp:spPr>
        <a:xfrm>
          <a:off x="3858543" y="4373602"/>
          <a:ext cx="1180813" cy="11034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FONHAPO</a:t>
          </a:r>
          <a:endParaRPr lang="es-MX" sz="1100" b="1" kern="1200" dirty="0"/>
        </a:p>
      </dsp:txBody>
      <dsp:txXfrm>
        <a:off x="4031469" y="4535200"/>
        <a:ext cx="834961" cy="780264"/>
      </dsp:txXfrm>
    </dsp:sp>
    <dsp:sp modelId="{6503B945-6507-4DC2-BC92-25BD6F1C496B}">
      <dsp:nvSpPr>
        <dsp:cNvPr id="0" name=""/>
        <dsp:cNvSpPr/>
      </dsp:nvSpPr>
      <dsp:spPr>
        <a:xfrm rot="6411224">
          <a:off x="3189731" y="4179835"/>
          <a:ext cx="424601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424601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391417" y="4180665"/>
        <a:ext cx="21230" cy="21230"/>
      </dsp:txXfrm>
    </dsp:sp>
    <dsp:sp modelId="{2B2A1B92-1CD8-4BF0-970B-4D0327A9D8FE}">
      <dsp:nvSpPr>
        <dsp:cNvPr id="0" name=""/>
        <dsp:cNvSpPr/>
      </dsp:nvSpPr>
      <dsp:spPr>
        <a:xfrm>
          <a:off x="2589251" y="4373599"/>
          <a:ext cx="1180813" cy="11034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SEP</a:t>
          </a:r>
          <a:endParaRPr lang="es-MX" sz="1100" b="1" kern="1200" dirty="0"/>
        </a:p>
      </dsp:txBody>
      <dsp:txXfrm>
        <a:off x="2762177" y="4535197"/>
        <a:ext cx="834961" cy="780264"/>
      </dsp:txXfrm>
    </dsp:sp>
    <dsp:sp modelId="{C4E4F8F7-1590-4F21-ADCA-BA1341F3DDF3}">
      <dsp:nvSpPr>
        <dsp:cNvPr id="0" name=""/>
        <dsp:cNvSpPr/>
      </dsp:nvSpPr>
      <dsp:spPr>
        <a:xfrm rot="8366181">
          <a:off x="2499234" y="3725108"/>
          <a:ext cx="399432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399432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2688964" y="3726568"/>
        <a:ext cx="19971" cy="19971"/>
      </dsp:txXfrm>
    </dsp:sp>
    <dsp:sp modelId="{1E7F8D6A-DDAB-40F1-8D77-73B521A782B6}">
      <dsp:nvSpPr>
        <dsp:cNvPr id="0" name=""/>
        <dsp:cNvSpPr/>
      </dsp:nvSpPr>
      <dsp:spPr>
        <a:xfrm>
          <a:off x="1521459" y="3687370"/>
          <a:ext cx="1180813" cy="11034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SALUD</a:t>
          </a:r>
          <a:endParaRPr lang="es-MX" sz="1100" b="1" kern="1200" dirty="0"/>
        </a:p>
      </dsp:txBody>
      <dsp:txXfrm>
        <a:off x="1694385" y="3848968"/>
        <a:ext cx="834961" cy="780264"/>
      </dsp:txXfrm>
    </dsp:sp>
    <dsp:sp modelId="{78741818-2C7A-4C16-AA4F-CF6A29AB05A7}">
      <dsp:nvSpPr>
        <dsp:cNvPr id="0" name=""/>
        <dsp:cNvSpPr/>
      </dsp:nvSpPr>
      <dsp:spPr>
        <a:xfrm rot="10314677">
          <a:off x="2166408" y="2963792"/>
          <a:ext cx="374122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374122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2344116" y="2965884"/>
        <a:ext cx="18706" cy="18706"/>
      </dsp:txXfrm>
    </dsp:sp>
    <dsp:sp modelId="{769E4BAE-7128-4F79-995E-AAE6B8CC8206}">
      <dsp:nvSpPr>
        <dsp:cNvPr id="0" name=""/>
        <dsp:cNvSpPr/>
      </dsp:nvSpPr>
      <dsp:spPr>
        <a:xfrm>
          <a:off x="994167" y="2532783"/>
          <a:ext cx="1180813" cy="110346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CFE</a:t>
          </a:r>
          <a:endParaRPr lang="es-MX" sz="1100" b="1" kern="1200" dirty="0"/>
        </a:p>
      </dsp:txBody>
      <dsp:txXfrm>
        <a:off x="1167093" y="2694381"/>
        <a:ext cx="834961" cy="780264"/>
      </dsp:txXfrm>
    </dsp:sp>
    <dsp:sp modelId="{0984F83E-6631-4399-BDE4-AED84B50000C}">
      <dsp:nvSpPr>
        <dsp:cNvPr id="0" name=""/>
        <dsp:cNvSpPr/>
      </dsp:nvSpPr>
      <dsp:spPr>
        <a:xfrm rot="12261436">
          <a:off x="2279443" y="2136546"/>
          <a:ext cx="384563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384563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2462110" y="2138377"/>
        <a:ext cx="19228" cy="19228"/>
      </dsp:txXfrm>
    </dsp:sp>
    <dsp:sp modelId="{9BC1F345-0A9A-4FB0-8782-29F20F931070}">
      <dsp:nvSpPr>
        <dsp:cNvPr id="0" name=""/>
        <dsp:cNvSpPr/>
      </dsp:nvSpPr>
      <dsp:spPr>
        <a:xfrm>
          <a:off x="1174813" y="1276411"/>
          <a:ext cx="1180813" cy="11034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CONAVI</a:t>
          </a:r>
          <a:endParaRPr lang="es-MX" sz="1100" b="1" kern="1200" dirty="0"/>
        </a:p>
      </dsp:txBody>
      <dsp:txXfrm>
        <a:off x="1347739" y="1438009"/>
        <a:ext cx="834961" cy="780264"/>
      </dsp:txXfrm>
    </dsp:sp>
    <dsp:sp modelId="{CC425A36-3202-45D7-9DB3-2401244FE507}">
      <dsp:nvSpPr>
        <dsp:cNvPr id="0" name=""/>
        <dsp:cNvSpPr/>
      </dsp:nvSpPr>
      <dsp:spPr>
        <a:xfrm rot="14211700">
          <a:off x="2809526" y="1502779"/>
          <a:ext cx="416425" cy="22891"/>
        </a:xfrm>
        <a:custGeom>
          <a:avLst/>
          <a:gdLst/>
          <a:ahLst/>
          <a:cxnLst/>
          <a:rect l="0" t="0" r="0" b="0"/>
          <a:pathLst>
            <a:path>
              <a:moveTo>
                <a:pt x="0" y="11445"/>
              </a:moveTo>
              <a:lnTo>
                <a:pt x="416425" y="114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 rot="10800000">
        <a:off x="3007328" y="1503814"/>
        <a:ext cx="20821" cy="20821"/>
      </dsp:txXfrm>
    </dsp:sp>
    <dsp:sp modelId="{EE4A9ED8-F68B-475A-B89D-0BE814E0E3BD}">
      <dsp:nvSpPr>
        <dsp:cNvPr id="0" name=""/>
        <dsp:cNvSpPr/>
      </dsp:nvSpPr>
      <dsp:spPr>
        <a:xfrm>
          <a:off x="2006021" y="317148"/>
          <a:ext cx="1180813" cy="110346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1" kern="1200" dirty="0" smtClean="0"/>
            <a:t>SAGARPA</a:t>
          </a:r>
          <a:endParaRPr lang="es-MX" sz="1100" b="1" kern="1200" dirty="0"/>
        </a:p>
      </dsp:txBody>
      <dsp:txXfrm>
        <a:off x="2178947" y="478746"/>
        <a:ext cx="834961" cy="780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4C81CC-205E-4105-95B2-690709DD19EE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813D9B-AB3B-42D6-AA3D-225A5FD490F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3369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D42C501-DB09-4121-A0CD-681663344016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A0089D7-D723-4629-814A-D088220F8BB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3289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71E46-ED8C-4C77-9B1A-7BDA622D7841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38FAB-719A-4FEB-8497-A440B82C7C4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364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7804-25FA-4F11-83C3-4C8ECB146B43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144B5-2977-4FB6-8BC6-E79C726C1C8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862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7F44C-CD52-419A-95F5-E6937FC90C43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FDCE8-F201-4190-A877-11750C9B2BD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2126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HC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84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0300" y="1600200"/>
            <a:ext cx="3746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AFAC-4D80-4662-A664-0F5056E85C7E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5BAF4-3DC2-4A07-9C1C-F8443535768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7483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88"/>
            <a:ext cx="2814637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464496"/>
          </a:xfrm>
        </p:spPr>
        <p:txBody>
          <a:bodyPr>
            <a:normAutofit/>
          </a:bodyPr>
          <a:lstStyle>
            <a:lvl1pPr>
              <a:defRPr sz="2400">
                <a:latin typeface="Adobe Caslon Pro" pitchFamily="18" charset="0"/>
              </a:defRPr>
            </a:lvl1pPr>
            <a:lvl2pPr>
              <a:defRPr sz="2000">
                <a:latin typeface="Adobe Caslon Pro" pitchFamily="18" charset="0"/>
              </a:defRPr>
            </a:lvl2pPr>
            <a:lvl3pPr>
              <a:defRPr sz="1800">
                <a:latin typeface="Adobe Caslon Pro" pitchFamily="18" charset="0"/>
              </a:defRPr>
            </a:lvl3pPr>
            <a:lvl4pPr>
              <a:defRPr sz="1600">
                <a:latin typeface="Adobe Caslon Pro" pitchFamily="18" charset="0"/>
              </a:defRPr>
            </a:lvl4pPr>
            <a:lvl5pPr>
              <a:defRPr sz="1600">
                <a:latin typeface="Adobe Caslon Pro" pitchFamily="18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6048672" cy="1143000"/>
          </a:xfrm>
        </p:spPr>
        <p:txBody>
          <a:bodyPr>
            <a:noAutofit/>
          </a:bodyPr>
          <a:lstStyle>
            <a:lvl1pPr algn="l">
              <a:defRPr sz="2000">
                <a:latin typeface="Trajan Pro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697AB-E955-4EE4-AC75-01604A54C058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9745A-061D-47AB-A0A2-03E601A7D0A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5757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ura.danese\Documents\Dropbox\SEDESOL 13\DGEMPS\LOGOS\SEDESOL_horizontal_ALTA-01.jpe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8" b="32980"/>
          <a:stretch>
            <a:fillRect/>
          </a:stretch>
        </p:blipFill>
        <p:spPr bwMode="auto">
          <a:xfrm>
            <a:off x="1692275" y="188913"/>
            <a:ext cx="597535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1EC76-8216-47DA-85EB-AB921850E7C0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737A-D7FB-4A6C-A358-1C3FAA8BC70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213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88"/>
            <a:ext cx="2814637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FC0B-83A1-47DF-827C-792B741C9994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B9E49-43A6-4C39-B7E7-50B622228D9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0156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1AD68-7D89-4E2D-B5C1-B86B3D2F5A37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27BBA-9503-4BDB-BB10-3D4250BBD03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4134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194B3-62C2-4BB6-BA33-CCB74D34C5A9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4421-02BE-4F5B-8137-7C8724C790B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5462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59F73-DFC3-4BE3-8B7C-18397A69E201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0F76B-7EA2-4527-98ED-9CE4190052F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040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C5DA2-1E22-4801-A6C4-A48CBDB4F70F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CB93-06F2-4A29-A17E-9422D053468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6111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325C5-EE65-4785-A7E8-F49C57BE5363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89501-4D44-4577-B887-BD14CCE09D2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833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1DFEB-437F-4296-A213-5FF142B7B7A5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CA8C-032B-4BAE-AE93-793465775A5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0649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DD4FF-02D9-4E43-AB28-432591475ED0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F8B69-6665-4C29-8B44-10A549F203A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6644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992C8-5742-493E-91BA-6C7AB422DD56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1EA10-7063-4E79-AD41-1A921063426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7614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D6A5-8172-4E54-A60A-77E940F3E6BB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F143-58E2-4E4D-AE20-63FECD86F97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12819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EF6B4-4386-481D-A539-01FB1F6E0B88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F559D-5217-4A40-9E9A-FBE12626A2B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2682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88"/>
            <a:ext cx="2814637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36504"/>
          </a:xfrm>
        </p:spPr>
        <p:txBody>
          <a:bodyPr>
            <a:normAutofit/>
          </a:bodyPr>
          <a:lstStyle>
            <a:lvl1pPr>
              <a:defRPr sz="2400">
                <a:latin typeface="Adobe Caslon Pro" pitchFamily="18" charset="0"/>
              </a:defRPr>
            </a:lvl1pPr>
            <a:lvl2pPr>
              <a:defRPr sz="2000">
                <a:latin typeface="Adobe Caslon Pro" pitchFamily="18" charset="0"/>
              </a:defRPr>
            </a:lvl2pPr>
            <a:lvl3pPr>
              <a:defRPr sz="1800">
                <a:latin typeface="Adobe Caslon Pro" pitchFamily="18" charset="0"/>
              </a:defRPr>
            </a:lvl3pPr>
            <a:lvl4pPr>
              <a:defRPr sz="1600">
                <a:latin typeface="Adobe Caslon Pro" pitchFamily="18" charset="0"/>
              </a:defRPr>
            </a:lvl4pPr>
            <a:lvl5pPr>
              <a:defRPr sz="1600">
                <a:latin typeface="Adobe Caslon Pro" pitchFamily="18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6048672" cy="1143000"/>
          </a:xfrm>
        </p:spPr>
        <p:txBody>
          <a:bodyPr>
            <a:noAutofit/>
          </a:bodyPr>
          <a:lstStyle>
            <a:lvl1pPr algn="l">
              <a:defRPr sz="2000">
                <a:latin typeface="Trajan Pro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9F616-3A0A-4511-AC23-39267F009C4B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AEBBA-A795-417E-A6DC-22188A72603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127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5545D-ECDD-4A06-8276-561F1C3D8A00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8ADAE-430B-4118-98E5-87969B7A499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502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7B69F-079A-4171-A921-06E3D8161619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CBC2-6B75-4C87-B34B-C15180C8A6C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447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EA80-03A4-4BC0-A5F7-BB324475A22A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26D8B-96FA-4C1E-881E-CB963BCA200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814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9065D-D1D3-4857-A7D5-E017EB3AB156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A840-ACF7-43B4-BEE7-AD9F87DE94F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40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12685-209C-49ED-91F5-C6E87AF2A8A4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33669-4AD4-4EE2-9A71-15BC746D3D4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925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554BA-1B90-44F4-9D18-28E017882697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484BF-0127-436E-BAE3-ADF19410A2A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710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D30C0-8D28-4CC4-A4DE-1A2A136D8577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51984-9EFC-4A91-88A7-7BAA02B9FE3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102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C5D489-27B5-4195-A506-D2809A0CA524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F0244-560E-4347-A70E-E092BA7140A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29" name="Picture 2" descr="C:\Users\laura.danese\Documents\Dropbox\SEDESOL 13\DGEMPS\Logo EPN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565400"/>
            <a:ext cx="35655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457200" y="274638"/>
            <a:ext cx="6008688" cy="1143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051" name="Imagen 7" descr="escudo nacional_negro.jpg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488" y="3008313"/>
            <a:ext cx="2857500" cy="2879725"/>
          </a:xfrm>
          <a:prstGeom prst="rect">
            <a:avLst/>
          </a:prstGeom>
          <a:blipFill dpi="0" rotWithShape="0">
            <a:blip r:embed="rId5">
              <a:lum bright="70000" contrast="-70000"/>
              <a:alphaModFix amt="28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Título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57275"/>
            <a:ext cx="822960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fld id="{0E90D409-0F38-4732-9E93-A132FCDB924D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fld id="{5A801E64-BF1B-4934-BA19-5323A1CD88F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cxnSp>
        <p:nvCxnSpPr>
          <p:cNvPr id="21" name="Conector recto 20"/>
          <p:cNvCxnSpPr/>
          <p:nvPr/>
        </p:nvCxnSpPr>
        <p:spPr>
          <a:xfrm>
            <a:off x="457200" y="1057275"/>
            <a:ext cx="8229600" cy="0"/>
          </a:xfrm>
          <a:prstGeom prst="line">
            <a:avLst/>
          </a:prstGeom>
          <a:ln>
            <a:solidFill>
              <a:srgbClr val="BE0F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457200" y="6126163"/>
            <a:ext cx="8229600" cy="230187"/>
          </a:xfrm>
          <a:prstGeom prst="rect">
            <a:avLst/>
          </a:prstGeom>
          <a:solidFill>
            <a:srgbClr val="807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r" defTabSz="457200" rtl="0" fontAlgn="base">
        <a:spcBef>
          <a:spcPct val="0"/>
        </a:spcBef>
        <a:spcAft>
          <a:spcPct val="0"/>
        </a:spcAft>
        <a:defRPr sz="2000" kern="1200">
          <a:solidFill>
            <a:srgbClr val="807F83"/>
          </a:solidFill>
          <a:latin typeface="Trajan Pro"/>
          <a:ea typeface="Trajan Pro"/>
          <a:cs typeface="Trajan Pro"/>
        </a:defRPr>
      </a:lvl1pPr>
      <a:lvl2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2pPr>
      <a:lvl3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3pPr>
      <a:lvl4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4pPr>
      <a:lvl5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5pPr>
      <a:lvl6pPr marL="4572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6pPr>
      <a:lvl7pPr marL="9144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7pPr>
      <a:lvl8pPr marL="13716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8pPr>
      <a:lvl9pPr marL="18288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807F83"/>
          </a:solidFill>
          <a:latin typeface="Adobe Caslon Pro"/>
          <a:ea typeface="Adobe Caslon Pro"/>
          <a:cs typeface="Adobe Caslon Pro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807F83"/>
          </a:solidFill>
          <a:latin typeface="Adobe Caslon Pro"/>
          <a:ea typeface="Adobe Caslon Pro"/>
          <a:cs typeface="Adobe Caslon Pro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807F83"/>
          </a:solidFill>
          <a:latin typeface="Adobe Caslon Pro"/>
          <a:ea typeface="Adobe Caslon Pro"/>
          <a:cs typeface="Adobe Caslon Pro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807F83"/>
          </a:solidFill>
          <a:latin typeface="Adobe Caslon Pro"/>
          <a:ea typeface="Adobe Caslon Pro"/>
          <a:cs typeface="Adobe Caslon Pro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807F83"/>
          </a:solidFill>
          <a:latin typeface="Adobe Caslon Pro"/>
          <a:ea typeface="Adobe Caslon Pro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 smtClean="0"/>
              <a:t>Clic para editar título</a:t>
            </a:r>
            <a:endParaRPr lang="es-ES" altLang="es-MX" smtClean="0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 smtClean="0"/>
              <a:t>Haga clic para modificar el estilo de texto del patrón</a:t>
            </a:r>
          </a:p>
          <a:p>
            <a:pPr lvl="1"/>
            <a:r>
              <a:rPr lang="es-ES_tradnl" altLang="es-MX" smtClean="0"/>
              <a:t>Segundo nivel</a:t>
            </a:r>
          </a:p>
          <a:p>
            <a:pPr lvl="2"/>
            <a:r>
              <a:rPr lang="es-ES_tradnl" altLang="es-MX" smtClean="0"/>
              <a:t>Tercer nivel</a:t>
            </a:r>
          </a:p>
          <a:p>
            <a:pPr lvl="3"/>
            <a:r>
              <a:rPr lang="es-ES_tradnl" altLang="es-MX" smtClean="0"/>
              <a:t>Cuarto nivel</a:t>
            </a:r>
          </a:p>
          <a:p>
            <a:pPr lvl="4"/>
            <a:r>
              <a:rPr lang="es-ES_tradnl" altLang="es-MX" smtClean="0"/>
              <a:t>Quinto nivel</a:t>
            </a:r>
            <a:endParaRPr lang="es-ES" altLang="es-MX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660C2B-0604-40E3-8754-D9AFFEDFFB1E}" type="datetimeFigureOut">
              <a:rPr lang="es-MX"/>
              <a:pPr>
                <a:defRPr/>
              </a:pPr>
              <a:t>05/12/2013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F268FC-5CEC-4D15-9ADF-54EE2B18F2C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6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n 10" descr="fondo_ini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Agrupar 5"/>
          <p:cNvGrpSpPr>
            <a:grpSpLocks/>
          </p:cNvGrpSpPr>
          <p:nvPr/>
        </p:nvGrpSpPr>
        <p:grpSpPr bwMode="auto">
          <a:xfrm>
            <a:off x="827088" y="2941638"/>
            <a:ext cx="7672387" cy="2324100"/>
            <a:chOff x="1610824" y="3249694"/>
            <a:chExt cx="6101570" cy="1690033"/>
          </a:xfrm>
        </p:grpSpPr>
        <p:sp>
          <p:nvSpPr>
            <p:cNvPr id="13" name="Rectángulo 12"/>
            <p:cNvSpPr/>
            <p:nvPr/>
          </p:nvSpPr>
          <p:spPr>
            <a:xfrm rot="10800000">
              <a:off x="1610824" y="3249694"/>
              <a:ext cx="6101570" cy="1690033"/>
            </a:xfrm>
            <a:prstGeom prst="rect">
              <a:avLst/>
            </a:prstGeom>
            <a:gradFill>
              <a:gsLst>
                <a:gs pos="72000">
                  <a:srgbClr val="005800"/>
                </a:gs>
                <a:gs pos="100000">
                  <a:srgbClr val="006500"/>
                </a:gs>
              </a:gsLst>
            </a:gra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1734547" y="3359361"/>
              <a:ext cx="5873061" cy="14914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0" y="0"/>
            <a:ext cx="9144000" cy="85725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0" y="6772275"/>
            <a:ext cx="9144000" cy="857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187450" y="3429000"/>
            <a:ext cx="6985000" cy="158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prstClr val="white"/>
                </a:solidFill>
              </a:rPr>
              <a:t>FONDO DE APORTACIONES PARA LA INFRAESTRUCTURA SOCIAL:</a:t>
            </a:r>
          </a:p>
          <a:p>
            <a:pPr fontAlgn="auto">
              <a:spcAft>
                <a:spcPts val="0"/>
              </a:spcAft>
              <a:defRPr/>
            </a:pPr>
            <a:r>
              <a:rPr lang="es-MX" sz="2400" b="1" dirty="0" smtClean="0">
                <a:solidFill>
                  <a:prstClr val="white"/>
                </a:solidFill>
              </a:rPr>
              <a:t>ESTRATEGIA 2014</a:t>
            </a:r>
          </a:p>
        </p:txBody>
      </p:sp>
      <p:sp>
        <p:nvSpPr>
          <p:cNvPr id="8199" name="2 Subtítulo"/>
          <p:cNvSpPr txBox="1">
            <a:spLocks/>
          </p:cNvSpPr>
          <p:nvPr/>
        </p:nvSpPr>
        <p:spPr bwMode="auto">
          <a:xfrm>
            <a:off x="1835696" y="5445398"/>
            <a:ext cx="5617294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s-MX" altLang="es-MX" sz="1600" dirty="0">
                <a:solidFill>
                  <a:srgbClr val="404040"/>
                </a:solidFill>
                <a:latin typeface="Trajan Pro"/>
              </a:rPr>
              <a:t>Subsecretaría de Prospectiva, Planeación y Evaluación</a:t>
            </a:r>
          </a:p>
          <a:p>
            <a:pPr algn="ctr">
              <a:buFont typeface="Arial" pitchFamily="34" charset="0"/>
              <a:buNone/>
            </a:pPr>
            <a:r>
              <a:rPr lang="es-MX" altLang="es-MX" sz="1400" dirty="0">
                <a:solidFill>
                  <a:srgbClr val="404040"/>
                </a:solidFill>
                <a:latin typeface="Trajan Pro"/>
              </a:rPr>
              <a:t>Unidad de Planeación y Relaciones Internacionales</a:t>
            </a:r>
          </a:p>
          <a:p>
            <a:pPr algn="ctr">
              <a:buFont typeface="Arial" pitchFamily="34" charset="0"/>
              <a:buNone/>
            </a:pPr>
            <a:r>
              <a:rPr lang="es-MX" altLang="es-MX" sz="1100" b="1" dirty="0">
                <a:solidFill>
                  <a:srgbClr val="404040"/>
                </a:solidFill>
                <a:latin typeface="Trajan Pro"/>
              </a:rPr>
              <a:t>Diciembre de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7 CuadroTexto"/>
          <p:cNvSpPr txBox="1">
            <a:spLocks noChangeArrowheads="1"/>
          </p:cNvSpPr>
          <p:nvPr/>
        </p:nvSpPr>
        <p:spPr bwMode="auto">
          <a:xfrm>
            <a:off x="542768" y="1424965"/>
            <a:ext cx="7848550" cy="45243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089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Cambios a la Ley de Coordinación Fiscal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8019" y="2041382"/>
            <a:ext cx="2057593" cy="495099"/>
          </a:xfrm>
          <a:prstGeom prst="rect">
            <a:avLst/>
          </a:prstGeom>
          <a:solidFill>
            <a:srgbClr val="0099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Planeación</a:t>
            </a:r>
            <a:endParaRPr lang="es-MX" sz="2400" b="1" dirty="0"/>
          </a:p>
        </p:txBody>
      </p:sp>
      <p:sp>
        <p:nvSpPr>
          <p:cNvPr id="8" name="7 Rectángulo"/>
          <p:cNvSpPr/>
          <p:nvPr/>
        </p:nvSpPr>
        <p:spPr>
          <a:xfrm>
            <a:off x="3458195" y="2041382"/>
            <a:ext cx="2057593" cy="49509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Seguimiento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618863" y="2041972"/>
            <a:ext cx="2057593" cy="495099"/>
          </a:xfrm>
          <a:prstGeom prst="rect">
            <a:avLst/>
          </a:prstGeom>
          <a:solidFill>
            <a:srgbClr val="FF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Evaluación</a:t>
            </a:r>
            <a:endParaRPr lang="es-MX" sz="2400" b="1" dirty="0">
              <a:solidFill>
                <a:schemeClr val="bg1"/>
              </a:solidFill>
            </a:endParaRPr>
          </a:p>
        </p:txBody>
      </p:sp>
      <p:pic>
        <p:nvPicPr>
          <p:cNvPr id="10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824299"/>
            <a:ext cx="597366" cy="606363"/>
          </a:xfrm>
          <a:prstGeom prst="rect">
            <a:avLst/>
          </a:prstGeom>
        </p:spPr>
      </p:pic>
      <p:sp>
        <p:nvSpPr>
          <p:cNvPr id="11" name="CuadroTexto 1"/>
          <p:cNvSpPr txBox="1"/>
          <p:nvPr/>
        </p:nvSpPr>
        <p:spPr>
          <a:xfrm>
            <a:off x="507644" y="2780625"/>
            <a:ext cx="24188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Informe de pobreza, Lineamientos y Catálogo </a:t>
            </a:r>
            <a:r>
              <a:rPr lang="es-ES" sz="2200" dirty="0" smtClean="0">
                <a:latin typeface="Adobe Caslon Pro"/>
                <a:cs typeface="Adobe Caslon Pro"/>
              </a:rPr>
              <a:t>de acciones más claros y precisos.</a:t>
            </a:r>
            <a:endParaRPr lang="es-ES" sz="2200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CuadroTexto 12"/>
          <p:cNvSpPr txBox="1"/>
          <p:nvPr/>
        </p:nvSpPr>
        <p:spPr>
          <a:xfrm>
            <a:off x="3458195" y="2792824"/>
            <a:ext cx="256282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Nuevas</a:t>
            </a:r>
            <a:r>
              <a:rPr lang="es-ES" sz="2200" dirty="0" smtClean="0">
                <a:latin typeface="Adobe Caslon Pro"/>
                <a:cs typeface="Adobe Caslon Pro"/>
              </a:rPr>
              <a:t> obligaciones de la </a:t>
            </a:r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SEDESOL, estados y municipios </a:t>
            </a:r>
            <a:r>
              <a:rPr lang="es-ES" sz="2200" dirty="0" smtClean="0">
                <a:latin typeface="Adobe Caslon Pro"/>
                <a:cs typeface="Adobe Caslon Pro"/>
              </a:rPr>
              <a:t>en el seguimiento del uso de los recursos.</a:t>
            </a:r>
            <a:endParaRPr lang="es-ES" sz="2200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564" y="2824299"/>
            <a:ext cx="597366" cy="606363"/>
          </a:xfrm>
          <a:prstGeom prst="rect">
            <a:avLst/>
          </a:prstGeom>
        </p:spPr>
      </p:pic>
      <p:pic>
        <p:nvPicPr>
          <p:cNvPr id="15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824299"/>
            <a:ext cx="597366" cy="606363"/>
          </a:xfrm>
          <a:prstGeom prst="rect">
            <a:avLst/>
          </a:prstGeom>
        </p:spPr>
      </p:pic>
      <p:sp>
        <p:nvSpPr>
          <p:cNvPr id="18" name="CuadroTexto 12"/>
          <p:cNvSpPr txBox="1"/>
          <p:nvPr/>
        </p:nvSpPr>
        <p:spPr>
          <a:xfrm>
            <a:off x="6660232" y="2881967"/>
            <a:ext cx="21903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latin typeface="Adobe Caslon Pro"/>
                <a:cs typeface="Adobe Caslon Pro"/>
              </a:rPr>
              <a:t>Creación </a:t>
            </a:r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de la Matriz de Indicadores de Resultados del FAIS </a:t>
            </a:r>
            <a:r>
              <a:rPr lang="es-ES" sz="2200" dirty="0">
                <a:latin typeface="Adobe Caslon Pro"/>
                <a:cs typeface="Adobe Caslon Pro"/>
              </a:rPr>
              <a:t>para medir el desempeño de los estados y municipios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39552" y="1196752"/>
            <a:ext cx="2830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  <a:latin typeface="Arial" pitchFamily="34" charset="0"/>
              </a:rPr>
              <a:t>Normatividad</a:t>
            </a:r>
          </a:p>
        </p:txBody>
      </p:sp>
    </p:spTree>
    <p:extLst>
      <p:ext uri="{BB962C8B-B14F-4D97-AF65-F5344CB8AC3E}">
        <p14:creationId xmlns:p14="http://schemas.microsoft.com/office/powerpoint/2010/main" val="17518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5243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0765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Cambios a la Ley de Coordinación Fiscal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39552" y="119675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Arial" pitchFamily="34" charset="0"/>
              </a:rPr>
              <a:t>Nueva Fórmula de Distribución</a:t>
            </a:r>
            <a:endParaRPr lang="es-MX" sz="2800" b="1" dirty="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20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16" y="1848549"/>
            <a:ext cx="597366" cy="606363"/>
          </a:xfrm>
          <a:prstGeom prst="rect">
            <a:avLst/>
          </a:prstGeom>
        </p:spPr>
      </p:pic>
      <p:sp>
        <p:nvSpPr>
          <p:cNvPr id="21" name="CuadroTexto 1"/>
          <p:cNvSpPr txBox="1"/>
          <p:nvPr/>
        </p:nvSpPr>
        <p:spPr>
          <a:xfrm>
            <a:off x="1163382" y="1844824"/>
            <a:ext cx="74408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Piso estable 2013</a:t>
            </a:r>
            <a:r>
              <a:rPr lang="es-ES" sz="22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. </a:t>
            </a:r>
            <a:r>
              <a:rPr lang="es-ES" sz="2200" dirty="0" smtClean="0">
                <a:latin typeface="Adobe Caslon Pro"/>
                <a:cs typeface="Adobe Caslon Pro"/>
              </a:rPr>
              <a:t>Evita que las Entidades, Municipios o Demarcaciones Territoriales </a:t>
            </a:r>
            <a:r>
              <a:rPr lang="es-ES" sz="2200" b="1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pierdan recursos de un año a otro.</a:t>
            </a:r>
            <a:endParaRPr lang="es-ES" sz="2200" b="1" dirty="0">
              <a:solidFill>
                <a:srgbClr val="009900"/>
              </a:solidFill>
              <a:latin typeface="Adobe Caslon Pro"/>
              <a:cs typeface="Adobe Caslon Pro"/>
            </a:endParaRPr>
          </a:p>
        </p:txBody>
      </p:sp>
      <p:pic>
        <p:nvPicPr>
          <p:cNvPr id="2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144693"/>
            <a:ext cx="597366" cy="606363"/>
          </a:xfrm>
          <a:prstGeom prst="rect">
            <a:avLst/>
          </a:prstGeom>
        </p:spPr>
      </p:pic>
      <p:sp>
        <p:nvSpPr>
          <p:cNvPr id="23" name="CuadroTexto 1"/>
          <p:cNvSpPr txBox="1"/>
          <p:nvPr/>
        </p:nvSpPr>
        <p:spPr>
          <a:xfrm>
            <a:off x="1208926" y="3140968"/>
            <a:ext cx="74408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Componentes de la fórmula alineados a </a:t>
            </a:r>
            <a:r>
              <a:rPr lang="es-ES" sz="2200" b="1" dirty="0" err="1" smtClean="0">
                <a:solidFill>
                  <a:srgbClr val="FF0000"/>
                </a:solidFill>
                <a:latin typeface="Adobe Caslon Pro"/>
                <a:cs typeface="Adobe Caslon Pro"/>
              </a:rPr>
              <a:t>Coneval</a:t>
            </a:r>
            <a:r>
              <a:rPr lang="es-ES" sz="22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. </a:t>
            </a:r>
            <a:r>
              <a:rPr lang="es-ES" sz="2200" dirty="0" smtClean="0">
                <a:latin typeface="Adobe Caslon Pro"/>
                <a:cs typeface="Adobe Caslon Pro"/>
              </a:rPr>
              <a:t>Las variables que considera la fórmula para distribuir los recursos son </a:t>
            </a:r>
            <a:r>
              <a:rPr lang="es-ES" sz="2200" b="1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las mismas que utiliza el </a:t>
            </a:r>
            <a:r>
              <a:rPr lang="es-ES" sz="2200" b="1" dirty="0" err="1" smtClean="0">
                <a:solidFill>
                  <a:srgbClr val="009900"/>
                </a:solidFill>
                <a:latin typeface="Adobe Caslon Pro"/>
                <a:cs typeface="Adobe Caslon Pro"/>
              </a:rPr>
              <a:t>Coneval</a:t>
            </a:r>
            <a:r>
              <a:rPr lang="es-ES" sz="2200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 </a:t>
            </a:r>
            <a:r>
              <a:rPr lang="es-ES" sz="2200" dirty="0" smtClean="0">
                <a:latin typeface="Adobe Caslon Pro"/>
                <a:cs typeface="Adobe Caslon Pro"/>
              </a:rPr>
              <a:t>para la medición de la pobreza multidimensional.</a:t>
            </a:r>
            <a:endParaRPr lang="es-ES" sz="2200" dirty="0">
              <a:latin typeface="Adobe Caslon Pro"/>
              <a:cs typeface="Adobe Caslon Pro"/>
            </a:endParaRPr>
          </a:p>
        </p:txBody>
      </p:sp>
      <p:pic>
        <p:nvPicPr>
          <p:cNvPr id="24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22" y="4848734"/>
            <a:ext cx="597366" cy="606363"/>
          </a:xfrm>
          <a:prstGeom prst="rect">
            <a:avLst/>
          </a:prstGeom>
        </p:spPr>
      </p:pic>
      <p:sp>
        <p:nvSpPr>
          <p:cNvPr id="25" name="CuadroTexto 1"/>
          <p:cNvSpPr txBox="1"/>
          <p:nvPr/>
        </p:nvSpPr>
        <p:spPr>
          <a:xfrm>
            <a:off x="1235588" y="4845009"/>
            <a:ext cx="74408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Premia el mejoramiento de indicadores</a:t>
            </a:r>
            <a:r>
              <a:rPr lang="es-ES" sz="22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. </a:t>
            </a:r>
            <a:r>
              <a:rPr lang="es-ES" sz="2200" dirty="0" smtClean="0">
                <a:latin typeface="Adobe Caslon Pro"/>
                <a:cs typeface="Adobe Caslon Pro"/>
              </a:rPr>
              <a:t>Si una entidad o municipio reduce su pobreza, </a:t>
            </a:r>
            <a:r>
              <a:rPr lang="es-ES" sz="2200" b="1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recibe un premio </a:t>
            </a:r>
            <a:r>
              <a:rPr lang="es-ES" sz="2200" dirty="0" smtClean="0">
                <a:latin typeface="Adobe Caslon Pro"/>
                <a:cs typeface="Adobe Caslon Pro"/>
              </a:rPr>
              <a:t>que se traduce en mayores recursos.</a:t>
            </a:r>
            <a:endParaRPr lang="es-ES" sz="2200" dirty="0"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8073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10657" y="1268760"/>
            <a:ext cx="8424936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34644" y="1484784"/>
            <a:ext cx="8485828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3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Potencializar la inversión Estatal y Municipal FAIS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5 Cerrar llave"/>
          <p:cNvSpPr/>
          <p:nvPr/>
        </p:nvSpPr>
        <p:spPr>
          <a:xfrm>
            <a:off x="6831714" y="1449744"/>
            <a:ext cx="375161" cy="4859576"/>
          </a:xfrm>
          <a:prstGeom prst="rightBrace">
            <a:avLst>
              <a:gd name="adj1" fmla="val 14761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451342" y="2492896"/>
            <a:ext cx="1585153" cy="1015663"/>
          </a:xfrm>
          <a:prstGeom prst="rect">
            <a:avLst/>
          </a:prstGeom>
          <a:solidFill>
            <a:srgbClr val="226822"/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MOVER Indicadores CONEVAL</a:t>
            </a:r>
            <a:endParaRPr lang="es-MX" sz="2000" b="1" dirty="0">
              <a:solidFill>
                <a:schemeClr val="bg1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6" t="6303" r="68138" b="85068"/>
          <a:stretch/>
        </p:blipFill>
        <p:spPr bwMode="auto">
          <a:xfrm>
            <a:off x="7312637" y="1203927"/>
            <a:ext cx="157941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bajo"/>
          <p:cNvSpPr/>
          <p:nvPr/>
        </p:nvSpPr>
        <p:spPr>
          <a:xfrm>
            <a:off x="7992966" y="3508558"/>
            <a:ext cx="501904" cy="8781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7451343" y="4386726"/>
            <a:ext cx="1585153" cy="1015663"/>
          </a:xfrm>
          <a:prstGeom prst="rect">
            <a:avLst/>
          </a:prstGeom>
          <a:solidFill>
            <a:srgbClr val="226822"/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Hacia la Medición 2015</a:t>
            </a:r>
            <a:endParaRPr lang="es-MX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4" name="13 Diagrama"/>
          <p:cNvGraphicFramePr/>
          <p:nvPr>
            <p:extLst>
              <p:ext uri="{D42A27DB-BD31-4B8C-83A1-F6EECF244321}">
                <p14:modId xmlns:p14="http://schemas.microsoft.com/office/powerpoint/2010/main" val="858991418"/>
              </p:ext>
            </p:extLst>
          </p:nvPr>
        </p:nvGraphicFramePr>
        <p:xfrm>
          <a:off x="-36512" y="1158999"/>
          <a:ext cx="7668344" cy="5438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5402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10657" y="1268760"/>
            <a:ext cx="8424936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277294"/>
            <a:ext cx="59039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Agenda FAIS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37" name="3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836388"/>
              </p:ext>
            </p:extLst>
          </p:nvPr>
        </p:nvGraphicFramePr>
        <p:xfrm>
          <a:off x="339589" y="764704"/>
          <a:ext cx="8264859" cy="342456"/>
        </p:xfrm>
        <a:graphic>
          <a:graphicData uri="http://schemas.openxmlformats.org/drawingml/2006/table">
            <a:tbl>
              <a:tblPr/>
              <a:tblGrid>
                <a:gridCol w="8264859"/>
              </a:tblGrid>
              <a:tr h="3424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ETAPAS</a:t>
                      </a:r>
                      <a:endParaRPr lang="es-MX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827" marR="1827" marT="18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</a:tr>
            </a:tbl>
          </a:graphicData>
        </a:graphic>
      </p:graphicFrame>
      <p:sp>
        <p:nvSpPr>
          <p:cNvPr id="38" name="31 Rectángulo"/>
          <p:cNvSpPr/>
          <p:nvPr/>
        </p:nvSpPr>
        <p:spPr>
          <a:xfrm>
            <a:off x="935534" y="1200720"/>
            <a:ext cx="2124298" cy="428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Actividad</a:t>
            </a:r>
            <a:endParaRPr lang="es-MX" sz="1600" b="1" dirty="0"/>
          </a:p>
        </p:txBody>
      </p:sp>
      <p:sp>
        <p:nvSpPr>
          <p:cNvPr id="39" name="31 Rectángulo"/>
          <p:cNvSpPr/>
          <p:nvPr/>
        </p:nvSpPr>
        <p:spPr>
          <a:xfrm>
            <a:off x="339588" y="1827503"/>
            <a:ext cx="3387162" cy="34658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Capacitación a Autoridades Municipales</a:t>
            </a:r>
            <a:endParaRPr lang="es-MX" sz="1200" b="1" dirty="0"/>
          </a:p>
        </p:txBody>
      </p:sp>
      <p:sp>
        <p:nvSpPr>
          <p:cNvPr id="40" name="Rectangle 8"/>
          <p:cNvSpPr/>
          <p:nvPr/>
        </p:nvSpPr>
        <p:spPr>
          <a:xfrm>
            <a:off x="3851920" y="1897087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Diciembre</a:t>
            </a:r>
            <a:r>
              <a:rPr lang="en-US" sz="1200" b="1" dirty="0" smtClean="0">
                <a:solidFill>
                  <a:srgbClr val="800000"/>
                </a:solidFill>
              </a:rPr>
              <a:t> -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41" name="31 Rectángulo"/>
          <p:cNvSpPr/>
          <p:nvPr/>
        </p:nvSpPr>
        <p:spPr>
          <a:xfrm>
            <a:off x="320742" y="2420888"/>
            <a:ext cx="3387162" cy="81149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Firma de Convenios </a:t>
            </a:r>
            <a:r>
              <a:rPr lang="es-MX" sz="1200" b="1" dirty="0" err="1" smtClean="0"/>
              <a:t>Sedesol</a:t>
            </a:r>
            <a:r>
              <a:rPr lang="es-MX" sz="1200" b="1" dirty="0" smtClean="0"/>
              <a:t>, Gobiernos Estatales, DF</a:t>
            </a:r>
          </a:p>
          <a:p>
            <a:pPr algn="ctr"/>
            <a:r>
              <a:rPr lang="es-MX" sz="1200" b="1" dirty="0" smtClean="0"/>
              <a:t>Distribución de recursos, colaboración y seguimiento y Fortalecimiento institucional</a:t>
            </a:r>
            <a:endParaRPr lang="es-MX" sz="1200" b="1" dirty="0"/>
          </a:p>
        </p:txBody>
      </p:sp>
      <p:sp>
        <p:nvSpPr>
          <p:cNvPr id="42" name="Rectangle 11"/>
          <p:cNvSpPr/>
          <p:nvPr/>
        </p:nvSpPr>
        <p:spPr>
          <a:xfrm>
            <a:off x="3851920" y="2699234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Segunda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Semana</a:t>
            </a:r>
            <a:r>
              <a:rPr lang="en-US" sz="1200" b="1" dirty="0" smtClean="0">
                <a:solidFill>
                  <a:srgbClr val="800000"/>
                </a:solidFill>
              </a:rPr>
              <a:t>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43" name="31 Rectángulo"/>
          <p:cNvSpPr/>
          <p:nvPr/>
        </p:nvSpPr>
        <p:spPr>
          <a:xfrm>
            <a:off x="339588" y="4149080"/>
            <a:ext cx="3387162" cy="4210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Informes Estatales y Municipales de Pobreza</a:t>
            </a:r>
            <a:endParaRPr lang="es-MX" sz="1200" b="1" dirty="0"/>
          </a:p>
        </p:txBody>
      </p:sp>
      <p:sp>
        <p:nvSpPr>
          <p:cNvPr id="44" name="Rectangle 13"/>
          <p:cNvSpPr/>
          <p:nvPr/>
        </p:nvSpPr>
        <p:spPr>
          <a:xfrm>
            <a:off x="3839262" y="4238130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Segunda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Semana</a:t>
            </a:r>
            <a:r>
              <a:rPr lang="en-US" sz="1200" b="1" dirty="0" smtClean="0">
                <a:solidFill>
                  <a:srgbClr val="800000"/>
                </a:solidFill>
              </a:rPr>
              <a:t>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45" name="31 Rectángulo"/>
          <p:cNvSpPr/>
          <p:nvPr/>
        </p:nvSpPr>
        <p:spPr>
          <a:xfrm>
            <a:off x="6552158" y="1200720"/>
            <a:ext cx="2124298" cy="428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Responsable</a:t>
            </a:r>
            <a:endParaRPr lang="es-MX" sz="1600" b="1" dirty="0"/>
          </a:p>
        </p:txBody>
      </p:sp>
      <p:sp>
        <p:nvSpPr>
          <p:cNvPr id="46" name="31 Rectángulo"/>
          <p:cNvSpPr/>
          <p:nvPr/>
        </p:nvSpPr>
        <p:spPr>
          <a:xfrm>
            <a:off x="6535062" y="1772816"/>
            <a:ext cx="2124298" cy="6256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, Gobiernos estatales, GDF. Participan: ASF, INAFED y SHCP</a:t>
            </a:r>
            <a:endParaRPr lang="es-MX" sz="1200" b="1" dirty="0"/>
          </a:p>
        </p:txBody>
      </p:sp>
      <p:sp>
        <p:nvSpPr>
          <p:cNvPr id="47" name="31 Rectángulo"/>
          <p:cNvSpPr/>
          <p:nvPr/>
        </p:nvSpPr>
        <p:spPr>
          <a:xfrm>
            <a:off x="6516216" y="2483210"/>
            <a:ext cx="2124298" cy="7491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 enviará proyecto de Convenio </a:t>
            </a:r>
            <a:endParaRPr lang="es-MX" sz="1200" b="1" dirty="0"/>
          </a:p>
        </p:txBody>
      </p:sp>
      <p:sp>
        <p:nvSpPr>
          <p:cNvPr id="48" name="31 Rectángulo"/>
          <p:cNvSpPr/>
          <p:nvPr/>
        </p:nvSpPr>
        <p:spPr>
          <a:xfrm>
            <a:off x="6535062" y="4136516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 debe publicar en el DOF</a:t>
            </a:r>
            <a:endParaRPr lang="es-MX" sz="1200" b="1" dirty="0"/>
          </a:p>
        </p:txBody>
      </p:sp>
      <p:sp>
        <p:nvSpPr>
          <p:cNvPr id="49" name="31 Rectángulo"/>
          <p:cNvSpPr/>
          <p:nvPr/>
        </p:nvSpPr>
        <p:spPr>
          <a:xfrm>
            <a:off x="3959870" y="1200720"/>
            <a:ext cx="2124298" cy="428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Fecha</a:t>
            </a:r>
            <a:endParaRPr lang="es-MX" sz="1600" b="1" dirty="0"/>
          </a:p>
        </p:txBody>
      </p:sp>
      <p:sp>
        <p:nvSpPr>
          <p:cNvPr id="50" name="31 Rectángulo"/>
          <p:cNvSpPr/>
          <p:nvPr/>
        </p:nvSpPr>
        <p:spPr>
          <a:xfrm>
            <a:off x="339588" y="3429000"/>
            <a:ext cx="3387162" cy="40127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Publicación de Lineamientos y Catálogo de Acciones</a:t>
            </a:r>
            <a:endParaRPr lang="es-MX" sz="1200" b="1" dirty="0"/>
          </a:p>
        </p:txBody>
      </p:sp>
      <p:sp>
        <p:nvSpPr>
          <p:cNvPr id="51" name="Rectangle 13"/>
          <p:cNvSpPr/>
          <p:nvPr/>
        </p:nvSpPr>
        <p:spPr>
          <a:xfrm>
            <a:off x="3839262" y="3481263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Segunda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Semana</a:t>
            </a:r>
            <a:r>
              <a:rPr lang="en-US" sz="1200" b="1" dirty="0" smtClean="0">
                <a:solidFill>
                  <a:srgbClr val="800000"/>
                </a:solidFill>
              </a:rPr>
              <a:t>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52" name="31 Rectángulo"/>
          <p:cNvSpPr/>
          <p:nvPr/>
        </p:nvSpPr>
        <p:spPr>
          <a:xfrm>
            <a:off x="6535062" y="3356992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 debe publicar en el DOF</a:t>
            </a:r>
            <a:endParaRPr lang="es-MX" sz="1200" b="1" dirty="0"/>
          </a:p>
        </p:txBody>
      </p:sp>
      <p:sp>
        <p:nvSpPr>
          <p:cNvPr id="53" name="31 Rectángulo"/>
          <p:cNvSpPr/>
          <p:nvPr/>
        </p:nvSpPr>
        <p:spPr>
          <a:xfrm>
            <a:off x="339588" y="5517232"/>
            <a:ext cx="3387162" cy="4039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Distribución de Recursos a Municipios</a:t>
            </a:r>
            <a:endParaRPr lang="es-MX" sz="1200" b="1" dirty="0"/>
          </a:p>
        </p:txBody>
      </p:sp>
      <p:sp>
        <p:nvSpPr>
          <p:cNvPr id="54" name="Rectangle 13"/>
          <p:cNvSpPr/>
          <p:nvPr/>
        </p:nvSpPr>
        <p:spPr>
          <a:xfrm>
            <a:off x="3839262" y="5644206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800000"/>
                </a:solidFill>
              </a:rPr>
              <a:t>31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r>
              <a:rPr lang="en-US" sz="1200" b="1" dirty="0" smtClean="0">
                <a:solidFill>
                  <a:srgbClr val="800000"/>
                </a:solidFill>
              </a:rPr>
              <a:t> (</a:t>
            </a:r>
            <a:r>
              <a:rPr lang="en-US" sz="1200" b="1" dirty="0" err="1" smtClean="0">
                <a:solidFill>
                  <a:srgbClr val="800000"/>
                </a:solidFill>
              </a:rPr>
              <a:t>fecha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límite</a:t>
            </a:r>
            <a:r>
              <a:rPr lang="en-US" sz="1200" b="1" dirty="0" smtClean="0">
                <a:solidFill>
                  <a:srgbClr val="800000"/>
                </a:solidFill>
              </a:rPr>
              <a:t>)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55" name="31 Rectángulo"/>
          <p:cNvSpPr/>
          <p:nvPr/>
        </p:nvSpPr>
        <p:spPr>
          <a:xfrm>
            <a:off x="6535062" y="5559634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Las Entidades deben publicar en su órgano de difusión oficial</a:t>
            </a:r>
            <a:endParaRPr lang="es-MX" sz="1200" b="1" dirty="0"/>
          </a:p>
        </p:txBody>
      </p:sp>
      <p:sp>
        <p:nvSpPr>
          <p:cNvPr id="56" name="55 Rectángulo"/>
          <p:cNvSpPr/>
          <p:nvPr/>
        </p:nvSpPr>
        <p:spPr>
          <a:xfrm>
            <a:off x="323528" y="4797152"/>
            <a:ext cx="3387162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Distribución de Recursos a Entidades Federativas y Variables y Fuentes necesarias para el cálculo del FISMDF</a:t>
            </a:r>
            <a:endParaRPr lang="es-MX" sz="1200" b="1" dirty="0"/>
          </a:p>
        </p:txBody>
      </p:sp>
      <p:sp>
        <p:nvSpPr>
          <p:cNvPr id="57" name="Rectangle 13"/>
          <p:cNvSpPr/>
          <p:nvPr/>
        </p:nvSpPr>
        <p:spPr>
          <a:xfrm>
            <a:off x="3823202" y="4976389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800000"/>
                </a:solidFill>
              </a:rPr>
              <a:t>10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r>
              <a:rPr lang="en-US" sz="1200" b="1" dirty="0" smtClean="0">
                <a:solidFill>
                  <a:srgbClr val="800000"/>
                </a:solidFill>
              </a:rPr>
              <a:t> (</a:t>
            </a:r>
            <a:r>
              <a:rPr lang="en-US" sz="1200" b="1" dirty="0" err="1" smtClean="0">
                <a:solidFill>
                  <a:srgbClr val="800000"/>
                </a:solidFill>
              </a:rPr>
              <a:t>fecha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límite</a:t>
            </a:r>
            <a:r>
              <a:rPr lang="en-US" sz="1200" b="1" dirty="0" smtClean="0">
                <a:solidFill>
                  <a:srgbClr val="800000"/>
                </a:solidFill>
              </a:rPr>
              <a:t>)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58" name="31 Rectángulo"/>
          <p:cNvSpPr/>
          <p:nvPr/>
        </p:nvSpPr>
        <p:spPr>
          <a:xfrm>
            <a:off x="6519002" y="4839554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La </a:t>
            </a:r>
            <a:r>
              <a:rPr lang="es-MX" sz="1200" b="1" dirty="0" err="1" smtClean="0"/>
              <a:t>Sedesol</a:t>
            </a:r>
            <a:r>
              <a:rPr lang="es-MX" sz="1200" b="1" dirty="0" smtClean="0"/>
              <a:t> debe publicar en el DOF</a:t>
            </a:r>
            <a:endParaRPr lang="es-MX" sz="1200" b="1" dirty="0"/>
          </a:p>
        </p:txBody>
      </p:sp>
      <p:graphicFrame>
        <p:nvGraphicFramePr>
          <p:cNvPr id="59" name="5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478964"/>
              </p:ext>
            </p:extLst>
          </p:nvPr>
        </p:nvGraphicFramePr>
        <p:xfrm>
          <a:off x="339588" y="6237312"/>
          <a:ext cx="8464823" cy="428547"/>
        </p:xfrm>
        <a:graphic>
          <a:graphicData uri="http://schemas.openxmlformats.org/drawingml/2006/table">
            <a:tbl>
              <a:tblPr/>
              <a:tblGrid>
                <a:gridCol w="8464823"/>
              </a:tblGrid>
              <a:tr h="3424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Se inicia proceso de planeación conjunta de la inversión FAIS conforme a indicadores entre la </a:t>
                      </a:r>
                      <a:r>
                        <a:rPr lang="es-MX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Sedesol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, Entidades Federativas y Municipios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827" marR="1827" marT="18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latin typeface="Arial" pitchFamily="34" charset="0"/>
              </a:rPr>
              <a:t/>
            </a:r>
            <a:br>
              <a:rPr lang="es-MX" altLang="es-MX" sz="800">
                <a:latin typeface="Arial" pitchFamily="34" charset="0"/>
              </a:rPr>
            </a:br>
            <a:endParaRPr lang="es-MX" altLang="es-MX">
              <a:latin typeface="Arial" pitchFamily="34" charset="0"/>
            </a:endParaRPr>
          </a:p>
          <a:p>
            <a:pPr eaLnBrk="0" hangingPunct="0"/>
            <a:endParaRPr lang="es-MX" altLang="es-MX"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1764704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latin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504" y="980728"/>
            <a:ext cx="8856984" cy="56886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212985" y="2060848"/>
            <a:ext cx="7200800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1208136" y="2348880"/>
            <a:ext cx="581213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b="1" dirty="0" smtClean="0">
                <a:solidFill>
                  <a:prstClr val="white"/>
                </a:solidFill>
                <a:latin typeface="Trajan Pro"/>
                <a:cs typeface="Trajan Pro"/>
              </a:rPr>
              <a:t>2° Eje: México Incluyente</a:t>
            </a:r>
          </a:p>
          <a:p>
            <a:pPr algn="ctr"/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Combatir la Pobreza y Cerrar las Brechas de </a:t>
            </a:r>
            <a:r>
              <a:rPr lang="es-MX" sz="1200" b="1" dirty="0" smtClean="0">
                <a:solidFill>
                  <a:prstClr val="white"/>
                </a:solidFill>
                <a:latin typeface="Trajan Pro"/>
                <a:cs typeface="Trajan Pro"/>
              </a:rPr>
              <a:t>Desigualdad</a:t>
            </a:r>
            <a:endParaRPr lang="es-MX" sz="1200" b="1" dirty="0">
              <a:solidFill>
                <a:prstClr val="white"/>
              </a:solidFill>
              <a:latin typeface="Trajan Pro"/>
              <a:cs typeface="Trajan Pro"/>
            </a:endParaRP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251520" y="149731"/>
            <a:ext cx="62887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Política de Desarrollo Social de Nueva Generación</a:t>
            </a:r>
            <a:endParaRPr lang="es-MX" altLang="es-MX" sz="2400" b="1" dirty="0">
              <a:latin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284779"/>
            <a:ext cx="1793381" cy="156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26 Rectángulo redondeado"/>
          <p:cNvSpPr/>
          <p:nvPr/>
        </p:nvSpPr>
        <p:spPr>
          <a:xfrm>
            <a:off x="1208136" y="1412776"/>
            <a:ext cx="581213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b="1" dirty="0">
                <a:solidFill>
                  <a:prstClr val="white"/>
                </a:solidFill>
                <a:latin typeface="Trajan Pro"/>
                <a:cs typeface="Trajan Pro"/>
              </a:rPr>
              <a:t>1</a:t>
            </a:r>
            <a:r>
              <a:rPr lang="es-MX" b="1" dirty="0" smtClean="0">
                <a:solidFill>
                  <a:prstClr val="white"/>
                </a:solidFill>
                <a:latin typeface="Trajan Pro"/>
                <a:cs typeface="Trajan Pro"/>
              </a:rPr>
              <a:t>° Eje: México en paz</a:t>
            </a:r>
          </a:p>
          <a:p>
            <a:pPr algn="just"/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Impulsar un federalismo articulado mediante </a:t>
            </a:r>
            <a:r>
              <a:rPr lang="es-MX" sz="1200" b="1" dirty="0" smtClean="0">
                <a:solidFill>
                  <a:prstClr val="white"/>
                </a:solidFill>
                <a:latin typeface="Trajan Pro"/>
                <a:cs typeface="Trajan Pro"/>
              </a:rPr>
              <a:t>una coordinación </a:t>
            </a:r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eficaz y una mayor corresponsabilidad de los </a:t>
            </a:r>
            <a:r>
              <a:rPr lang="es-MX" sz="1200" b="1" dirty="0" smtClean="0">
                <a:solidFill>
                  <a:prstClr val="white"/>
                </a:solidFill>
                <a:latin typeface="Trajan Pro"/>
                <a:cs typeface="Trajan Pro"/>
              </a:rPr>
              <a:t>tres órdenes </a:t>
            </a:r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de gobierno.</a:t>
            </a:r>
          </a:p>
        </p:txBody>
      </p:sp>
      <p:sp>
        <p:nvSpPr>
          <p:cNvPr id="32" name="31 Rectángulo redondeado"/>
          <p:cNvSpPr/>
          <p:nvPr/>
        </p:nvSpPr>
        <p:spPr>
          <a:xfrm>
            <a:off x="2699792" y="5301208"/>
            <a:ext cx="3312368" cy="12241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 Bold"/>
                <a:cs typeface="Adobe Caslon Pro Bold"/>
              </a:rPr>
              <a:t>Focalizar </a:t>
            </a:r>
            <a:r>
              <a:rPr lang="es-MX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 Bold"/>
                <a:cs typeface="Adobe Caslon Pro Bold"/>
              </a:rPr>
              <a:t>Recursos para Universalizar Derechos Constitucionales  </a:t>
            </a:r>
          </a:p>
        </p:txBody>
      </p:sp>
      <p:sp>
        <p:nvSpPr>
          <p:cNvPr id="33" name="32 Rectángulo redondeado"/>
          <p:cNvSpPr/>
          <p:nvPr/>
        </p:nvSpPr>
        <p:spPr>
          <a:xfrm>
            <a:off x="6156176" y="5384432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Política Social Incluyente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4" name="33 Rectángulo redondeado"/>
          <p:cNvSpPr/>
          <p:nvPr/>
        </p:nvSpPr>
        <p:spPr>
          <a:xfrm>
            <a:off x="6156176" y="5960496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Combate a la Pobreza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179512" y="5384432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Menor Desigualdad 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179512" y="5960496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Reducir Vulnerabilidad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539552" y="3825044"/>
            <a:ext cx="1656184" cy="11161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b="1" dirty="0">
                <a:solidFill>
                  <a:schemeClr val="tx1"/>
                </a:solidFill>
                <a:latin typeface="Adobe Caslon Pro"/>
                <a:cs typeface="Adobe Caslon Pro"/>
              </a:rPr>
              <a:t>Garantizar derechos sociales</a:t>
            </a:r>
          </a:p>
        </p:txBody>
      </p:sp>
      <p:sp>
        <p:nvSpPr>
          <p:cNvPr id="37" name="36 Rectángulo redondeado"/>
          <p:cNvSpPr/>
          <p:nvPr/>
        </p:nvSpPr>
        <p:spPr>
          <a:xfrm>
            <a:off x="6444208" y="3825044"/>
            <a:ext cx="1656184" cy="11161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b="1" dirty="0" smtClean="0">
                <a:solidFill>
                  <a:schemeClr val="tx1"/>
                </a:solidFill>
                <a:latin typeface="Adobe Caslon Pro"/>
                <a:cs typeface="Adobe Caslon Pro"/>
              </a:rPr>
              <a:t>Fortalecer </a:t>
            </a:r>
            <a:r>
              <a:rPr lang="es-MX" sz="1600" b="1" dirty="0">
                <a:solidFill>
                  <a:schemeClr val="tx1"/>
                </a:solidFill>
                <a:latin typeface="Adobe Caslon Pro"/>
                <a:cs typeface="Adobe Caslon Pro"/>
              </a:rPr>
              <a:t>las capacidades productivas</a:t>
            </a:r>
          </a:p>
        </p:txBody>
      </p:sp>
      <p:sp>
        <p:nvSpPr>
          <p:cNvPr id="38" name="37 Rectángulo redondeado"/>
          <p:cNvSpPr/>
          <p:nvPr/>
        </p:nvSpPr>
        <p:spPr>
          <a:xfrm>
            <a:off x="2903183" y="3824665"/>
            <a:ext cx="2880320" cy="11161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b="1" dirty="0" smtClean="0">
                <a:solidFill>
                  <a:schemeClr val="tx1"/>
                </a:solidFill>
                <a:latin typeface="Adobe Caslon Pro"/>
                <a:cs typeface="Adobe Caslon Pro"/>
              </a:rPr>
              <a:t>Visión para la construcción de la política de desarrollo social de nueva generación</a:t>
            </a:r>
            <a:endParaRPr lang="es-MX" sz="1600" b="1" dirty="0">
              <a:solidFill>
                <a:schemeClr val="tx1"/>
              </a:solidFill>
              <a:latin typeface="Adobe Caslon Pro"/>
              <a:cs typeface="Adobe Caslon Pro"/>
            </a:endParaRPr>
          </a:p>
        </p:txBody>
      </p:sp>
      <p:cxnSp>
        <p:nvCxnSpPr>
          <p:cNvPr id="40" name="39 Conector recto"/>
          <p:cNvCxnSpPr>
            <a:stCxn id="3" idx="3"/>
            <a:endCxn id="38" idx="1"/>
          </p:cNvCxnSpPr>
          <p:nvPr/>
        </p:nvCxnSpPr>
        <p:spPr>
          <a:xfrm flipV="1">
            <a:off x="2195736" y="4382727"/>
            <a:ext cx="707447" cy="3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endCxn id="37" idx="1"/>
          </p:cNvCxnSpPr>
          <p:nvPr/>
        </p:nvCxnSpPr>
        <p:spPr>
          <a:xfrm>
            <a:off x="5796894" y="4377359"/>
            <a:ext cx="647314" cy="57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>
            <a:off x="2555776" y="5594848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>
            <a:off x="2555776" y="6165304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>
            <a:off x="6012160" y="6165304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>
            <a:off x="6012160" y="5589240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>
            <a:stCxn id="38" idx="2"/>
            <a:endCxn id="32" idx="0"/>
          </p:cNvCxnSpPr>
          <p:nvPr/>
        </p:nvCxnSpPr>
        <p:spPr>
          <a:xfrm>
            <a:off x="4343343" y="4940789"/>
            <a:ext cx="12633" cy="3604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>
            <a:endCxn id="38" idx="0"/>
          </p:cNvCxnSpPr>
          <p:nvPr/>
        </p:nvCxnSpPr>
        <p:spPr>
          <a:xfrm flipH="1">
            <a:off x="4343343" y="3140968"/>
            <a:ext cx="12633" cy="683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98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srgbClr val="000000"/>
                </a:solidFill>
                <a:latin typeface="Arial" pitchFamily="34" charset="0"/>
              </a:rPr>
            </a:br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47625" y="684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371475" y="1196975"/>
            <a:ext cx="8304213" cy="161925"/>
          </a:xfrm>
          <a:prstGeom prst="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400" b="1" kern="0" dirty="0">
              <a:solidFill>
                <a:sysClr val="window" lastClr="FFFFFF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51520" y="334397"/>
            <a:ext cx="62887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Federalismo social</a:t>
            </a:r>
            <a:endParaRPr lang="es-MX" altLang="es-MX" sz="2400" b="1" dirty="0">
              <a:latin typeface="Arial" pitchFamily="34" charset="0"/>
            </a:endParaRPr>
          </a:p>
        </p:txBody>
      </p:sp>
      <p:sp>
        <p:nvSpPr>
          <p:cNvPr id="9" name="7 CuadroTexto"/>
          <p:cNvSpPr txBox="1">
            <a:spLocks noChangeArrowheads="1"/>
          </p:cNvSpPr>
          <p:nvPr/>
        </p:nvSpPr>
        <p:spPr bwMode="auto">
          <a:xfrm>
            <a:off x="396056" y="1743194"/>
            <a:ext cx="8280400" cy="42780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628650" lvl="1" indent="-3429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s-MX" alt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Fortalecer las capacidades de los estados y municipios para combatir con mayor eficiencia y eficacia la pobreza y la desigualdad en coordinación con la Federación.</a:t>
            </a:r>
          </a:p>
          <a:p>
            <a:pPr marL="628650" lvl="1" indent="-3429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s-MX" altLang="es-MX" sz="2400" b="1" dirty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7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3213825"/>
            <a:ext cx="5232201" cy="273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54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srgbClr val="000000"/>
                </a:solidFill>
                <a:latin typeface="Arial" pitchFamily="34" charset="0"/>
              </a:rPr>
            </a:br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47625" y="684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371475" y="1196975"/>
            <a:ext cx="8304213" cy="161925"/>
          </a:xfrm>
          <a:prstGeom prst="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400" b="1" kern="0" dirty="0">
              <a:solidFill>
                <a:sysClr val="window" lastClr="FFFFFF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51520" y="334397"/>
            <a:ext cx="62887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Federalismo social</a:t>
            </a:r>
            <a:endParaRPr lang="es-MX" altLang="es-MX" sz="2400" b="1" dirty="0">
              <a:latin typeface="Arial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55576" y="1556792"/>
            <a:ext cx="7992888" cy="44935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s-ES_tradnl" sz="2200" dirty="0">
                <a:latin typeface="Century Gothic" pitchFamily="34" charset="0"/>
              </a:rPr>
              <a:t>Es responsabilidad de los tres órdenes de gobierno el establecer una </a:t>
            </a:r>
            <a:r>
              <a:rPr lang="es-ES_tradnl" sz="2200" b="1" dirty="0">
                <a:solidFill>
                  <a:srgbClr val="FF0000"/>
                </a:solidFill>
                <a:latin typeface="Century Gothic" pitchFamily="34" charset="0"/>
              </a:rPr>
              <a:t>nueva Política Nacional de Desarrollo Social </a:t>
            </a:r>
            <a:r>
              <a:rPr lang="es-ES_tradnl" sz="2200" dirty="0">
                <a:latin typeface="Century Gothic" pitchFamily="34" charset="0"/>
              </a:rPr>
              <a:t>que procure una coordinación integral entre los tres órdenes de gobierno en las actividades de planeación y ejecución del gasto social, en beneficio de los mexicanos</a:t>
            </a:r>
            <a:r>
              <a:rPr lang="es-ES_tradnl" sz="2200" dirty="0" smtClean="0">
                <a:latin typeface="Century Gothic" pitchFamily="34" charset="0"/>
              </a:rPr>
              <a:t>.</a:t>
            </a:r>
          </a:p>
          <a:p>
            <a:pPr algn="just"/>
            <a:endParaRPr lang="es-MX" sz="2200" dirty="0">
              <a:latin typeface="Century Gothic" pitchFamily="34" charset="0"/>
            </a:endParaRPr>
          </a:p>
          <a:p>
            <a:pPr algn="just"/>
            <a:r>
              <a:rPr lang="es-ES_tradnl" sz="2200" dirty="0">
                <a:latin typeface="Century Gothic" pitchFamily="34" charset="0"/>
              </a:rPr>
              <a:t>Es necesario plantear la creación de instrumentos de Federalismo Social, que permitan beneficiar de las acciones conjuntas a los tres órdenes de gobierno a los que menos tienen en un marco de respeto de las atribuciones que establece la Constitución Mexicana. </a:t>
            </a:r>
            <a:endParaRPr lang="es-ES_tradnl" sz="2200" dirty="0" smtClean="0">
              <a:latin typeface="Century Gothic" pitchFamily="34" charset="0"/>
            </a:endParaRPr>
          </a:p>
          <a:p>
            <a:pPr algn="just"/>
            <a:endParaRPr lang="es-MX" sz="2200" dirty="0">
              <a:latin typeface="Century Gothic" pitchFamily="34" charset="0"/>
            </a:endParaRPr>
          </a:p>
        </p:txBody>
      </p:sp>
      <p:pic>
        <p:nvPicPr>
          <p:cNvPr id="10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53444"/>
            <a:ext cx="648072" cy="695436"/>
          </a:xfrm>
          <a:prstGeom prst="rect">
            <a:avLst/>
          </a:prstGeom>
        </p:spPr>
      </p:pic>
      <p:pic>
        <p:nvPicPr>
          <p:cNvPr id="11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81" y="3885692"/>
            <a:ext cx="648072" cy="69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5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6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075">
            <a:off x="5170419" y="1939948"/>
            <a:ext cx="3238384" cy="3287154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179512" y="1556792"/>
            <a:ext cx="8784975" cy="448366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10243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srgbClr val="000000"/>
                </a:solidFill>
                <a:latin typeface="Arial" pitchFamily="34" charset="0"/>
              </a:rPr>
            </a:br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47625" y="684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371475" y="1196975"/>
            <a:ext cx="8304213" cy="161925"/>
          </a:xfrm>
          <a:prstGeom prst="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400" b="1" kern="0" dirty="0">
              <a:solidFill>
                <a:sysClr val="window" lastClr="FFFFFF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51520" y="149731"/>
            <a:ext cx="62887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Objetivo de la Reforma a la Ley de Coordinación Fiscal</a:t>
            </a:r>
            <a:endParaRPr lang="es-MX" altLang="es-MX" sz="2400" b="1" dirty="0">
              <a:latin typeface="Arial" pitchFamily="34" charset="0"/>
            </a:endParaRPr>
          </a:p>
        </p:txBody>
      </p:sp>
      <p:sp>
        <p:nvSpPr>
          <p:cNvPr id="9" name="7 CuadroTexto"/>
          <p:cNvSpPr txBox="1">
            <a:spLocks noChangeArrowheads="1"/>
          </p:cNvSpPr>
          <p:nvPr/>
        </p:nvSpPr>
        <p:spPr bwMode="auto">
          <a:xfrm>
            <a:off x="371475" y="1854691"/>
            <a:ext cx="8280400" cy="36625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es-MX" alt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Fortalecer a los estados y municipios para que cuenten con herramientas de planeación, seguimiento y evaluación que les permitan mover los indicadores de pobreza establecidos en la Ley General de Desarrollo Social y medidos por el </a:t>
            </a:r>
            <a:r>
              <a:rPr lang="es-MX" altLang="es-MX" sz="2400" b="1" dirty="0" err="1" smtClean="0">
                <a:solidFill>
                  <a:srgbClr val="FF0000"/>
                </a:solidFill>
                <a:latin typeface="Century Gothic" pitchFamily="34" charset="0"/>
              </a:rPr>
              <a:t>Coneval</a:t>
            </a:r>
            <a:r>
              <a:rPr lang="es-MX" alt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. </a:t>
            </a:r>
          </a:p>
          <a:p>
            <a:pPr marL="628650" lvl="1" indent="-3429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s-MX" altLang="es-MX" sz="2400" b="1" dirty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 smtClean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11" name="Imagen 6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63604">
            <a:off x="5354388" y="3487187"/>
            <a:ext cx="3045158" cy="253145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6" t="6303" r="68138" b="85068"/>
          <a:stretch/>
        </p:blipFill>
        <p:spPr bwMode="auto">
          <a:xfrm>
            <a:off x="2267744" y="4417417"/>
            <a:ext cx="157941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4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latin typeface="Arial" pitchFamily="34" charset="0"/>
              </a:rPr>
              <a:t>Problemática observada por la ASF</a:t>
            </a:r>
            <a:endParaRPr lang="es-MX" altLang="es-MX" sz="2800" b="1" dirty="0">
              <a:latin typeface="Arial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latin typeface="Arial" pitchFamily="34" charset="0"/>
              </a:rPr>
              <a:t/>
            </a:r>
            <a:br>
              <a:rPr lang="es-MX" altLang="es-MX" sz="800">
                <a:latin typeface="Arial" pitchFamily="34" charset="0"/>
              </a:rPr>
            </a:br>
            <a:endParaRPr lang="es-MX" altLang="es-MX">
              <a:latin typeface="Arial" pitchFamily="34" charset="0"/>
            </a:endParaRPr>
          </a:p>
          <a:p>
            <a:pPr eaLnBrk="0" hangingPunct="0"/>
            <a:endParaRPr lang="es-MX" altLang="es-MX"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0765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124744"/>
            <a:ext cx="8280400" cy="5047536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2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200" b="1" dirty="0" smtClean="0">
                <a:solidFill>
                  <a:srgbClr val="FF0000"/>
                </a:solidFill>
                <a:latin typeface="Century Gothic" pitchFamily="34" charset="0"/>
              </a:rPr>
              <a:t>Ambigüedades normativas </a:t>
            </a:r>
            <a:r>
              <a:rPr lang="es-MX" altLang="es-MX" sz="2200" dirty="0" smtClean="0">
                <a:latin typeface="Century Gothic" pitchFamily="34" charset="0"/>
              </a:rPr>
              <a:t>en varios conceptos de gasto del FISE y el FISM</a:t>
            </a: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200" b="1" dirty="0" smtClean="0">
                <a:solidFill>
                  <a:srgbClr val="FF0000"/>
                </a:solidFill>
                <a:latin typeface="Century Gothic" pitchFamily="34" charset="0"/>
              </a:rPr>
              <a:t>Escasa coordinación con los órganos fiscalizadores </a:t>
            </a:r>
            <a:r>
              <a:rPr lang="es-MX" altLang="es-MX" sz="2200" dirty="0">
                <a:latin typeface="Century Gothic" pitchFamily="34" charset="0"/>
              </a:rPr>
              <a:t>para promover la transparencia y la rendición de cuentas.</a:t>
            </a: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200" b="1" dirty="0" smtClean="0">
                <a:solidFill>
                  <a:srgbClr val="FF0000"/>
                </a:solidFill>
                <a:latin typeface="Century Gothic" pitchFamily="34" charset="0"/>
              </a:rPr>
              <a:t>Insuficiente apoyo </a:t>
            </a:r>
            <a:r>
              <a:rPr lang="es-MX" altLang="es-MX" sz="2200" dirty="0" smtClean="0">
                <a:latin typeface="Century Gothic" pitchFamily="34" charset="0"/>
              </a:rPr>
              <a:t>a los municipios en materia de desarrollo institucional</a:t>
            </a: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200" b="1" dirty="0" smtClean="0">
                <a:solidFill>
                  <a:srgbClr val="FF0000"/>
                </a:solidFill>
                <a:latin typeface="Century Gothic" pitchFamily="34" charset="0"/>
              </a:rPr>
              <a:t>Débiles mecanismos de capacitación y asistencia técnica </a:t>
            </a:r>
            <a:r>
              <a:rPr lang="es-MX" altLang="es-MX" sz="2200" dirty="0" smtClean="0">
                <a:latin typeface="Century Gothic" pitchFamily="34" charset="0"/>
              </a:rPr>
              <a:t>a los estados y municipios para la efectiva operación del FAIS. </a:t>
            </a: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24744"/>
            <a:ext cx="8280400" cy="469900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 algn="just">
              <a:buNone/>
            </a:pPr>
            <a:r>
              <a:rPr lang="es-MX" altLang="es-MX" sz="2400" b="1" dirty="0" smtClean="0">
                <a:solidFill>
                  <a:schemeClr val="bg1"/>
                </a:solidFill>
                <a:latin typeface="Century Gothic" pitchFamily="34" charset="0"/>
              </a:rPr>
              <a:t>A la SEDESOL:</a:t>
            </a:r>
            <a:endParaRPr lang="es-MX" altLang="es-MX" sz="24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308872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alt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r>
              <a:rPr lang="es-MX" sz="2400" b="1" i="1" dirty="0" smtClean="0">
                <a:solidFill>
                  <a:srgbClr val="009900"/>
                </a:solidFill>
                <a:latin typeface="Century Gothic" pitchFamily="34" charset="0"/>
              </a:rPr>
              <a:t>INADECUADA DIRECCIONALIDAD DEL GASTO: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Obras 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y acciones que </a:t>
            </a:r>
            <a:r>
              <a:rPr lang="es-MX" sz="2400" b="1" dirty="0">
                <a:solidFill>
                  <a:srgbClr val="FF0000"/>
                </a:solidFill>
                <a:latin typeface="Century Gothic" pitchFamily="34" charset="0"/>
              </a:rPr>
              <a:t>no benefician a la población </a:t>
            </a:r>
            <a:r>
              <a:rPr 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en pobreza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y 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que </a:t>
            </a:r>
            <a:r>
              <a:rPr lang="es-MX" sz="2400" b="1" dirty="0">
                <a:solidFill>
                  <a:srgbClr val="FF0000"/>
                </a:solidFill>
                <a:latin typeface="Century Gothic" pitchFamily="34" charset="0"/>
              </a:rPr>
              <a:t>no corresponden con los rubros </a:t>
            </a:r>
            <a:r>
              <a:rPr 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del FAIS.</a:t>
            </a:r>
            <a:endParaRPr lang="es-MX" sz="2400" b="1" dirty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Concentración de las </a:t>
            </a:r>
            <a:r>
              <a:rPr lang="es-MX" sz="2400" b="1" dirty="0">
                <a:solidFill>
                  <a:srgbClr val="FF0000"/>
                </a:solidFill>
                <a:latin typeface="Century Gothic" pitchFamily="34" charset="0"/>
              </a:rPr>
              <a:t>inversiones en pavimentos 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y obras 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similares.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Escasa inversión 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del FAIS en 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las 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zonas rurales.</a:t>
            </a: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sz="2400" b="1" dirty="0" smtClean="0">
                <a:solidFill>
                  <a:prstClr val="white"/>
                </a:solidFill>
                <a:latin typeface="Century Gothic" pitchFamily="34" charset="0"/>
              </a:rPr>
              <a:t>A los estados y municipios: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1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678204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alt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r>
              <a:rPr lang="es-MX" sz="2400" b="1" i="1" dirty="0" smtClean="0">
                <a:solidFill>
                  <a:srgbClr val="009900"/>
                </a:solidFill>
                <a:latin typeface="Century Gothic" pitchFamily="34" charset="0"/>
              </a:rPr>
              <a:t>SEGUIMIENTO Y EVALUACIÓN DE LOS RECURSOS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Calidad deficiente de la información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 que reportan los estados respecto del FISE.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No se conoce con certeza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 cuántas obras y acciones se realizan cada año con el FISE.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Se </a:t>
            </a:r>
            <a:r>
              <a:rPr lang="es-MX" sz="2400" b="1" dirty="0">
                <a:solidFill>
                  <a:srgbClr val="FF0000"/>
                </a:solidFill>
                <a:latin typeface="Century Gothic" pitchFamily="34" charset="0"/>
              </a:rPr>
              <a:t>desconoce su destino programático 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con una perspectiva nacional, el costo promedio de las obras, entre otros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.</a:t>
            </a: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b="1" dirty="0" smtClean="0">
                <a:solidFill>
                  <a:prstClr val="white"/>
                </a:solidFill>
                <a:latin typeface="Century Gothic" pitchFamily="34" charset="0"/>
              </a:rPr>
              <a:t>A los estados: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678204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alt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r>
              <a:rPr lang="es-MX" sz="2400" b="1" i="1" dirty="0" smtClean="0">
                <a:solidFill>
                  <a:srgbClr val="009900"/>
                </a:solidFill>
                <a:latin typeface="Century Gothic" pitchFamily="34" charset="0"/>
              </a:rPr>
              <a:t>SEGUIMIENTO Y EVALUACIÓN DE LOS RECURSOS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Calidad deficiente de la información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 que reportan los municipios respecto del FISM.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b="1" dirty="0">
                <a:solidFill>
                  <a:srgbClr val="FF0000"/>
                </a:solidFill>
                <a:latin typeface="Century Gothic" pitchFamily="34" charset="0"/>
              </a:rPr>
              <a:t>No se conoce con certeza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 cuántas obras y acciones se realizan cada año con 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el FISM.</a:t>
            </a: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400" b="1" dirty="0">
                <a:solidFill>
                  <a:srgbClr val="FF0000"/>
                </a:solidFill>
                <a:latin typeface="Century Gothic" pitchFamily="34" charset="0"/>
              </a:rPr>
              <a:t>Se desconoce su destino programático </a:t>
            </a:r>
            <a:r>
              <a:rPr lang="es-MX" sz="2400" dirty="0">
                <a:solidFill>
                  <a:prstClr val="black"/>
                </a:solidFill>
                <a:latin typeface="Century Gothic" pitchFamily="34" charset="0"/>
              </a:rPr>
              <a:t>con una perspectiva nacional, el costo promedio de las obras, entre otros</a:t>
            </a:r>
            <a:r>
              <a:rPr lang="es-MX" sz="2400" dirty="0" smtClean="0">
                <a:solidFill>
                  <a:prstClr val="black"/>
                </a:solidFill>
                <a:latin typeface="Century Gothic" pitchFamily="34" charset="0"/>
              </a:rPr>
              <a:t>.</a:t>
            </a: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b="1" dirty="0" smtClean="0">
                <a:solidFill>
                  <a:prstClr val="white"/>
                </a:solidFill>
                <a:latin typeface="Century Gothic" pitchFamily="34" charset="0"/>
              </a:rPr>
              <a:t>A los municipios: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Personalizado 1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3D6701"/>
      </a:accent5>
      <a:accent6>
        <a:srgbClr val="333333"/>
      </a:accent6>
      <a:hlink>
        <a:srgbClr val="660000"/>
      </a:hlink>
      <a:folHlink>
        <a:srgbClr val="CC3300"/>
      </a:folHlink>
    </a:clrScheme>
    <a:fontScheme name="Precedente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6099</TotalTime>
  <Words>895</Words>
  <Application>Microsoft Office PowerPoint</Application>
  <PresentationFormat>Presentación en pantalla (4:3)</PresentationFormat>
  <Paragraphs>212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13</vt:i4>
      </vt:variant>
    </vt:vector>
  </HeadingPairs>
  <TitlesOfParts>
    <vt:vector size="16" baseType="lpstr">
      <vt:lpstr>Diseño personalizado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CONSIDERACIONES BÁSICAS PARA UNA CRUZADA NACIONAL CONTRA EL HAMBRE</dc:title>
  <dc:creator>Andrea Herrera Escalante</dc:creator>
  <cp:lastModifiedBy>Arturo Granados Arzate</cp:lastModifiedBy>
  <cp:revision>555</cp:revision>
  <cp:lastPrinted>2013-12-05T20:43:42Z</cp:lastPrinted>
  <dcterms:created xsi:type="dcterms:W3CDTF">2012-12-13T20:13:57Z</dcterms:created>
  <dcterms:modified xsi:type="dcterms:W3CDTF">2013-12-05T21:35:54Z</dcterms:modified>
</cp:coreProperties>
</file>