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7" r:id="rId6"/>
  </p:sldMasterIdLst>
  <p:notesMasterIdLst>
    <p:notesMasterId r:id="rId43"/>
  </p:notesMasterIdLst>
  <p:sldIdLst>
    <p:sldId id="657" r:id="rId7"/>
    <p:sldId id="715" r:id="rId8"/>
    <p:sldId id="716" r:id="rId9"/>
    <p:sldId id="717" r:id="rId10"/>
    <p:sldId id="718" r:id="rId11"/>
    <p:sldId id="719" r:id="rId12"/>
    <p:sldId id="720" r:id="rId13"/>
    <p:sldId id="721" r:id="rId14"/>
    <p:sldId id="722" r:id="rId15"/>
    <p:sldId id="723" r:id="rId16"/>
    <p:sldId id="724" r:id="rId17"/>
    <p:sldId id="726" r:id="rId18"/>
    <p:sldId id="748" r:id="rId19"/>
    <p:sldId id="749" r:id="rId20"/>
    <p:sldId id="728" r:id="rId21"/>
    <p:sldId id="750" r:id="rId22"/>
    <p:sldId id="751" r:id="rId23"/>
    <p:sldId id="752" r:id="rId24"/>
    <p:sldId id="732" r:id="rId25"/>
    <p:sldId id="754" r:id="rId26"/>
    <p:sldId id="733" r:id="rId27"/>
    <p:sldId id="734" r:id="rId28"/>
    <p:sldId id="735" r:id="rId29"/>
    <p:sldId id="736" r:id="rId30"/>
    <p:sldId id="737" r:id="rId31"/>
    <p:sldId id="738" r:id="rId32"/>
    <p:sldId id="739" r:id="rId33"/>
    <p:sldId id="740" r:id="rId34"/>
    <p:sldId id="741" r:id="rId35"/>
    <p:sldId id="742" r:id="rId36"/>
    <p:sldId id="743" r:id="rId37"/>
    <p:sldId id="744" r:id="rId38"/>
    <p:sldId id="745" r:id="rId39"/>
    <p:sldId id="746" r:id="rId40"/>
    <p:sldId id="747" r:id="rId41"/>
    <p:sldId id="755" r:id="rId4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3735"/>
    <a:srgbClr val="FF33CC"/>
    <a:srgbClr val="FF3300"/>
    <a:srgbClr val="226822"/>
    <a:srgbClr val="006600"/>
    <a:srgbClr val="F5801F"/>
    <a:srgbClr val="009900"/>
    <a:srgbClr val="319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6835" autoAdjust="0"/>
  </p:normalViewPr>
  <p:slideViewPr>
    <p:cSldViewPr>
      <p:cViewPr>
        <p:scale>
          <a:sx n="90" d="100"/>
          <a:sy n="90" d="100"/>
        </p:scale>
        <p:origin x="-792" y="-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heme" Target="theme/theme1.xml"/><Relationship Id="rId20" Type="http://schemas.openxmlformats.org/officeDocument/2006/relationships/slide" Target="slides/slide14.xml"/><Relationship Id="rId41" Type="http://schemas.openxmlformats.org/officeDocument/2006/relationships/slide" Target="slides/slide35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FE436C-66E5-4321-AA94-9460D6B23A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C61E119-05CF-48C9-9EE4-67BAD06AC0A6}">
      <dgm:prSet phldrT="[Texto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xfrm>
          <a:off x="428447" y="29189"/>
          <a:ext cx="5998266" cy="1623600"/>
        </a:xfrm>
        <a:solidFill>
          <a:srgbClr val="00B050"/>
        </a:solidFill>
        <a:ln w="25400" cap="flat" cmpd="sng" algn="ctr">
          <a:solidFill>
            <a:srgbClr val="9BBB59">
              <a:shade val="50000"/>
            </a:srgbClr>
          </a:solidFill>
          <a:prstDash val="solid"/>
        </a:ln>
        <a:effectLst/>
      </dgm:spPr>
      <dgm:t>
        <a:bodyPr/>
        <a:lstStyle/>
        <a:p>
          <a:r>
            <a:rPr lang="es-MX" sz="30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Artículo 33 de la Ley de Coordinación Fiscal</a:t>
          </a:r>
          <a:endParaRPr lang="es-ES" sz="3000" b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DDAC1FD-4596-422E-89F6-9D890CE8C989}" type="parTrans" cxnId="{F5428468-0789-479C-8A7C-1EA865651074}">
      <dgm:prSet/>
      <dgm:spPr/>
      <dgm:t>
        <a:bodyPr/>
        <a:lstStyle/>
        <a:p>
          <a:endParaRPr lang="es-ES" sz="1800"/>
        </a:p>
      </dgm:t>
    </dgm:pt>
    <dgm:pt modelId="{4D6954E7-4468-422D-84C8-8CE940C326CB}" type="sibTrans" cxnId="{F5428468-0789-479C-8A7C-1EA865651074}">
      <dgm:prSet/>
      <dgm:spPr/>
      <dgm:t>
        <a:bodyPr/>
        <a:lstStyle/>
        <a:p>
          <a:endParaRPr lang="es-ES" sz="1800"/>
        </a:p>
      </dgm:t>
    </dgm:pt>
    <dgm:pt modelId="{FC143E18-C1B5-43AC-9948-7279984DEB58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xfrm>
          <a:off x="0" y="840989"/>
          <a:ext cx="8568952" cy="3898125"/>
        </a:xfrm>
        <a:solidFill>
          <a:sysClr val="window" lastClr="FFFFFF"/>
        </a:solidFill>
        <a:ln w="25400" cap="flat" cmpd="sng" algn="ctr">
          <a:solidFill>
            <a:srgbClr val="9BBB59"/>
          </a:solidFill>
          <a:prstDash val="solid"/>
        </a:ln>
        <a:effectLst/>
      </dgm:spPr>
      <dgm:t>
        <a:bodyPr/>
        <a:lstStyle/>
        <a:p>
          <a:pPr algn="just"/>
          <a:r>
            <a:rPr lang="es-MX" sz="2400" i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En caso de los Municipios o las demarcaciones del DF, éstos podrán disponer de hasta un 2% del total de recursos del Fondo para la Infraestructura Social Municipal que les correspondan para la realización de un </a:t>
          </a:r>
          <a:r>
            <a:rPr lang="es-MX" sz="2400" b="1" i="0" dirty="0" smtClean="0">
              <a:solidFill>
                <a:srgbClr val="C00000"/>
              </a:solidFill>
              <a:latin typeface="Calibri"/>
              <a:ea typeface="+mn-ea"/>
              <a:cs typeface="+mn-cs"/>
            </a:rPr>
            <a:t>Programa de Desarrollo Institucional</a:t>
          </a:r>
          <a:r>
            <a:rPr lang="es-MX" sz="2400" i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 Este programa será convenido entre el Ejecutivo Federal a través de la Secretaría de Desarrollo Social, el Gobierno de la Entidad correspondiente y el Municipio o Demarcación de que se trate.</a:t>
          </a:r>
          <a:endParaRPr lang="es-ES" sz="2400" b="1" i="0" dirty="0" smtClean="0">
            <a:solidFill>
              <a:srgbClr val="009900"/>
            </a:solidFill>
            <a:latin typeface="Calibri"/>
            <a:ea typeface="+mn-ea"/>
            <a:cs typeface="+mn-cs"/>
          </a:endParaRPr>
        </a:p>
      </dgm:t>
    </dgm:pt>
    <dgm:pt modelId="{115C4CD5-C4B4-4135-8688-554E613801B6}" type="parTrans" cxnId="{6AB666F8-7365-4A90-A015-340EFC42C968}">
      <dgm:prSet/>
      <dgm:spPr/>
      <dgm:t>
        <a:bodyPr/>
        <a:lstStyle/>
        <a:p>
          <a:endParaRPr lang="es-ES"/>
        </a:p>
      </dgm:t>
    </dgm:pt>
    <dgm:pt modelId="{3840B67A-A837-4667-8D29-A21ED222E3DB}" type="sibTrans" cxnId="{6AB666F8-7365-4A90-A015-340EFC42C968}">
      <dgm:prSet/>
      <dgm:spPr/>
      <dgm:t>
        <a:bodyPr/>
        <a:lstStyle/>
        <a:p>
          <a:endParaRPr lang="es-ES"/>
        </a:p>
      </dgm:t>
    </dgm:pt>
    <dgm:pt modelId="{2ECFBEE6-931C-44B1-9C1A-7F9ADE17397F}" type="pres">
      <dgm:prSet presAssocID="{A7FE436C-66E5-4321-AA94-9460D6B23A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0E61582-A446-4E9C-9553-1272A730BB8F}" type="pres">
      <dgm:prSet presAssocID="{BC61E119-05CF-48C9-9EE4-67BAD06AC0A6}" presName="parentLin" presStyleCnt="0"/>
      <dgm:spPr/>
    </dgm:pt>
    <dgm:pt modelId="{C3C4D169-5BAF-4CBC-8085-0379827FA5FF}" type="pres">
      <dgm:prSet presAssocID="{BC61E119-05CF-48C9-9EE4-67BAD06AC0A6}" presName="parentLeftMargin" presStyleLbl="node1" presStyleIdx="0" presStyleCnt="1"/>
      <dgm:spPr>
        <a:prstGeom prst="roundRect">
          <a:avLst/>
        </a:prstGeom>
      </dgm:spPr>
      <dgm:t>
        <a:bodyPr/>
        <a:lstStyle/>
        <a:p>
          <a:endParaRPr lang="es-ES"/>
        </a:p>
      </dgm:t>
    </dgm:pt>
    <dgm:pt modelId="{BC84E74C-EBE8-421E-9D35-DD793CB215E7}" type="pres">
      <dgm:prSet presAssocID="{BC61E119-05CF-48C9-9EE4-67BAD06AC0A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922DF6F-931E-4AFD-B158-3A6E98B899C9}" type="pres">
      <dgm:prSet presAssocID="{BC61E119-05CF-48C9-9EE4-67BAD06AC0A6}" presName="negativeSpace" presStyleCnt="0"/>
      <dgm:spPr/>
    </dgm:pt>
    <dgm:pt modelId="{0F64967D-1F03-4415-97A3-31AEE775F5F1}" type="pres">
      <dgm:prSet presAssocID="{BC61E119-05CF-48C9-9EE4-67BAD06AC0A6}" presName="childText" presStyleLbl="conFgAcc1" presStyleIdx="0" presStyleCnt="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s-ES"/>
        </a:p>
      </dgm:t>
    </dgm:pt>
  </dgm:ptLst>
  <dgm:cxnLst>
    <dgm:cxn modelId="{F5428468-0789-479C-8A7C-1EA865651074}" srcId="{A7FE436C-66E5-4321-AA94-9460D6B23AEE}" destId="{BC61E119-05CF-48C9-9EE4-67BAD06AC0A6}" srcOrd="0" destOrd="0" parTransId="{CDDAC1FD-4596-422E-89F6-9D890CE8C989}" sibTransId="{4D6954E7-4468-422D-84C8-8CE940C326CB}"/>
    <dgm:cxn modelId="{8DEA7176-54B1-4CAF-A097-111A64765823}" type="presOf" srcId="{BC61E119-05CF-48C9-9EE4-67BAD06AC0A6}" destId="{C3C4D169-5BAF-4CBC-8085-0379827FA5FF}" srcOrd="0" destOrd="0" presId="urn:microsoft.com/office/officeart/2005/8/layout/list1"/>
    <dgm:cxn modelId="{49A56DC8-B7F6-4817-AFE7-06DF0CA2B345}" type="presOf" srcId="{FC143E18-C1B5-43AC-9948-7279984DEB58}" destId="{0F64967D-1F03-4415-97A3-31AEE775F5F1}" srcOrd="0" destOrd="0" presId="urn:microsoft.com/office/officeart/2005/8/layout/list1"/>
    <dgm:cxn modelId="{7F20292A-798B-4768-9D00-949527B6DE66}" type="presOf" srcId="{A7FE436C-66E5-4321-AA94-9460D6B23AEE}" destId="{2ECFBEE6-931C-44B1-9C1A-7F9ADE17397F}" srcOrd="0" destOrd="0" presId="urn:microsoft.com/office/officeart/2005/8/layout/list1"/>
    <dgm:cxn modelId="{6AB666F8-7365-4A90-A015-340EFC42C968}" srcId="{BC61E119-05CF-48C9-9EE4-67BAD06AC0A6}" destId="{FC143E18-C1B5-43AC-9948-7279984DEB58}" srcOrd="0" destOrd="0" parTransId="{115C4CD5-C4B4-4135-8688-554E613801B6}" sibTransId="{3840B67A-A837-4667-8D29-A21ED222E3DB}"/>
    <dgm:cxn modelId="{D60A1EDB-18C7-4FB4-B177-A764646346C5}" type="presOf" srcId="{BC61E119-05CF-48C9-9EE4-67BAD06AC0A6}" destId="{BC84E74C-EBE8-421E-9D35-DD793CB215E7}" srcOrd="1" destOrd="0" presId="urn:microsoft.com/office/officeart/2005/8/layout/list1"/>
    <dgm:cxn modelId="{8DA53E4C-C850-4006-ACCA-E6BCC398F1E9}" type="presParOf" srcId="{2ECFBEE6-931C-44B1-9C1A-7F9ADE17397F}" destId="{50E61582-A446-4E9C-9553-1272A730BB8F}" srcOrd="0" destOrd="0" presId="urn:microsoft.com/office/officeart/2005/8/layout/list1"/>
    <dgm:cxn modelId="{4BA34716-E362-4F1C-ADF8-83C34706169B}" type="presParOf" srcId="{50E61582-A446-4E9C-9553-1272A730BB8F}" destId="{C3C4D169-5BAF-4CBC-8085-0379827FA5FF}" srcOrd="0" destOrd="0" presId="urn:microsoft.com/office/officeart/2005/8/layout/list1"/>
    <dgm:cxn modelId="{E7257D45-E743-442D-971E-1D233D8A8585}" type="presParOf" srcId="{50E61582-A446-4E9C-9553-1272A730BB8F}" destId="{BC84E74C-EBE8-421E-9D35-DD793CB215E7}" srcOrd="1" destOrd="0" presId="urn:microsoft.com/office/officeart/2005/8/layout/list1"/>
    <dgm:cxn modelId="{AF20FC78-97CC-49DE-B348-B994E46BF4E1}" type="presParOf" srcId="{2ECFBEE6-931C-44B1-9C1A-7F9ADE17397F}" destId="{E922DF6F-931E-4AFD-B158-3A6E98B899C9}" srcOrd="1" destOrd="0" presId="urn:microsoft.com/office/officeart/2005/8/layout/list1"/>
    <dgm:cxn modelId="{94BF3DF0-A9D0-45A8-BC2D-A230CA2B0070}" type="presParOf" srcId="{2ECFBEE6-931C-44B1-9C1A-7F9ADE17397F}" destId="{0F64967D-1F03-4415-97A3-31AEE775F5F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2F2788-04F3-4412-809D-F035115EECE8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</dgm:spPr>
      <dgm:t>
        <a:bodyPr/>
        <a:lstStyle/>
        <a:p>
          <a:endParaRPr lang="es-MX"/>
        </a:p>
      </dgm:t>
    </dgm:pt>
    <dgm:pt modelId="{08BC2B70-1D92-4EF3-B338-FC6C7346C45B}">
      <dgm:prSet phldrT="[Texto]" custT="1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just"/>
          <a:r>
            <a:rPr lang="es-MX" sz="2800" b="1" dirty="0" smtClean="0"/>
            <a:t>Mejorar las capacidades institucionales y de gestión de los gobiernos locales</a:t>
          </a:r>
          <a:r>
            <a:rPr lang="es-MX" sz="2400" dirty="0" smtClean="0"/>
            <a:t> para un efectivo combate a la pobreza.</a:t>
          </a:r>
          <a:endParaRPr lang="es-MX" sz="2400" dirty="0"/>
        </a:p>
      </dgm:t>
    </dgm:pt>
    <dgm:pt modelId="{77D9C502-E5BC-417D-91BA-EEFC0B1C23D6}" type="parTrans" cxnId="{D7414A5B-37C4-4F83-BBB1-6C004BA6A99C}">
      <dgm:prSet/>
      <dgm:spPr/>
      <dgm:t>
        <a:bodyPr/>
        <a:lstStyle/>
        <a:p>
          <a:endParaRPr lang="es-MX" sz="2400"/>
        </a:p>
      </dgm:t>
    </dgm:pt>
    <dgm:pt modelId="{9A94B924-F06D-4ADD-82A1-B66CCCD87BFC}" type="sibTrans" cxnId="{D7414A5B-37C4-4F83-BBB1-6C004BA6A99C}">
      <dgm:prSet/>
      <dgm:spPr/>
      <dgm:t>
        <a:bodyPr/>
        <a:lstStyle/>
        <a:p>
          <a:endParaRPr lang="es-MX" sz="2400"/>
        </a:p>
      </dgm:t>
    </dgm:pt>
    <dgm:pt modelId="{3B124796-2971-4DB6-91CB-2FFC81701BC7}">
      <dgm:prSet phldrT="[Texto]" custT="1"/>
      <dgm:spPr>
        <a:solidFill>
          <a:srgbClr val="FF0000"/>
        </a:solidFill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just"/>
          <a:r>
            <a:rPr lang="es-MX" sz="2800" b="1" dirty="0" smtClean="0"/>
            <a:t>Maximizar los recursos humanos, materiales y financieros </a:t>
          </a:r>
          <a:r>
            <a:rPr lang="es-MX" sz="2400" dirty="0" smtClean="0"/>
            <a:t>con los que cuenta el municipio o demarcación del DF. </a:t>
          </a:r>
          <a:endParaRPr lang="es-MX" sz="2400" dirty="0"/>
        </a:p>
      </dgm:t>
    </dgm:pt>
    <dgm:pt modelId="{1EF904B1-4E59-4522-98DF-5B150632CB10}" type="parTrans" cxnId="{A1C19211-AF99-4565-BBD1-26ED5BFED59E}">
      <dgm:prSet/>
      <dgm:spPr/>
      <dgm:t>
        <a:bodyPr/>
        <a:lstStyle/>
        <a:p>
          <a:endParaRPr lang="es-MX" sz="2400"/>
        </a:p>
      </dgm:t>
    </dgm:pt>
    <dgm:pt modelId="{C4FDC94D-289E-4801-8C2F-CA10857CB0F7}" type="sibTrans" cxnId="{A1C19211-AF99-4565-BBD1-26ED5BFED59E}">
      <dgm:prSet/>
      <dgm:spPr/>
      <dgm:t>
        <a:bodyPr/>
        <a:lstStyle/>
        <a:p>
          <a:endParaRPr lang="es-MX" sz="2400"/>
        </a:p>
      </dgm:t>
    </dgm:pt>
    <dgm:pt modelId="{D0F46CEF-7368-4569-8FF6-6C67A74A4D06}" type="pres">
      <dgm:prSet presAssocID="{302F2788-04F3-4412-809D-F035115EEC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6C6EB8E-ED1B-4C43-8621-4ABDACF19F37}" type="pres">
      <dgm:prSet presAssocID="{08BC2B70-1D92-4EF3-B338-FC6C7346C45B}" presName="parentText" presStyleLbl="node1" presStyleIdx="0" presStyleCnt="2" custLinFactY="-2486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D3A03E8-DA03-459D-A8CA-736DB01AAF86}" type="pres">
      <dgm:prSet presAssocID="{9A94B924-F06D-4ADD-82A1-B66CCCD87BFC}" presName="spacer" presStyleCnt="0"/>
      <dgm:spPr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es-MX"/>
        </a:p>
      </dgm:t>
    </dgm:pt>
    <dgm:pt modelId="{D9E63549-5106-4AD2-8CF6-76C79F725474}" type="pres">
      <dgm:prSet presAssocID="{3B124796-2971-4DB6-91CB-2FFC81701BC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1C19211-AF99-4565-BBD1-26ED5BFED59E}" srcId="{302F2788-04F3-4412-809D-F035115EECE8}" destId="{3B124796-2971-4DB6-91CB-2FFC81701BC7}" srcOrd="1" destOrd="0" parTransId="{1EF904B1-4E59-4522-98DF-5B150632CB10}" sibTransId="{C4FDC94D-289E-4801-8C2F-CA10857CB0F7}"/>
    <dgm:cxn modelId="{260A3AC8-DFF3-498E-8948-C234EFE0B4C2}" type="presOf" srcId="{302F2788-04F3-4412-809D-F035115EECE8}" destId="{D0F46CEF-7368-4569-8FF6-6C67A74A4D06}" srcOrd="0" destOrd="0" presId="urn:microsoft.com/office/officeart/2005/8/layout/vList2"/>
    <dgm:cxn modelId="{D7414A5B-37C4-4F83-BBB1-6C004BA6A99C}" srcId="{302F2788-04F3-4412-809D-F035115EECE8}" destId="{08BC2B70-1D92-4EF3-B338-FC6C7346C45B}" srcOrd="0" destOrd="0" parTransId="{77D9C502-E5BC-417D-91BA-EEFC0B1C23D6}" sibTransId="{9A94B924-F06D-4ADD-82A1-B66CCCD87BFC}"/>
    <dgm:cxn modelId="{89FB8469-6653-4EE5-806F-AC061BC6C55A}" type="presOf" srcId="{3B124796-2971-4DB6-91CB-2FFC81701BC7}" destId="{D9E63549-5106-4AD2-8CF6-76C79F725474}" srcOrd="0" destOrd="0" presId="urn:microsoft.com/office/officeart/2005/8/layout/vList2"/>
    <dgm:cxn modelId="{F3342228-9EE1-4725-AD54-F3CE1C4B5B42}" type="presOf" srcId="{08BC2B70-1D92-4EF3-B338-FC6C7346C45B}" destId="{36C6EB8E-ED1B-4C43-8621-4ABDACF19F37}" srcOrd="0" destOrd="0" presId="urn:microsoft.com/office/officeart/2005/8/layout/vList2"/>
    <dgm:cxn modelId="{15750E09-E825-4D2A-B748-00B555090B32}" type="presParOf" srcId="{D0F46CEF-7368-4569-8FF6-6C67A74A4D06}" destId="{36C6EB8E-ED1B-4C43-8621-4ABDACF19F37}" srcOrd="0" destOrd="0" presId="urn:microsoft.com/office/officeart/2005/8/layout/vList2"/>
    <dgm:cxn modelId="{C218C18E-6742-49A3-A774-E1CD653C5265}" type="presParOf" srcId="{D0F46CEF-7368-4569-8FF6-6C67A74A4D06}" destId="{6D3A03E8-DA03-459D-A8CA-736DB01AAF86}" srcOrd="1" destOrd="0" presId="urn:microsoft.com/office/officeart/2005/8/layout/vList2"/>
    <dgm:cxn modelId="{5F80CE33-350E-48B9-8F6B-9782699DF70F}" type="presParOf" srcId="{D0F46CEF-7368-4569-8FF6-6C67A74A4D06}" destId="{D9E63549-5106-4AD2-8CF6-76C79F72547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D24DF36-049C-428D-88B7-8DC980AF3D1C}" type="doc">
      <dgm:prSet loTypeId="urn:microsoft.com/office/officeart/2005/8/layout/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F99788C8-499E-409B-8AB5-B8140F3A684A}">
      <dgm:prSet phldrT="[Texto]" custT="1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pPr algn="just"/>
          <a:r>
            <a:rPr lang="es-MX" sz="2400" b="1" dirty="0" smtClean="0">
              <a:latin typeface="+mn-lt"/>
            </a:rPr>
            <a:t>Ley</a:t>
          </a:r>
          <a:r>
            <a:rPr lang="es-MX" sz="2400" b="1" baseline="0" dirty="0" smtClean="0">
              <a:latin typeface="+mn-lt"/>
            </a:rPr>
            <a:t> de Coordinación Fiscal</a:t>
          </a:r>
          <a:endParaRPr lang="es-MX" sz="2400" b="1" dirty="0">
            <a:latin typeface="+mn-lt"/>
          </a:endParaRPr>
        </a:p>
      </dgm:t>
    </dgm:pt>
    <dgm:pt modelId="{F8583348-D468-4F16-9DBB-1E54888B8DA7}" type="parTrans" cxnId="{07D1CD61-FB1D-4F5E-9F03-9E66F73A62FE}">
      <dgm:prSet/>
      <dgm:spPr/>
      <dgm:t>
        <a:bodyPr/>
        <a:lstStyle/>
        <a:p>
          <a:pPr algn="just"/>
          <a:endParaRPr lang="es-MX" sz="1600">
            <a:latin typeface="+mn-lt"/>
          </a:endParaRPr>
        </a:p>
      </dgm:t>
    </dgm:pt>
    <dgm:pt modelId="{157E85C3-0219-4AC7-B388-9621573A4482}" type="sibTrans" cxnId="{07D1CD61-FB1D-4F5E-9F03-9E66F73A62FE}">
      <dgm:prSet/>
      <dgm:spPr/>
      <dgm:t>
        <a:bodyPr/>
        <a:lstStyle/>
        <a:p>
          <a:pPr algn="just"/>
          <a:endParaRPr lang="es-MX" sz="1600">
            <a:latin typeface="+mn-lt"/>
          </a:endParaRPr>
        </a:p>
      </dgm:t>
    </dgm:pt>
    <dgm:pt modelId="{ED494B96-F811-477E-AB71-DB9E18E21148}">
      <dgm:prSet phldrT="[Texto]" custT="1"/>
      <dgm:spPr/>
      <dgm:t>
        <a:bodyPr/>
        <a:lstStyle/>
        <a:p>
          <a:pPr algn="just"/>
          <a:r>
            <a:rPr lang="es-ES" sz="2000" dirty="0" smtClean="0">
              <a:latin typeface="+mn-lt"/>
            </a:rPr>
            <a:t>En caso de los Municipios, éstos podrán disponer </a:t>
          </a:r>
          <a:r>
            <a:rPr lang="es-ES" sz="2000" b="1" dirty="0" smtClean="0">
              <a:solidFill>
                <a:srgbClr val="FF0000"/>
              </a:solidFill>
              <a:latin typeface="+mn-lt"/>
            </a:rPr>
            <a:t>de hasta un 2% del total de recursos del Fondo para la Infraestructura Social Municipal DF</a:t>
          </a:r>
          <a:r>
            <a:rPr lang="es-ES" sz="2000" b="1" dirty="0" smtClean="0">
              <a:latin typeface="+mn-lt"/>
            </a:rPr>
            <a:t> </a:t>
          </a:r>
          <a:r>
            <a:rPr lang="es-ES" sz="2000" dirty="0" smtClean="0">
              <a:latin typeface="+mn-lt"/>
            </a:rPr>
            <a:t>que les correspondan para la realización de un Programa de Desarrollo Institucional DF. </a:t>
          </a:r>
          <a:endParaRPr lang="es-MX" sz="2000" dirty="0">
            <a:latin typeface="+mn-lt"/>
          </a:endParaRPr>
        </a:p>
      </dgm:t>
    </dgm:pt>
    <dgm:pt modelId="{FFAE1C79-685B-41E8-8898-94CF33FD9C4F}" type="parTrans" cxnId="{FE67D828-CA71-4957-9A46-69523EC77B1E}">
      <dgm:prSet/>
      <dgm:spPr/>
      <dgm:t>
        <a:bodyPr/>
        <a:lstStyle/>
        <a:p>
          <a:pPr algn="just"/>
          <a:endParaRPr lang="es-MX" sz="1600">
            <a:latin typeface="+mn-lt"/>
          </a:endParaRPr>
        </a:p>
      </dgm:t>
    </dgm:pt>
    <dgm:pt modelId="{245F6FA0-B5B0-418F-941A-4A80CB25C18E}" type="sibTrans" cxnId="{FE67D828-CA71-4957-9A46-69523EC77B1E}">
      <dgm:prSet/>
      <dgm:spPr/>
      <dgm:t>
        <a:bodyPr/>
        <a:lstStyle/>
        <a:p>
          <a:pPr algn="just"/>
          <a:endParaRPr lang="es-MX" sz="1600">
            <a:latin typeface="+mn-lt"/>
          </a:endParaRPr>
        </a:p>
      </dgm:t>
    </dgm:pt>
    <dgm:pt modelId="{D7E564AC-1F7D-471F-BB83-A8306EA0FE78}">
      <dgm:prSet phldrT="[Texto]" custT="1"/>
      <dgm:spPr>
        <a:solidFill>
          <a:srgbClr val="226822"/>
        </a:solidFill>
      </dgm:spPr>
      <dgm:t>
        <a:bodyPr/>
        <a:lstStyle/>
        <a:p>
          <a:pPr algn="just"/>
          <a:r>
            <a:rPr lang="es-MX" sz="2400" b="1" dirty="0" smtClean="0">
              <a:latin typeface="+mn-lt"/>
            </a:rPr>
            <a:t>Acciones</a:t>
          </a:r>
          <a:endParaRPr lang="es-MX" sz="2400" b="1" dirty="0">
            <a:latin typeface="+mn-lt"/>
          </a:endParaRPr>
        </a:p>
      </dgm:t>
    </dgm:pt>
    <dgm:pt modelId="{F0D14616-6FA5-4845-A2B9-390DFD0C644D}" type="parTrans" cxnId="{57488B58-A3B0-4ACA-9CD5-BECC133DF039}">
      <dgm:prSet/>
      <dgm:spPr/>
      <dgm:t>
        <a:bodyPr/>
        <a:lstStyle/>
        <a:p>
          <a:pPr algn="just"/>
          <a:endParaRPr lang="es-ES" sz="2000"/>
        </a:p>
      </dgm:t>
    </dgm:pt>
    <dgm:pt modelId="{D86AD2B9-2B84-4286-9E66-EAF5CA9EB312}" type="sibTrans" cxnId="{57488B58-A3B0-4ACA-9CD5-BECC133DF039}">
      <dgm:prSet/>
      <dgm:spPr/>
      <dgm:t>
        <a:bodyPr/>
        <a:lstStyle/>
        <a:p>
          <a:pPr algn="just"/>
          <a:endParaRPr lang="es-ES" sz="2000"/>
        </a:p>
      </dgm:t>
    </dgm:pt>
    <dgm:pt modelId="{4216D6B9-DD04-48C2-A3C0-79E03DCAE8FB}">
      <dgm:prSet phldrT="[Texto]" custT="1"/>
      <dgm:spPr/>
      <dgm:t>
        <a:bodyPr/>
        <a:lstStyle/>
        <a:p>
          <a:pPr algn="just"/>
          <a:r>
            <a:rPr lang="es-ES" sz="1800" dirty="0" smtClean="0">
              <a:latin typeface="+mn-lt"/>
            </a:rPr>
            <a:t>Se deben enfocar en desarrollar aspectos Institucionales para el fortalecimiento de las capacidades de los  Municipios y demarcaciones del DF en: </a:t>
          </a:r>
          <a:r>
            <a:rPr lang="es-ES" sz="1800" b="1" dirty="0" smtClean="0">
              <a:solidFill>
                <a:srgbClr val="FF0000"/>
              </a:solidFill>
              <a:latin typeface="+mn-lt"/>
            </a:rPr>
            <a:t>gestión, operación,  organización y participación ciudadana.</a:t>
          </a:r>
          <a:endParaRPr lang="es-MX" sz="1800" b="1" dirty="0">
            <a:solidFill>
              <a:srgbClr val="FF0000"/>
            </a:solidFill>
            <a:latin typeface="+mn-lt"/>
          </a:endParaRPr>
        </a:p>
      </dgm:t>
    </dgm:pt>
    <dgm:pt modelId="{55F1A3BB-4018-4DCA-B63B-45EED2D5C82F}" type="parTrans" cxnId="{D89DF87D-707C-45AE-AA9B-CE7268F46586}">
      <dgm:prSet/>
      <dgm:spPr/>
      <dgm:t>
        <a:bodyPr/>
        <a:lstStyle/>
        <a:p>
          <a:pPr algn="just"/>
          <a:endParaRPr lang="es-ES" sz="2000"/>
        </a:p>
      </dgm:t>
    </dgm:pt>
    <dgm:pt modelId="{F3A11ADB-7055-4518-B9B2-CF2ADF91B596}" type="sibTrans" cxnId="{D89DF87D-707C-45AE-AA9B-CE7268F46586}">
      <dgm:prSet/>
      <dgm:spPr/>
      <dgm:t>
        <a:bodyPr/>
        <a:lstStyle/>
        <a:p>
          <a:pPr algn="just"/>
          <a:endParaRPr lang="es-ES" sz="2000"/>
        </a:p>
      </dgm:t>
    </dgm:pt>
    <dgm:pt modelId="{F415677D-1850-4CFA-A882-2387DE736C1C}">
      <dgm:prSet custT="1"/>
      <dgm:spPr>
        <a:solidFill>
          <a:srgbClr val="009999"/>
        </a:solidFill>
      </dgm:spPr>
      <dgm:t>
        <a:bodyPr/>
        <a:lstStyle/>
        <a:p>
          <a:pPr algn="just"/>
          <a:r>
            <a:rPr lang="es-MX" sz="2400" b="1" dirty="0" smtClean="0">
              <a:latin typeface="+mn-lt"/>
            </a:rPr>
            <a:t>Actores que participan</a:t>
          </a:r>
        </a:p>
      </dgm:t>
    </dgm:pt>
    <dgm:pt modelId="{8794C751-29AF-49DB-ADA0-C206187E4366}" type="parTrans" cxnId="{830BA240-B69C-4EF1-879E-307FE4A02168}">
      <dgm:prSet/>
      <dgm:spPr/>
      <dgm:t>
        <a:bodyPr/>
        <a:lstStyle/>
        <a:p>
          <a:pPr algn="just"/>
          <a:endParaRPr lang="es-ES" sz="2000"/>
        </a:p>
      </dgm:t>
    </dgm:pt>
    <dgm:pt modelId="{5C1A0609-7CC6-47C3-9C6E-C772D2D00771}" type="sibTrans" cxnId="{830BA240-B69C-4EF1-879E-307FE4A02168}">
      <dgm:prSet/>
      <dgm:spPr/>
      <dgm:t>
        <a:bodyPr/>
        <a:lstStyle/>
        <a:p>
          <a:pPr algn="just"/>
          <a:endParaRPr lang="es-ES" sz="2000"/>
        </a:p>
      </dgm:t>
    </dgm:pt>
    <dgm:pt modelId="{63BFDADA-DF38-43D3-A41F-D17870698099}">
      <dgm:prSet custT="1"/>
      <dgm:spPr/>
      <dgm:t>
        <a:bodyPr/>
        <a:lstStyle/>
        <a:p>
          <a:pPr algn="just"/>
          <a:r>
            <a:rPr lang="es-ES" sz="2000" dirty="0" smtClean="0">
              <a:latin typeface="+mn-lt"/>
            </a:rPr>
            <a:t>Este programa será convenido entre el Ejecutivo Federal a través de la </a:t>
          </a:r>
          <a:r>
            <a:rPr lang="es-ES" sz="2000" b="1" dirty="0" smtClean="0">
              <a:solidFill>
                <a:srgbClr val="FF0000"/>
              </a:solidFill>
              <a:latin typeface="+mn-lt"/>
            </a:rPr>
            <a:t>Secretaría de Desarrollo Social, el Gobierno Entidad</a:t>
          </a:r>
          <a:r>
            <a:rPr lang="es-ES" sz="2000" dirty="0" smtClean="0">
              <a:latin typeface="+mn-lt"/>
            </a:rPr>
            <a:t> correspondiente y el </a:t>
          </a:r>
          <a:r>
            <a:rPr lang="es-ES" sz="2000" b="1" dirty="0" smtClean="0">
              <a:solidFill>
                <a:srgbClr val="FF0000"/>
              </a:solidFill>
              <a:latin typeface="+mn-lt"/>
            </a:rPr>
            <a:t>Municipio o demarcación</a:t>
          </a:r>
          <a:r>
            <a:rPr lang="es-ES" sz="2000" dirty="0" smtClean="0">
              <a:solidFill>
                <a:srgbClr val="FF0000"/>
              </a:solidFill>
              <a:latin typeface="+mn-lt"/>
            </a:rPr>
            <a:t> </a:t>
          </a:r>
          <a:r>
            <a:rPr lang="es-ES" sz="2000" dirty="0" smtClean="0">
              <a:latin typeface="+mn-lt"/>
            </a:rPr>
            <a:t>de que se trate.</a:t>
          </a:r>
          <a:endParaRPr lang="es-MX" sz="2000" b="1" dirty="0" smtClean="0">
            <a:latin typeface="+mn-lt"/>
          </a:endParaRPr>
        </a:p>
      </dgm:t>
    </dgm:pt>
    <dgm:pt modelId="{DCC4E463-873A-46B4-8BE8-1D36B009E368}" type="parTrans" cxnId="{1844A76D-6068-4F58-BF97-2299FED9369E}">
      <dgm:prSet/>
      <dgm:spPr/>
      <dgm:t>
        <a:bodyPr/>
        <a:lstStyle/>
        <a:p>
          <a:pPr algn="just"/>
          <a:endParaRPr lang="es-ES" sz="2000"/>
        </a:p>
      </dgm:t>
    </dgm:pt>
    <dgm:pt modelId="{958B3F40-1AA1-4D6C-93B4-37DF711CDEF1}" type="sibTrans" cxnId="{1844A76D-6068-4F58-BF97-2299FED9369E}">
      <dgm:prSet/>
      <dgm:spPr/>
      <dgm:t>
        <a:bodyPr/>
        <a:lstStyle/>
        <a:p>
          <a:pPr algn="just"/>
          <a:endParaRPr lang="es-ES" sz="2000"/>
        </a:p>
      </dgm:t>
    </dgm:pt>
    <dgm:pt modelId="{D5593C12-CAC5-491D-A2C5-A2FD56DFE8C7}" type="pres">
      <dgm:prSet presAssocID="{1D24DF36-049C-428D-88B7-8DC980AF3D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A838BFC-9121-4D63-BDEC-5A4E65E9A633}" type="pres">
      <dgm:prSet presAssocID="{F99788C8-499E-409B-8AB5-B8140F3A684A}" presName="parentLin" presStyleCnt="0"/>
      <dgm:spPr/>
      <dgm:t>
        <a:bodyPr/>
        <a:lstStyle/>
        <a:p>
          <a:endParaRPr lang="es-ES"/>
        </a:p>
      </dgm:t>
    </dgm:pt>
    <dgm:pt modelId="{13822B35-4F5E-44EF-9C4B-4328FBCD966D}" type="pres">
      <dgm:prSet presAssocID="{F99788C8-499E-409B-8AB5-B8140F3A684A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7D14A36E-961D-453C-AF86-6A575C4602C3}" type="pres">
      <dgm:prSet presAssocID="{F99788C8-499E-409B-8AB5-B8140F3A684A}" presName="parentText" presStyleLbl="node1" presStyleIdx="0" presStyleCnt="3" custScaleY="28080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91C82E-AEFE-4629-8B4A-9EFBF7DA66EB}" type="pres">
      <dgm:prSet presAssocID="{F99788C8-499E-409B-8AB5-B8140F3A684A}" presName="negativeSpace" presStyleCnt="0"/>
      <dgm:spPr/>
      <dgm:t>
        <a:bodyPr/>
        <a:lstStyle/>
        <a:p>
          <a:endParaRPr lang="es-ES"/>
        </a:p>
      </dgm:t>
    </dgm:pt>
    <dgm:pt modelId="{D4A14AF7-EBA6-4A1D-80AE-D16F7AFFEC70}" type="pres">
      <dgm:prSet presAssocID="{F99788C8-499E-409B-8AB5-B8140F3A684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80BE267-0201-45E9-AACA-BC8548512AE5}" type="pres">
      <dgm:prSet presAssocID="{157E85C3-0219-4AC7-B388-9621573A4482}" presName="spaceBetweenRectangles" presStyleCnt="0"/>
      <dgm:spPr/>
      <dgm:t>
        <a:bodyPr/>
        <a:lstStyle/>
        <a:p>
          <a:endParaRPr lang="es-MX"/>
        </a:p>
      </dgm:t>
    </dgm:pt>
    <dgm:pt modelId="{DB4B9955-0E71-411E-8F4B-AA891A3CD1B4}" type="pres">
      <dgm:prSet presAssocID="{D7E564AC-1F7D-471F-BB83-A8306EA0FE78}" presName="parentLin" presStyleCnt="0"/>
      <dgm:spPr/>
      <dgm:t>
        <a:bodyPr/>
        <a:lstStyle/>
        <a:p>
          <a:endParaRPr lang="es-MX"/>
        </a:p>
      </dgm:t>
    </dgm:pt>
    <dgm:pt modelId="{D1374EA9-6CD4-4D34-B6BA-30DBF7DC33FE}" type="pres">
      <dgm:prSet presAssocID="{D7E564AC-1F7D-471F-BB83-A8306EA0FE78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E267E5A7-3BA4-4EFC-BE3C-FF0A00CD5ABE}" type="pres">
      <dgm:prSet presAssocID="{D7E564AC-1F7D-471F-BB83-A8306EA0FE78}" presName="parentText" presStyleLbl="node1" presStyleIdx="1" presStyleCnt="3" custScaleY="19810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65563A-0B88-404B-9AA5-AC16E54B6DAA}" type="pres">
      <dgm:prSet presAssocID="{D7E564AC-1F7D-471F-BB83-A8306EA0FE78}" presName="negativeSpace" presStyleCnt="0"/>
      <dgm:spPr/>
      <dgm:t>
        <a:bodyPr/>
        <a:lstStyle/>
        <a:p>
          <a:endParaRPr lang="es-MX"/>
        </a:p>
      </dgm:t>
    </dgm:pt>
    <dgm:pt modelId="{A559EF57-0222-4FA0-A970-80F0B2ACE625}" type="pres">
      <dgm:prSet presAssocID="{D7E564AC-1F7D-471F-BB83-A8306EA0FE78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EC4F3D-B19A-4EAD-8CC8-588CE26DD757}" type="pres">
      <dgm:prSet presAssocID="{D86AD2B9-2B84-4286-9E66-EAF5CA9EB312}" presName="spaceBetweenRectangles" presStyleCnt="0"/>
      <dgm:spPr/>
      <dgm:t>
        <a:bodyPr/>
        <a:lstStyle/>
        <a:p>
          <a:endParaRPr lang="es-MX"/>
        </a:p>
      </dgm:t>
    </dgm:pt>
    <dgm:pt modelId="{F7B136C5-7F75-48E5-8FCF-CEBB97117CED}" type="pres">
      <dgm:prSet presAssocID="{F415677D-1850-4CFA-A882-2387DE736C1C}" presName="parentLin" presStyleCnt="0"/>
      <dgm:spPr/>
      <dgm:t>
        <a:bodyPr/>
        <a:lstStyle/>
        <a:p>
          <a:endParaRPr lang="es-MX"/>
        </a:p>
      </dgm:t>
    </dgm:pt>
    <dgm:pt modelId="{7D6FD515-562E-40F2-B339-68E0B7600122}" type="pres">
      <dgm:prSet presAssocID="{F415677D-1850-4CFA-A882-2387DE736C1C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5F8FCCCC-BBBE-4A76-BCDB-AF725859CAE1}" type="pres">
      <dgm:prSet presAssocID="{F415677D-1850-4CFA-A882-2387DE736C1C}" presName="parentText" presStyleLbl="node1" presStyleIdx="2" presStyleCnt="3" custScaleY="23093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0E3482-DA70-41FF-9D0E-CC8E755D0E6D}" type="pres">
      <dgm:prSet presAssocID="{F415677D-1850-4CFA-A882-2387DE736C1C}" presName="negativeSpace" presStyleCnt="0"/>
      <dgm:spPr/>
      <dgm:t>
        <a:bodyPr/>
        <a:lstStyle/>
        <a:p>
          <a:endParaRPr lang="es-MX"/>
        </a:p>
      </dgm:t>
    </dgm:pt>
    <dgm:pt modelId="{7CAC5C64-2CCA-485E-9037-16785DB14F9B}" type="pres">
      <dgm:prSet presAssocID="{F415677D-1850-4CFA-A882-2387DE736C1C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78AD45B-CA23-4DCF-9980-97112C114CD0}" type="presOf" srcId="{D7E564AC-1F7D-471F-BB83-A8306EA0FE78}" destId="{D1374EA9-6CD4-4D34-B6BA-30DBF7DC33FE}" srcOrd="0" destOrd="0" presId="urn:microsoft.com/office/officeart/2005/8/layout/list1"/>
    <dgm:cxn modelId="{57488B58-A3B0-4ACA-9CD5-BECC133DF039}" srcId="{1D24DF36-049C-428D-88B7-8DC980AF3D1C}" destId="{D7E564AC-1F7D-471F-BB83-A8306EA0FE78}" srcOrd="1" destOrd="0" parTransId="{F0D14616-6FA5-4845-A2B9-390DFD0C644D}" sibTransId="{D86AD2B9-2B84-4286-9E66-EAF5CA9EB312}"/>
    <dgm:cxn modelId="{FE67D828-CA71-4957-9A46-69523EC77B1E}" srcId="{F99788C8-499E-409B-8AB5-B8140F3A684A}" destId="{ED494B96-F811-477E-AB71-DB9E18E21148}" srcOrd="0" destOrd="0" parTransId="{FFAE1C79-685B-41E8-8898-94CF33FD9C4F}" sibTransId="{245F6FA0-B5B0-418F-941A-4A80CB25C18E}"/>
    <dgm:cxn modelId="{2015BF85-08C6-4A2B-8520-6EED286DA245}" type="presOf" srcId="{63BFDADA-DF38-43D3-A41F-D17870698099}" destId="{7CAC5C64-2CCA-485E-9037-16785DB14F9B}" srcOrd="0" destOrd="0" presId="urn:microsoft.com/office/officeart/2005/8/layout/list1"/>
    <dgm:cxn modelId="{DE779032-077D-4873-A94E-B300FE770E86}" type="presOf" srcId="{F415677D-1850-4CFA-A882-2387DE736C1C}" destId="{5F8FCCCC-BBBE-4A76-BCDB-AF725859CAE1}" srcOrd="1" destOrd="0" presId="urn:microsoft.com/office/officeart/2005/8/layout/list1"/>
    <dgm:cxn modelId="{74BAEC1B-151C-49AD-949A-DB204D3087B3}" type="presOf" srcId="{ED494B96-F811-477E-AB71-DB9E18E21148}" destId="{D4A14AF7-EBA6-4A1D-80AE-D16F7AFFEC70}" srcOrd="0" destOrd="0" presId="urn:microsoft.com/office/officeart/2005/8/layout/list1"/>
    <dgm:cxn modelId="{BD92463A-D1A0-41B7-8F88-2796B40F435C}" type="presOf" srcId="{1D24DF36-049C-428D-88B7-8DC980AF3D1C}" destId="{D5593C12-CAC5-491D-A2C5-A2FD56DFE8C7}" srcOrd="0" destOrd="0" presId="urn:microsoft.com/office/officeart/2005/8/layout/list1"/>
    <dgm:cxn modelId="{42694CC6-114C-4D85-B0BB-A4510BA441A3}" type="presOf" srcId="{4216D6B9-DD04-48C2-A3C0-79E03DCAE8FB}" destId="{A559EF57-0222-4FA0-A970-80F0B2ACE625}" srcOrd="0" destOrd="0" presId="urn:microsoft.com/office/officeart/2005/8/layout/list1"/>
    <dgm:cxn modelId="{830BA240-B69C-4EF1-879E-307FE4A02168}" srcId="{1D24DF36-049C-428D-88B7-8DC980AF3D1C}" destId="{F415677D-1850-4CFA-A882-2387DE736C1C}" srcOrd="2" destOrd="0" parTransId="{8794C751-29AF-49DB-ADA0-C206187E4366}" sibTransId="{5C1A0609-7CC6-47C3-9C6E-C772D2D00771}"/>
    <dgm:cxn modelId="{1844A76D-6068-4F58-BF97-2299FED9369E}" srcId="{F415677D-1850-4CFA-A882-2387DE736C1C}" destId="{63BFDADA-DF38-43D3-A41F-D17870698099}" srcOrd="0" destOrd="0" parTransId="{DCC4E463-873A-46B4-8BE8-1D36B009E368}" sibTransId="{958B3F40-1AA1-4D6C-93B4-37DF711CDEF1}"/>
    <dgm:cxn modelId="{EB0CDA15-650E-4C58-A283-73D3911B16A2}" type="presOf" srcId="{D7E564AC-1F7D-471F-BB83-A8306EA0FE78}" destId="{E267E5A7-3BA4-4EFC-BE3C-FF0A00CD5ABE}" srcOrd="1" destOrd="0" presId="urn:microsoft.com/office/officeart/2005/8/layout/list1"/>
    <dgm:cxn modelId="{D89DF87D-707C-45AE-AA9B-CE7268F46586}" srcId="{D7E564AC-1F7D-471F-BB83-A8306EA0FE78}" destId="{4216D6B9-DD04-48C2-A3C0-79E03DCAE8FB}" srcOrd="0" destOrd="0" parTransId="{55F1A3BB-4018-4DCA-B63B-45EED2D5C82F}" sibTransId="{F3A11ADB-7055-4518-B9B2-CF2ADF91B596}"/>
    <dgm:cxn modelId="{07D1CD61-FB1D-4F5E-9F03-9E66F73A62FE}" srcId="{1D24DF36-049C-428D-88B7-8DC980AF3D1C}" destId="{F99788C8-499E-409B-8AB5-B8140F3A684A}" srcOrd="0" destOrd="0" parTransId="{F8583348-D468-4F16-9DBB-1E54888B8DA7}" sibTransId="{157E85C3-0219-4AC7-B388-9621573A4482}"/>
    <dgm:cxn modelId="{90205067-C94E-46F3-8354-1AD317D96854}" type="presOf" srcId="{F99788C8-499E-409B-8AB5-B8140F3A684A}" destId="{13822B35-4F5E-44EF-9C4B-4328FBCD966D}" srcOrd="0" destOrd="0" presId="urn:microsoft.com/office/officeart/2005/8/layout/list1"/>
    <dgm:cxn modelId="{27253533-77EB-497D-B86D-D00F6A4FA36B}" type="presOf" srcId="{F415677D-1850-4CFA-A882-2387DE736C1C}" destId="{7D6FD515-562E-40F2-B339-68E0B7600122}" srcOrd="0" destOrd="0" presId="urn:microsoft.com/office/officeart/2005/8/layout/list1"/>
    <dgm:cxn modelId="{949FDC7C-9E3C-40CE-87A4-A3B6079EA785}" type="presOf" srcId="{F99788C8-499E-409B-8AB5-B8140F3A684A}" destId="{7D14A36E-961D-453C-AF86-6A575C4602C3}" srcOrd="1" destOrd="0" presId="urn:microsoft.com/office/officeart/2005/8/layout/list1"/>
    <dgm:cxn modelId="{ECE80D40-DE25-4079-9536-A11FBCC1059F}" type="presParOf" srcId="{D5593C12-CAC5-491D-A2C5-A2FD56DFE8C7}" destId="{7A838BFC-9121-4D63-BDEC-5A4E65E9A633}" srcOrd="0" destOrd="0" presId="urn:microsoft.com/office/officeart/2005/8/layout/list1"/>
    <dgm:cxn modelId="{E6C34D1F-5908-49D7-94E2-5301B6600FE5}" type="presParOf" srcId="{7A838BFC-9121-4D63-BDEC-5A4E65E9A633}" destId="{13822B35-4F5E-44EF-9C4B-4328FBCD966D}" srcOrd="0" destOrd="0" presId="urn:microsoft.com/office/officeart/2005/8/layout/list1"/>
    <dgm:cxn modelId="{AD887525-B889-4195-A26E-70912DF3B899}" type="presParOf" srcId="{7A838BFC-9121-4D63-BDEC-5A4E65E9A633}" destId="{7D14A36E-961D-453C-AF86-6A575C4602C3}" srcOrd="1" destOrd="0" presId="urn:microsoft.com/office/officeart/2005/8/layout/list1"/>
    <dgm:cxn modelId="{B715CB01-2F47-4700-8F26-FD75A4595019}" type="presParOf" srcId="{D5593C12-CAC5-491D-A2C5-A2FD56DFE8C7}" destId="{6991C82E-AEFE-4629-8B4A-9EFBF7DA66EB}" srcOrd="1" destOrd="0" presId="urn:microsoft.com/office/officeart/2005/8/layout/list1"/>
    <dgm:cxn modelId="{2935A126-E977-4CBF-B118-6301FAE9211E}" type="presParOf" srcId="{D5593C12-CAC5-491D-A2C5-A2FD56DFE8C7}" destId="{D4A14AF7-EBA6-4A1D-80AE-D16F7AFFEC70}" srcOrd="2" destOrd="0" presId="urn:microsoft.com/office/officeart/2005/8/layout/list1"/>
    <dgm:cxn modelId="{C3C5848F-8A76-4ED6-86F6-3B0EED7A3329}" type="presParOf" srcId="{D5593C12-CAC5-491D-A2C5-A2FD56DFE8C7}" destId="{E80BE267-0201-45E9-AACA-BC8548512AE5}" srcOrd="3" destOrd="0" presId="urn:microsoft.com/office/officeart/2005/8/layout/list1"/>
    <dgm:cxn modelId="{5EB08FF7-5B29-4256-AF32-1852D604B0DE}" type="presParOf" srcId="{D5593C12-CAC5-491D-A2C5-A2FD56DFE8C7}" destId="{DB4B9955-0E71-411E-8F4B-AA891A3CD1B4}" srcOrd="4" destOrd="0" presId="urn:microsoft.com/office/officeart/2005/8/layout/list1"/>
    <dgm:cxn modelId="{F39E61A5-065A-44FC-A5A2-F3028BB3FF3F}" type="presParOf" srcId="{DB4B9955-0E71-411E-8F4B-AA891A3CD1B4}" destId="{D1374EA9-6CD4-4D34-B6BA-30DBF7DC33FE}" srcOrd="0" destOrd="0" presId="urn:microsoft.com/office/officeart/2005/8/layout/list1"/>
    <dgm:cxn modelId="{17368455-6205-4907-A4D6-5F84BA59212B}" type="presParOf" srcId="{DB4B9955-0E71-411E-8F4B-AA891A3CD1B4}" destId="{E267E5A7-3BA4-4EFC-BE3C-FF0A00CD5ABE}" srcOrd="1" destOrd="0" presId="urn:microsoft.com/office/officeart/2005/8/layout/list1"/>
    <dgm:cxn modelId="{B31E6536-B5EA-42E3-B2DC-F7E1A2CDC66F}" type="presParOf" srcId="{D5593C12-CAC5-491D-A2C5-A2FD56DFE8C7}" destId="{0E65563A-0B88-404B-9AA5-AC16E54B6DAA}" srcOrd="5" destOrd="0" presId="urn:microsoft.com/office/officeart/2005/8/layout/list1"/>
    <dgm:cxn modelId="{15A1148E-A336-462C-87F8-803D73788F3E}" type="presParOf" srcId="{D5593C12-CAC5-491D-A2C5-A2FD56DFE8C7}" destId="{A559EF57-0222-4FA0-A970-80F0B2ACE625}" srcOrd="6" destOrd="0" presId="urn:microsoft.com/office/officeart/2005/8/layout/list1"/>
    <dgm:cxn modelId="{7C98903E-BDF0-4B05-A739-78B88447B391}" type="presParOf" srcId="{D5593C12-CAC5-491D-A2C5-A2FD56DFE8C7}" destId="{2CEC4F3D-B19A-4EAD-8CC8-588CE26DD757}" srcOrd="7" destOrd="0" presId="urn:microsoft.com/office/officeart/2005/8/layout/list1"/>
    <dgm:cxn modelId="{3C1631F3-F1E8-4A3C-B78C-DB6CDE4535A9}" type="presParOf" srcId="{D5593C12-CAC5-491D-A2C5-A2FD56DFE8C7}" destId="{F7B136C5-7F75-48E5-8FCF-CEBB97117CED}" srcOrd="8" destOrd="0" presId="urn:microsoft.com/office/officeart/2005/8/layout/list1"/>
    <dgm:cxn modelId="{DC9C25C0-9444-4E15-83BA-6F0169B063FE}" type="presParOf" srcId="{F7B136C5-7F75-48E5-8FCF-CEBB97117CED}" destId="{7D6FD515-562E-40F2-B339-68E0B7600122}" srcOrd="0" destOrd="0" presId="urn:microsoft.com/office/officeart/2005/8/layout/list1"/>
    <dgm:cxn modelId="{7A969A2B-350E-465F-B0D0-D99D153DD28A}" type="presParOf" srcId="{F7B136C5-7F75-48E5-8FCF-CEBB97117CED}" destId="{5F8FCCCC-BBBE-4A76-BCDB-AF725859CAE1}" srcOrd="1" destOrd="0" presId="urn:microsoft.com/office/officeart/2005/8/layout/list1"/>
    <dgm:cxn modelId="{E151421C-74BA-4C13-A7B5-71F0CA219347}" type="presParOf" srcId="{D5593C12-CAC5-491D-A2C5-A2FD56DFE8C7}" destId="{A40E3482-DA70-41FF-9D0E-CC8E755D0E6D}" srcOrd="9" destOrd="0" presId="urn:microsoft.com/office/officeart/2005/8/layout/list1"/>
    <dgm:cxn modelId="{394C21CA-DF49-4CA6-94B9-8D08AA3621BF}" type="presParOf" srcId="{D5593C12-CAC5-491D-A2C5-A2FD56DFE8C7}" destId="{7CAC5C64-2CCA-485E-9037-16785DB14F9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8755F6-E926-40AE-BE2A-8ECB20D02174}" type="doc">
      <dgm:prSet loTypeId="urn:microsoft.com/office/officeart/2005/8/layout/vList3#6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529197A6-0730-4ABF-A8F4-7D0A215CC30C}">
      <dgm:prSet phldrT="[Texto]"/>
      <dgm:spPr/>
      <dgm:t>
        <a:bodyPr/>
        <a:lstStyle/>
        <a:p>
          <a:pPr algn="ctr"/>
          <a:r>
            <a:rPr lang="es-MX" b="0" i="0" u="none" dirty="0" smtClean="0"/>
            <a:t> GESTIÓN</a:t>
          </a:r>
          <a:endParaRPr lang="es-MX" dirty="0">
            <a:latin typeface="+mn-lt"/>
          </a:endParaRPr>
        </a:p>
      </dgm:t>
    </dgm:pt>
    <dgm:pt modelId="{ECBB6E9E-4365-405C-A08C-71AB6C294991}" type="parTrans" cxnId="{DA3E69AB-7543-48D2-87B8-51809975664A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6A9A2099-665C-4AAA-99E2-CB93D7A3D5E2}" type="sibTrans" cxnId="{DA3E69AB-7543-48D2-87B8-51809975664A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27E0D638-23FE-4755-ABF7-0BEC6076249E}">
      <dgm:prSet phldrT="[Texto]"/>
      <dgm:spPr/>
      <dgm:t>
        <a:bodyPr/>
        <a:lstStyle/>
        <a:p>
          <a:pPr algn="ctr"/>
          <a:r>
            <a:rPr lang="es-MX" b="0" i="0" u="none" dirty="0" smtClean="0"/>
            <a:t>PARTICIPACIÓN</a:t>
          </a:r>
          <a:endParaRPr lang="es-MX" dirty="0">
            <a:latin typeface="+mn-lt"/>
          </a:endParaRPr>
        </a:p>
      </dgm:t>
    </dgm:pt>
    <dgm:pt modelId="{F20246F2-7F23-4E92-A3FF-D224740BEBB6}" type="parTrans" cxnId="{EA7E21B4-09DF-4CF3-8536-C745F1C6D160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690DA0CF-5644-4A50-A457-E76BBBBFD7FB}" type="sibTrans" cxnId="{EA7E21B4-09DF-4CF3-8536-C745F1C6D160}">
      <dgm:prSet/>
      <dgm:spPr/>
      <dgm:t>
        <a:bodyPr/>
        <a:lstStyle/>
        <a:p>
          <a:endParaRPr lang="es-MX">
            <a:latin typeface="+mn-lt"/>
          </a:endParaRPr>
        </a:p>
      </dgm:t>
    </dgm:pt>
    <dgm:pt modelId="{094789FC-01C4-4260-BB07-5A8A4D8D0917}">
      <dgm:prSet/>
      <dgm:spPr/>
      <dgm:t>
        <a:bodyPr/>
        <a:lstStyle/>
        <a:p>
          <a:pPr algn="ctr"/>
          <a:r>
            <a:rPr lang="es-MX" b="0" i="0" u="none" dirty="0" smtClean="0"/>
            <a:t>OPERATIVA</a:t>
          </a:r>
          <a:endParaRPr lang="es-MX" dirty="0"/>
        </a:p>
      </dgm:t>
    </dgm:pt>
    <dgm:pt modelId="{4064D841-1EC7-4B4D-A2F9-854D6AA15D6C}" type="parTrans" cxnId="{C6602FCF-2E9F-4502-8569-243452B8CA1A}">
      <dgm:prSet/>
      <dgm:spPr/>
      <dgm:t>
        <a:bodyPr/>
        <a:lstStyle/>
        <a:p>
          <a:endParaRPr lang="es-MX"/>
        </a:p>
      </dgm:t>
    </dgm:pt>
    <dgm:pt modelId="{549102DC-9789-41BF-B20D-C8512C7ABE53}" type="sibTrans" cxnId="{C6602FCF-2E9F-4502-8569-243452B8CA1A}">
      <dgm:prSet/>
      <dgm:spPr/>
      <dgm:t>
        <a:bodyPr/>
        <a:lstStyle/>
        <a:p>
          <a:endParaRPr lang="es-MX"/>
        </a:p>
      </dgm:t>
    </dgm:pt>
    <dgm:pt modelId="{9894E73D-E609-4265-9BC4-A37A14FEE91F}">
      <dgm:prSet/>
      <dgm:spPr/>
      <dgm:t>
        <a:bodyPr/>
        <a:lstStyle/>
        <a:p>
          <a:pPr algn="ctr"/>
          <a:r>
            <a:rPr lang="es-MX" b="0" i="0" u="none" dirty="0" smtClean="0"/>
            <a:t>MARCO JURÍDICO</a:t>
          </a:r>
          <a:endParaRPr lang="es-MX" dirty="0"/>
        </a:p>
      </dgm:t>
    </dgm:pt>
    <dgm:pt modelId="{A442C4E6-4436-46A5-BCAF-66D53016829A}" type="parTrans" cxnId="{C6D7651D-3D0D-4C0F-9B3A-5CA644C6BEA1}">
      <dgm:prSet/>
      <dgm:spPr/>
      <dgm:t>
        <a:bodyPr/>
        <a:lstStyle/>
        <a:p>
          <a:endParaRPr lang="es-MX"/>
        </a:p>
      </dgm:t>
    </dgm:pt>
    <dgm:pt modelId="{0A6BA80D-6A41-4276-88EB-A4A0BEC169CF}" type="sibTrans" cxnId="{C6D7651D-3D0D-4C0F-9B3A-5CA644C6BEA1}">
      <dgm:prSet/>
      <dgm:spPr/>
      <dgm:t>
        <a:bodyPr/>
        <a:lstStyle/>
        <a:p>
          <a:endParaRPr lang="es-MX"/>
        </a:p>
      </dgm:t>
    </dgm:pt>
    <dgm:pt modelId="{18924072-8791-485D-B13C-E29526E9BA86}">
      <dgm:prSet/>
      <dgm:spPr/>
      <dgm:t>
        <a:bodyPr/>
        <a:lstStyle/>
        <a:p>
          <a:pPr algn="ctr"/>
          <a:r>
            <a:rPr lang="es-MX" b="0" i="0" u="none" dirty="0" smtClean="0"/>
            <a:t>ORGANIZACIONAL</a:t>
          </a:r>
          <a:endParaRPr lang="es-MX" dirty="0"/>
        </a:p>
      </dgm:t>
    </dgm:pt>
    <dgm:pt modelId="{04EC14D2-ED06-4FD4-871F-B2BBB0E7A23C}" type="parTrans" cxnId="{A4BDCFB6-0656-4A74-9F6A-23EBFEFD243F}">
      <dgm:prSet/>
      <dgm:spPr/>
      <dgm:t>
        <a:bodyPr/>
        <a:lstStyle/>
        <a:p>
          <a:endParaRPr lang="es-MX"/>
        </a:p>
      </dgm:t>
    </dgm:pt>
    <dgm:pt modelId="{EE2E01FB-62B1-4B95-A343-3398A63CFF41}" type="sibTrans" cxnId="{A4BDCFB6-0656-4A74-9F6A-23EBFEFD243F}">
      <dgm:prSet/>
      <dgm:spPr/>
      <dgm:t>
        <a:bodyPr/>
        <a:lstStyle/>
        <a:p>
          <a:endParaRPr lang="es-MX"/>
        </a:p>
      </dgm:t>
    </dgm:pt>
    <dgm:pt modelId="{234D68CD-622E-496B-98B5-40F3F0E630F0}" type="pres">
      <dgm:prSet presAssocID="{F78755F6-E926-40AE-BE2A-8ECB20D0217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54DB9D5-03A0-4DBA-B94B-13227D3D0CED}" type="pres">
      <dgm:prSet presAssocID="{529197A6-0730-4ABF-A8F4-7D0A215CC30C}" presName="composite" presStyleCnt="0"/>
      <dgm:spPr/>
      <dgm:t>
        <a:bodyPr/>
        <a:lstStyle/>
        <a:p>
          <a:endParaRPr lang="es-MX"/>
        </a:p>
      </dgm:t>
    </dgm:pt>
    <dgm:pt modelId="{F4AF525A-6FE5-4CF8-82E3-3FAEB98AC504}" type="pres">
      <dgm:prSet presAssocID="{529197A6-0730-4ABF-A8F4-7D0A215CC30C}" presName="imgShp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1CC330F7-BD54-4F8C-BA65-95E55B1B3913}" type="pres">
      <dgm:prSet presAssocID="{529197A6-0730-4ABF-A8F4-7D0A215CC30C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18B27B-4FCC-465A-B1B4-86D2A6EF9093}" type="pres">
      <dgm:prSet presAssocID="{6A9A2099-665C-4AAA-99E2-CB93D7A3D5E2}" presName="spacing" presStyleCnt="0"/>
      <dgm:spPr/>
      <dgm:t>
        <a:bodyPr/>
        <a:lstStyle/>
        <a:p>
          <a:endParaRPr lang="es-MX"/>
        </a:p>
      </dgm:t>
    </dgm:pt>
    <dgm:pt modelId="{9AE0D998-2784-4916-A5A6-763C7D9BDC64}" type="pres">
      <dgm:prSet presAssocID="{9894E73D-E609-4265-9BC4-A37A14FEE91F}" presName="composite" presStyleCnt="0"/>
      <dgm:spPr/>
      <dgm:t>
        <a:bodyPr/>
        <a:lstStyle/>
        <a:p>
          <a:endParaRPr lang="es-MX"/>
        </a:p>
      </dgm:t>
    </dgm:pt>
    <dgm:pt modelId="{6183304C-1A94-44B2-B0BC-A34A6025A36C}" type="pres">
      <dgm:prSet presAssocID="{9894E73D-E609-4265-9BC4-A37A14FEE91F}" presName="imgShp" presStyleLbl="fgImgPlace1" presStyleIdx="1" presStyleCnt="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A5303149-15B2-4BB2-BBB8-561C9F6100A6}" type="pres">
      <dgm:prSet presAssocID="{9894E73D-E609-4265-9BC4-A37A14FEE91F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E747647-2423-4E66-B405-19D09BB72939}" type="pres">
      <dgm:prSet presAssocID="{0A6BA80D-6A41-4276-88EB-A4A0BEC169CF}" presName="spacing" presStyleCnt="0"/>
      <dgm:spPr/>
      <dgm:t>
        <a:bodyPr/>
        <a:lstStyle/>
        <a:p>
          <a:endParaRPr lang="es-MX"/>
        </a:p>
      </dgm:t>
    </dgm:pt>
    <dgm:pt modelId="{0987187D-436A-4C33-8657-3E7A51E4F13E}" type="pres">
      <dgm:prSet presAssocID="{27E0D638-23FE-4755-ABF7-0BEC6076249E}" presName="composite" presStyleCnt="0"/>
      <dgm:spPr/>
      <dgm:t>
        <a:bodyPr/>
        <a:lstStyle/>
        <a:p>
          <a:endParaRPr lang="es-MX"/>
        </a:p>
      </dgm:t>
    </dgm:pt>
    <dgm:pt modelId="{4057538B-2C39-4B5C-85C9-1D38B376D378}" type="pres">
      <dgm:prSet presAssocID="{27E0D638-23FE-4755-ABF7-0BEC6076249E}" presName="imgShp" presStyleLbl="fgImgPlace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0F18C8A1-590F-4C43-A27E-6D055965F52A}" type="pres">
      <dgm:prSet presAssocID="{27E0D638-23FE-4755-ABF7-0BEC6076249E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813837-4FDF-4015-8BB8-14E99C951E8E}" type="pres">
      <dgm:prSet presAssocID="{690DA0CF-5644-4A50-A457-E76BBBBFD7FB}" presName="spacing" presStyleCnt="0"/>
      <dgm:spPr/>
      <dgm:t>
        <a:bodyPr/>
        <a:lstStyle/>
        <a:p>
          <a:endParaRPr lang="es-MX"/>
        </a:p>
      </dgm:t>
    </dgm:pt>
    <dgm:pt modelId="{CC99FE3D-03D8-4129-8044-A323D254AB0A}" type="pres">
      <dgm:prSet presAssocID="{094789FC-01C4-4260-BB07-5A8A4D8D0917}" presName="composite" presStyleCnt="0"/>
      <dgm:spPr/>
      <dgm:t>
        <a:bodyPr/>
        <a:lstStyle/>
        <a:p>
          <a:endParaRPr lang="es-MX"/>
        </a:p>
      </dgm:t>
    </dgm:pt>
    <dgm:pt modelId="{C5707239-8C56-4601-BD12-C90204A3A7AA}" type="pres">
      <dgm:prSet presAssocID="{094789FC-01C4-4260-BB07-5A8A4D8D0917}" presName="imgShp" presStyleLbl="fgImgPlace1" presStyleIdx="3" presStyleCnt="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27F5A2FE-5092-4DEC-975E-87ED5012BAFE}" type="pres">
      <dgm:prSet presAssocID="{094789FC-01C4-4260-BB07-5A8A4D8D0917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8E4144-9138-4DCE-AFBD-6AAAF8297D28}" type="pres">
      <dgm:prSet presAssocID="{549102DC-9789-41BF-B20D-C8512C7ABE53}" presName="spacing" presStyleCnt="0"/>
      <dgm:spPr/>
      <dgm:t>
        <a:bodyPr/>
        <a:lstStyle/>
        <a:p>
          <a:endParaRPr lang="es-MX"/>
        </a:p>
      </dgm:t>
    </dgm:pt>
    <dgm:pt modelId="{4E9DD3ED-FA76-4B8B-A23A-0970D3109C61}" type="pres">
      <dgm:prSet presAssocID="{18924072-8791-485D-B13C-E29526E9BA86}" presName="composite" presStyleCnt="0"/>
      <dgm:spPr/>
      <dgm:t>
        <a:bodyPr/>
        <a:lstStyle/>
        <a:p>
          <a:endParaRPr lang="es-MX"/>
        </a:p>
      </dgm:t>
    </dgm:pt>
    <dgm:pt modelId="{504B22CC-73E4-4B29-A748-83576231C072}" type="pres">
      <dgm:prSet presAssocID="{18924072-8791-485D-B13C-E29526E9BA86}" presName="imgShp" presStyleLbl="fgImgPlace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F4AFA1FC-BD2F-46DF-917F-9AAC2DCD7677}" type="pres">
      <dgm:prSet presAssocID="{18924072-8791-485D-B13C-E29526E9BA86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49129B5-A02A-42FC-98FF-3907C381EA04}" type="presOf" srcId="{F78755F6-E926-40AE-BE2A-8ECB20D02174}" destId="{234D68CD-622E-496B-98B5-40F3F0E630F0}" srcOrd="0" destOrd="0" presId="urn:microsoft.com/office/officeart/2005/8/layout/vList3#6"/>
    <dgm:cxn modelId="{C6D7651D-3D0D-4C0F-9B3A-5CA644C6BEA1}" srcId="{F78755F6-E926-40AE-BE2A-8ECB20D02174}" destId="{9894E73D-E609-4265-9BC4-A37A14FEE91F}" srcOrd="1" destOrd="0" parTransId="{A442C4E6-4436-46A5-BCAF-66D53016829A}" sibTransId="{0A6BA80D-6A41-4276-88EB-A4A0BEC169CF}"/>
    <dgm:cxn modelId="{DA3E69AB-7543-48D2-87B8-51809975664A}" srcId="{F78755F6-E926-40AE-BE2A-8ECB20D02174}" destId="{529197A6-0730-4ABF-A8F4-7D0A215CC30C}" srcOrd="0" destOrd="0" parTransId="{ECBB6E9E-4365-405C-A08C-71AB6C294991}" sibTransId="{6A9A2099-665C-4AAA-99E2-CB93D7A3D5E2}"/>
    <dgm:cxn modelId="{C33BBF05-8343-44D3-BECA-9799A039D9AF}" type="presOf" srcId="{18924072-8791-485D-B13C-E29526E9BA86}" destId="{F4AFA1FC-BD2F-46DF-917F-9AAC2DCD7677}" srcOrd="0" destOrd="0" presId="urn:microsoft.com/office/officeart/2005/8/layout/vList3#6"/>
    <dgm:cxn modelId="{9104868E-0638-47A9-B312-522227F3C28C}" type="presOf" srcId="{9894E73D-E609-4265-9BC4-A37A14FEE91F}" destId="{A5303149-15B2-4BB2-BBB8-561C9F6100A6}" srcOrd="0" destOrd="0" presId="urn:microsoft.com/office/officeart/2005/8/layout/vList3#6"/>
    <dgm:cxn modelId="{0B61BA34-1D2D-4615-9289-2BDFF45EE4D6}" type="presOf" srcId="{27E0D638-23FE-4755-ABF7-0BEC6076249E}" destId="{0F18C8A1-590F-4C43-A27E-6D055965F52A}" srcOrd="0" destOrd="0" presId="urn:microsoft.com/office/officeart/2005/8/layout/vList3#6"/>
    <dgm:cxn modelId="{A4BDCFB6-0656-4A74-9F6A-23EBFEFD243F}" srcId="{F78755F6-E926-40AE-BE2A-8ECB20D02174}" destId="{18924072-8791-485D-B13C-E29526E9BA86}" srcOrd="4" destOrd="0" parTransId="{04EC14D2-ED06-4FD4-871F-B2BBB0E7A23C}" sibTransId="{EE2E01FB-62B1-4B95-A343-3398A63CFF41}"/>
    <dgm:cxn modelId="{C6602FCF-2E9F-4502-8569-243452B8CA1A}" srcId="{F78755F6-E926-40AE-BE2A-8ECB20D02174}" destId="{094789FC-01C4-4260-BB07-5A8A4D8D0917}" srcOrd="3" destOrd="0" parTransId="{4064D841-1EC7-4B4D-A2F9-854D6AA15D6C}" sibTransId="{549102DC-9789-41BF-B20D-C8512C7ABE53}"/>
    <dgm:cxn modelId="{4D62022C-8C85-446F-BED2-4D17B87DB41A}" type="presOf" srcId="{529197A6-0730-4ABF-A8F4-7D0A215CC30C}" destId="{1CC330F7-BD54-4F8C-BA65-95E55B1B3913}" srcOrd="0" destOrd="0" presId="urn:microsoft.com/office/officeart/2005/8/layout/vList3#6"/>
    <dgm:cxn modelId="{EA7E21B4-09DF-4CF3-8536-C745F1C6D160}" srcId="{F78755F6-E926-40AE-BE2A-8ECB20D02174}" destId="{27E0D638-23FE-4755-ABF7-0BEC6076249E}" srcOrd="2" destOrd="0" parTransId="{F20246F2-7F23-4E92-A3FF-D224740BEBB6}" sibTransId="{690DA0CF-5644-4A50-A457-E76BBBBFD7FB}"/>
    <dgm:cxn modelId="{E63FC7DD-F3C2-4802-92C9-620452B2205E}" type="presOf" srcId="{094789FC-01C4-4260-BB07-5A8A4D8D0917}" destId="{27F5A2FE-5092-4DEC-975E-87ED5012BAFE}" srcOrd="0" destOrd="0" presId="urn:microsoft.com/office/officeart/2005/8/layout/vList3#6"/>
    <dgm:cxn modelId="{3D6B868E-4D4F-4675-8044-9CC50D0B9BC0}" type="presParOf" srcId="{234D68CD-622E-496B-98B5-40F3F0E630F0}" destId="{754DB9D5-03A0-4DBA-B94B-13227D3D0CED}" srcOrd="0" destOrd="0" presId="urn:microsoft.com/office/officeart/2005/8/layout/vList3#6"/>
    <dgm:cxn modelId="{6A9C7EBB-EC35-48A1-A914-4D7A6E7AA597}" type="presParOf" srcId="{754DB9D5-03A0-4DBA-B94B-13227D3D0CED}" destId="{F4AF525A-6FE5-4CF8-82E3-3FAEB98AC504}" srcOrd="0" destOrd="0" presId="urn:microsoft.com/office/officeart/2005/8/layout/vList3#6"/>
    <dgm:cxn modelId="{60124951-F905-4769-9F75-4E87308008C2}" type="presParOf" srcId="{754DB9D5-03A0-4DBA-B94B-13227D3D0CED}" destId="{1CC330F7-BD54-4F8C-BA65-95E55B1B3913}" srcOrd="1" destOrd="0" presId="urn:microsoft.com/office/officeart/2005/8/layout/vList3#6"/>
    <dgm:cxn modelId="{21971A2D-0DD5-443C-A2AA-D0E5A24388EB}" type="presParOf" srcId="{234D68CD-622E-496B-98B5-40F3F0E630F0}" destId="{3518B27B-4FCC-465A-B1B4-86D2A6EF9093}" srcOrd="1" destOrd="0" presId="urn:microsoft.com/office/officeart/2005/8/layout/vList3#6"/>
    <dgm:cxn modelId="{3225BBBE-E876-4D6F-80F9-8C680A3459C1}" type="presParOf" srcId="{234D68CD-622E-496B-98B5-40F3F0E630F0}" destId="{9AE0D998-2784-4916-A5A6-763C7D9BDC64}" srcOrd="2" destOrd="0" presId="urn:microsoft.com/office/officeart/2005/8/layout/vList3#6"/>
    <dgm:cxn modelId="{74755DDE-2780-4A43-AB8C-1524BF1B9D16}" type="presParOf" srcId="{9AE0D998-2784-4916-A5A6-763C7D9BDC64}" destId="{6183304C-1A94-44B2-B0BC-A34A6025A36C}" srcOrd="0" destOrd="0" presId="urn:microsoft.com/office/officeart/2005/8/layout/vList3#6"/>
    <dgm:cxn modelId="{3D4083E2-6350-447F-ACC9-669296FDB845}" type="presParOf" srcId="{9AE0D998-2784-4916-A5A6-763C7D9BDC64}" destId="{A5303149-15B2-4BB2-BBB8-561C9F6100A6}" srcOrd="1" destOrd="0" presId="urn:microsoft.com/office/officeart/2005/8/layout/vList3#6"/>
    <dgm:cxn modelId="{DDE5B3FE-83EF-48D7-9EFB-546409A02BEA}" type="presParOf" srcId="{234D68CD-622E-496B-98B5-40F3F0E630F0}" destId="{2E747647-2423-4E66-B405-19D09BB72939}" srcOrd="3" destOrd="0" presId="urn:microsoft.com/office/officeart/2005/8/layout/vList3#6"/>
    <dgm:cxn modelId="{61419B16-9D75-4564-BD82-E6309677D09F}" type="presParOf" srcId="{234D68CD-622E-496B-98B5-40F3F0E630F0}" destId="{0987187D-436A-4C33-8657-3E7A51E4F13E}" srcOrd="4" destOrd="0" presId="urn:microsoft.com/office/officeart/2005/8/layout/vList3#6"/>
    <dgm:cxn modelId="{7C0A2ABD-5CD4-4F9B-A91B-62A3044BB5F2}" type="presParOf" srcId="{0987187D-436A-4C33-8657-3E7A51E4F13E}" destId="{4057538B-2C39-4B5C-85C9-1D38B376D378}" srcOrd="0" destOrd="0" presId="urn:microsoft.com/office/officeart/2005/8/layout/vList3#6"/>
    <dgm:cxn modelId="{580BED06-6A40-4790-8ED2-467CF4C3CEA4}" type="presParOf" srcId="{0987187D-436A-4C33-8657-3E7A51E4F13E}" destId="{0F18C8A1-590F-4C43-A27E-6D055965F52A}" srcOrd="1" destOrd="0" presId="urn:microsoft.com/office/officeart/2005/8/layout/vList3#6"/>
    <dgm:cxn modelId="{BC50AB62-D88F-4C64-B6BB-5B81500365CD}" type="presParOf" srcId="{234D68CD-622E-496B-98B5-40F3F0E630F0}" destId="{08813837-4FDF-4015-8BB8-14E99C951E8E}" srcOrd="5" destOrd="0" presId="urn:microsoft.com/office/officeart/2005/8/layout/vList3#6"/>
    <dgm:cxn modelId="{4484535B-D39C-4508-A96B-9012721E3481}" type="presParOf" srcId="{234D68CD-622E-496B-98B5-40F3F0E630F0}" destId="{CC99FE3D-03D8-4129-8044-A323D254AB0A}" srcOrd="6" destOrd="0" presId="urn:microsoft.com/office/officeart/2005/8/layout/vList3#6"/>
    <dgm:cxn modelId="{592E18B4-4106-4764-A142-3578E1E3C7F7}" type="presParOf" srcId="{CC99FE3D-03D8-4129-8044-A323D254AB0A}" destId="{C5707239-8C56-4601-BD12-C90204A3A7AA}" srcOrd="0" destOrd="0" presId="urn:microsoft.com/office/officeart/2005/8/layout/vList3#6"/>
    <dgm:cxn modelId="{9CF398B1-C61D-4EE4-9A44-6A5B0797A255}" type="presParOf" srcId="{CC99FE3D-03D8-4129-8044-A323D254AB0A}" destId="{27F5A2FE-5092-4DEC-975E-87ED5012BAFE}" srcOrd="1" destOrd="0" presId="urn:microsoft.com/office/officeart/2005/8/layout/vList3#6"/>
    <dgm:cxn modelId="{EB2143A6-AF76-4B9B-AD3D-3388ECA34572}" type="presParOf" srcId="{234D68CD-622E-496B-98B5-40F3F0E630F0}" destId="{9F8E4144-9138-4DCE-AFBD-6AAAF8297D28}" srcOrd="7" destOrd="0" presId="urn:microsoft.com/office/officeart/2005/8/layout/vList3#6"/>
    <dgm:cxn modelId="{2EB2CBFA-AF5A-4539-8BC4-456E08D7EC07}" type="presParOf" srcId="{234D68CD-622E-496B-98B5-40F3F0E630F0}" destId="{4E9DD3ED-FA76-4B8B-A23A-0970D3109C61}" srcOrd="8" destOrd="0" presId="urn:microsoft.com/office/officeart/2005/8/layout/vList3#6"/>
    <dgm:cxn modelId="{7D5A2C57-83DD-4011-B56B-E826E4DFC823}" type="presParOf" srcId="{4E9DD3ED-FA76-4B8B-A23A-0970D3109C61}" destId="{504B22CC-73E4-4B29-A748-83576231C072}" srcOrd="0" destOrd="0" presId="urn:microsoft.com/office/officeart/2005/8/layout/vList3#6"/>
    <dgm:cxn modelId="{D5444C54-E73D-4340-8435-3AF29B258334}" type="presParOf" srcId="{4E9DD3ED-FA76-4B8B-A23A-0970D3109C61}" destId="{F4AFA1FC-BD2F-46DF-917F-9AAC2DCD7677}" srcOrd="1" destOrd="0" presId="urn:microsoft.com/office/officeart/2005/8/layout/vList3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BBD2F01-BD87-4267-B031-C0A6DD872313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ES"/>
        </a:p>
      </dgm:t>
    </dgm:pt>
    <dgm:pt modelId="{7386CE52-8DF3-4649-BDFF-DFBC92F0F50A}">
      <dgm:prSet phldrT="[Texto]" custT="1"/>
      <dgm:spPr>
        <a:solidFill>
          <a:srgbClr val="226822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es-MX" sz="2000" b="1" dirty="0" smtClean="0">
            <a:latin typeface="Adobe Caslon Pro" pitchFamily="18" charset="0"/>
          </a:endParaRPr>
        </a:p>
        <a:p>
          <a:r>
            <a:rPr lang="es-MX" sz="2000" b="1" dirty="0" smtClean="0">
              <a:latin typeface="Adobe Caslon Pro" pitchFamily="18" charset="0"/>
            </a:rPr>
            <a:t>Convenio</a:t>
          </a:r>
          <a:endParaRPr lang="es-ES" sz="2000" b="1" dirty="0">
            <a:latin typeface="Adobe Caslon Pro" pitchFamily="18" charset="0"/>
          </a:endParaRPr>
        </a:p>
      </dgm:t>
    </dgm:pt>
    <dgm:pt modelId="{081B2E5B-7FD4-4394-A447-F9465C581B14}" type="parTrans" cxnId="{A48F18A2-E212-4A08-ADB0-A31C2F9CF230}">
      <dgm:prSet/>
      <dgm:spPr/>
      <dgm:t>
        <a:bodyPr/>
        <a:lstStyle/>
        <a:p>
          <a:endParaRPr lang="es-ES" sz="1800" b="1"/>
        </a:p>
      </dgm:t>
    </dgm:pt>
    <dgm:pt modelId="{2995462D-DF07-477D-8E0C-1A3177465DB3}" type="sibTrans" cxnId="{A48F18A2-E212-4A08-ADB0-A31C2F9CF230}">
      <dgm:prSet/>
      <dgm:spPr/>
      <dgm:t>
        <a:bodyPr/>
        <a:lstStyle/>
        <a:p>
          <a:endParaRPr lang="es-ES" sz="1800" b="1"/>
        </a:p>
      </dgm:t>
    </dgm:pt>
    <dgm:pt modelId="{F700ECF7-13DA-46EC-97D1-26F519925F39}">
      <dgm:prSet phldrT="[Texto]" custT="1"/>
      <dgm:spPr>
        <a:ln w="31750">
          <a:solidFill>
            <a:srgbClr val="226822"/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es-MX" sz="2000" b="0" dirty="0" smtClean="0">
              <a:latin typeface="Adobe Caslon Pro" pitchFamily="18" charset="0"/>
            </a:rPr>
            <a:t>La </a:t>
          </a:r>
          <a:r>
            <a:rPr lang="es-MX" sz="2000" b="0" dirty="0" err="1" smtClean="0">
              <a:latin typeface="Adobe Caslon Pro" pitchFamily="18" charset="0"/>
            </a:rPr>
            <a:t>Sedesol</a:t>
          </a:r>
          <a:r>
            <a:rPr lang="es-MX" sz="2000" b="0" dirty="0" smtClean="0">
              <a:latin typeface="Adobe Caslon Pro" pitchFamily="18" charset="0"/>
            </a:rPr>
            <a:t> propondrá el convenio Tipo </a:t>
          </a:r>
          <a:endParaRPr lang="es-ES" sz="2000" b="0" dirty="0">
            <a:latin typeface="Adobe Caslon Pro" pitchFamily="18" charset="0"/>
          </a:endParaRPr>
        </a:p>
      </dgm:t>
    </dgm:pt>
    <dgm:pt modelId="{50735EDE-F48C-472A-9A09-08B76597467B}" type="parTrans" cxnId="{8A0961D6-D07B-405D-B5D6-A5D754276CC9}">
      <dgm:prSet/>
      <dgm:spPr/>
      <dgm:t>
        <a:bodyPr/>
        <a:lstStyle/>
        <a:p>
          <a:endParaRPr lang="es-ES" sz="1800" b="1"/>
        </a:p>
      </dgm:t>
    </dgm:pt>
    <dgm:pt modelId="{CD992F5C-3EB1-43AD-BE6F-051593F630CA}" type="sibTrans" cxnId="{8A0961D6-D07B-405D-B5D6-A5D754276CC9}">
      <dgm:prSet/>
      <dgm:spPr/>
      <dgm:t>
        <a:bodyPr/>
        <a:lstStyle/>
        <a:p>
          <a:endParaRPr lang="es-ES" sz="1800" b="1"/>
        </a:p>
      </dgm:t>
    </dgm:pt>
    <dgm:pt modelId="{B9185E91-59BE-48F2-AB1D-7EA980D7F780}">
      <dgm:prSet phldrT="[Texto]" custT="1"/>
      <dgm:spPr>
        <a:solidFill>
          <a:srgbClr val="226822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es-MX" sz="2000" b="1" dirty="0" smtClean="0">
            <a:latin typeface="Adobe Caslon Pro" pitchFamily="18" charset="0"/>
          </a:endParaRPr>
        </a:p>
        <a:p>
          <a:r>
            <a:rPr lang="es-MX" sz="2000" b="1" dirty="0" smtClean="0">
              <a:latin typeface="Adobe Caslon Pro" pitchFamily="18" charset="0"/>
            </a:rPr>
            <a:t>Anexo Técnico</a:t>
          </a:r>
          <a:endParaRPr lang="es-ES" sz="2000" b="1" dirty="0">
            <a:latin typeface="Adobe Caslon Pro" pitchFamily="18" charset="0"/>
          </a:endParaRPr>
        </a:p>
      </dgm:t>
    </dgm:pt>
    <dgm:pt modelId="{87E83A76-7483-4648-B9C5-2636078D48E6}" type="parTrans" cxnId="{562B0B3F-D4DA-4669-A588-8D7C5B585AC7}">
      <dgm:prSet/>
      <dgm:spPr/>
      <dgm:t>
        <a:bodyPr/>
        <a:lstStyle/>
        <a:p>
          <a:endParaRPr lang="es-ES" sz="1800" b="1"/>
        </a:p>
      </dgm:t>
    </dgm:pt>
    <dgm:pt modelId="{49765B73-7D4C-4802-AB17-4E9551BF7A7E}" type="sibTrans" cxnId="{562B0B3F-D4DA-4669-A588-8D7C5B585AC7}">
      <dgm:prSet/>
      <dgm:spPr/>
      <dgm:t>
        <a:bodyPr/>
        <a:lstStyle/>
        <a:p>
          <a:endParaRPr lang="es-ES" sz="1800" b="1"/>
        </a:p>
      </dgm:t>
    </dgm:pt>
    <dgm:pt modelId="{E5C4D41D-D449-48BC-8AB5-28BDF9ADB17D}">
      <dgm:prSet phldrT="[Texto]" custT="1"/>
      <dgm:spPr>
        <a:ln w="31750">
          <a:solidFill>
            <a:srgbClr val="226822"/>
          </a:solidFill>
        </a:ln>
      </dgm:spPr>
      <dgm:t>
        <a:bodyPr/>
        <a:lstStyle/>
        <a:p>
          <a:pPr marL="0" indent="0" algn="just">
            <a:lnSpc>
              <a:spcPct val="100000"/>
            </a:lnSpc>
            <a:spcAft>
              <a:spcPts val="0"/>
            </a:spcAft>
          </a:pPr>
          <a:r>
            <a:rPr lang="es-MX" sz="2000" b="0" dirty="0" smtClean="0">
              <a:latin typeface="Adobe Caslon Pro" pitchFamily="18" charset="0"/>
            </a:rPr>
            <a:t>Deberá contener al menos: el objetivo de la inversión, justificación de la inversión, revisión de que la inversión se encuentre dentro del techo financiero correspondiente al 2% del FISMDF, y detalle de la inversión. </a:t>
          </a:r>
          <a:endParaRPr lang="es-ES" sz="2000" b="0" dirty="0">
            <a:latin typeface="Adobe Caslon Pro" pitchFamily="18" charset="0"/>
          </a:endParaRPr>
        </a:p>
      </dgm:t>
    </dgm:pt>
    <dgm:pt modelId="{BB61182C-F3EE-423E-A262-E497CDFF6570}" type="parTrans" cxnId="{7C149F27-DA30-400D-9036-6E9D50A1B999}">
      <dgm:prSet/>
      <dgm:spPr/>
      <dgm:t>
        <a:bodyPr/>
        <a:lstStyle/>
        <a:p>
          <a:endParaRPr lang="es-ES" sz="1800" b="1"/>
        </a:p>
      </dgm:t>
    </dgm:pt>
    <dgm:pt modelId="{DA21F0DE-C754-43F8-B51C-B433048AFF3F}" type="sibTrans" cxnId="{7C149F27-DA30-400D-9036-6E9D50A1B999}">
      <dgm:prSet/>
      <dgm:spPr/>
      <dgm:t>
        <a:bodyPr/>
        <a:lstStyle/>
        <a:p>
          <a:endParaRPr lang="es-ES" sz="1800" b="1"/>
        </a:p>
      </dgm:t>
    </dgm:pt>
    <dgm:pt modelId="{29F2932D-4977-4103-A460-655D46A0ED28}" type="pres">
      <dgm:prSet presAssocID="{ABBD2F01-BD87-4267-B031-C0A6DD87231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C1F3752-B643-410D-AB32-CD40F154E6C8}" type="pres">
      <dgm:prSet presAssocID="{7386CE52-8DF3-4649-BDFF-DFBC92F0F50A}" presName="composite" presStyleCnt="0"/>
      <dgm:spPr/>
      <dgm:t>
        <a:bodyPr/>
        <a:lstStyle/>
        <a:p>
          <a:endParaRPr lang="es-MX"/>
        </a:p>
      </dgm:t>
    </dgm:pt>
    <dgm:pt modelId="{B2224D5D-795C-4261-A43E-74235E925562}" type="pres">
      <dgm:prSet presAssocID="{7386CE52-8DF3-4649-BDFF-DFBC92F0F50A}" presName="parentText" presStyleLbl="alignNode1" presStyleIdx="0" presStyleCnt="2" custScaleX="119881" custScaleY="100029" custLinFactNeighborX="-4970" custLinFactNeighborY="-230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C717A7-5215-46A5-9D3D-BBC0E4FD835A}" type="pres">
      <dgm:prSet presAssocID="{7386CE52-8DF3-4649-BDFF-DFBC92F0F50A}" presName="descendantText" presStyleLbl="alignAcc1" presStyleIdx="0" presStyleCnt="2" custScaleX="93378" custLinFactNeighborX="-2175" custLinFactNeighborY="-36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C90E898-23F4-4462-AA66-025032B4355F}" type="pres">
      <dgm:prSet presAssocID="{2995462D-DF07-477D-8E0C-1A3177465DB3}" presName="sp" presStyleCnt="0"/>
      <dgm:spPr/>
      <dgm:t>
        <a:bodyPr/>
        <a:lstStyle/>
        <a:p>
          <a:endParaRPr lang="es-MX"/>
        </a:p>
      </dgm:t>
    </dgm:pt>
    <dgm:pt modelId="{9DE219F9-136A-4F0F-B869-C8D18D4D1B56}" type="pres">
      <dgm:prSet presAssocID="{B9185E91-59BE-48F2-AB1D-7EA980D7F780}" presName="composite" presStyleCnt="0"/>
      <dgm:spPr/>
      <dgm:t>
        <a:bodyPr/>
        <a:lstStyle/>
        <a:p>
          <a:endParaRPr lang="es-MX"/>
        </a:p>
      </dgm:t>
    </dgm:pt>
    <dgm:pt modelId="{5525CA06-9F70-4E7B-B431-57BBE3CD2121}" type="pres">
      <dgm:prSet presAssocID="{B9185E91-59BE-48F2-AB1D-7EA980D7F780}" presName="parentText" presStyleLbl="alignNode1" presStyleIdx="1" presStyleCnt="2" custScaleX="111518" custLinFactNeighborX="5411" custLinFactNeighborY="-526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D2B18A-24A9-425B-8A0A-4B478587C4B0}" type="pres">
      <dgm:prSet presAssocID="{B9185E91-59BE-48F2-AB1D-7EA980D7F780}" presName="descendantText" presStyleLbl="alignAcc1" presStyleIdx="1" presStyleCnt="2" custScaleX="95834" custScaleY="153201" custLinFactNeighborX="-3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F129489-BCD1-4CAD-BD32-1F9E2A67B850}" type="presOf" srcId="{F700ECF7-13DA-46EC-97D1-26F519925F39}" destId="{FEC717A7-5215-46A5-9D3D-BBC0E4FD835A}" srcOrd="0" destOrd="0" presId="urn:microsoft.com/office/officeart/2005/8/layout/chevron2"/>
    <dgm:cxn modelId="{7C149F27-DA30-400D-9036-6E9D50A1B999}" srcId="{B9185E91-59BE-48F2-AB1D-7EA980D7F780}" destId="{E5C4D41D-D449-48BC-8AB5-28BDF9ADB17D}" srcOrd="0" destOrd="0" parTransId="{BB61182C-F3EE-423E-A262-E497CDFF6570}" sibTransId="{DA21F0DE-C754-43F8-B51C-B433048AFF3F}"/>
    <dgm:cxn modelId="{521521B4-9B6F-4104-BC82-B6AE60A3AA35}" type="presOf" srcId="{B9185E91-59BE-48F2-AB1D-7EA980D7F780}" destId="{5525CA06-9F70-4E7B-B431-57BBE3CD2121}" srcOrd="0" destOrd="0" presId="urn:microsoft.com/office/officeart/2005/8/layout/chevron2"/>
    <dgm:cxn modelId="{A48F18A2-E212-4A08-ADB0-A31C2F9CF230}" srcId="{ABBD2F01-BD87-4267-B031-C0A6DD872313}" destId="{7386CE52-8DF3-4649-BDFF-DFBC92F0F50A}" srcOrd="0" destOrd="0" parTransId="{081B2E5B-7FD4-4394-A447-F9465C581B14}" sibTransId="{2995462D-DF07-477D-8E0C-1A3177465DB3}"/>
    <dgm:cxn modelId="{DC60571B-D331-40A1-B7A1-DE096C92686E}" type="presOf" srcId="{E5C4D41D-D449-48BC-8AB5-28BDF9ADB17D}" destId="{B6D2B18A-24A9-425B-8A0A-4B478587C4B0}" srcOrd="0" destOrd="0" presId="urn:microsoft.com/office/officeart/2005/8/layout/chevron2"/>
    <dgm:cxn modelId="{8A0961D6-D07B-405D-B5D6-A5D754276CC9}" srcId="{7386CE52-8DF3-4649-BDFF-DFBC92F0F50A}" destId="{F700ECF7-13DA-46EC-97D1-26F519925F39}" srcOrd="0" destOrd="0" parTransId="{50735EDE-F48C-472A-9A09-08B76597467B}" sibTransId="{CD992F5C-3EB1-43AD-BE6F-051593F630CA}"/>
    <dgm:cxn modelId="{9867685D-08EB-4175-AB3C-C753D97DEA94}" type="presOf" srcId="{ABBD2F01-BD87-4267-B031-C0A6DD872313}" destId="{29F2932D-4977-4103-A460-655D46A0ED28}" srcOrd="0" destOrd="0" presId="urn:microsoft.com/office/officeart/2005/8/layout/chevron2"/>
    <dgm:cxn modelId="{38A7775D-2063-44F3-A942-0C7BE1586185}" type="presOf" srcId="{7386CE52-8DF3-4649-BDFF-DFBC92F0F50A}" destId="{B2224D5D-795C-4261-A43E-74235E925562}" srcOrd="0" destOrd="0" presId="urn:microsoft.com/office/officeart/2005/8/layout/chevron2"/>
    <dgm:cxn modelId="{562B0B3F-D4DA-4669-A588-8D7C5B585AC7}" srcId="{ABBD2F01-BD87-4267-B031-C0A6DD872313}" destId="{B9185E91-59BE-48F2-AB1D-7EA980D7F780}" srcOrd="1" destOrd="0" parTransId="{87E83A76-7483-4648-B9C5-2636078D48E6}" sibTransId="{49765B73-7D4C-4802-AB17-4E9551BF7A7E}"/>
    <dgm:cxn modelId="{40829374-A420-4225-9E1D-35F84EBD3376}" type="presParOf" srcId="{29F2932D-4977-4103-A460-655D46A0ED28}" destId="{4C1F3752-B643-410D-AB32-CD40F154E6C8}" srcOrd="0" destOrd="0" presId="urn:microsoft.com/office/officeart/2005/8/layout/chevron2"/>
    <dgm:cxn modelId="{D43D5EE1-AE4D-437E-AD9A-D910E45F1FB5}" type="presParOf" srcId="{4C1F3752-B643-410D-AB32-CD40F154E6C8}" destId="{B2224D5D-795C-4261-A43E-74235E925562}" srcOrd="0" destOrd="0" presId="urn:microsoft.com/office/officeart/2005/8/layout/chevron2"/>
    <dgm:cxn modelId="{35C99AEC-E011-4E94-B4C6-E89DAFADB04E}" type="presParOf" srcId="{4C1F3752-B643-410D-AB32-CD40F154E6C8}" destId="{FEC717A7-5215-46A5-9D3D-BBC0E4FD835A}" srcOrd="1" destOrd="0" presId="urn:microsoft.com/office/officeart/2005/8/layout/chevron2"/>
    <dgm:cxn modelId="{43BAC250-EF51-4524-BD56-D9A4ED4A448A}" type="presParOf" srcId="{29F2932D-4977-4103-A460-655D46A0ED28}" destId="{7C90E898-23F4-4462-AA66-025032B4355F}" srcOrd="1" destOrd="0" presId="urn:microsoft.com/office/officeart/2005/8/layout/chevron2"/>
    <dgm:cxn modelId="{1FEC36F2-2ACB-4AAA-9B35-92784F61B516}" type="presParOf" srcId="{29F2932D-4977-4103-A460-655D46A0ED28}" destId="{9DE219F9-136A-4F0F-B869-C8D18D4D1B56}" srcOrd="2" destOrd="0" presId="urn:microsoft.com/office/officeart/2005/8/layout/chevron2"/>
    <dgm:cxn modelId="{4D91AE32-9E25-4D35-AFEA-3B8DAEBAC362}" type="presParOf" srcId="{9DE219F9-136A-4F0F-B869-C8D18D4D1B56}" destId="{5525CA06-9F70-4E7B-B431-57BBE3CD2121}" srcOrd="0" destOrd="0" presId="urn:microsoft.com/office/officeart/2005/8/layout/chevron2"/>
    <dgm:cxn modelId="{2CD1B1B1-18F8-4188-A917-84BA6BA264EA}" type="presParOf" srcId="{9DE219F9-136A-4F0F-B869-C8D18D4D1B56}" destId="{B6D2B18A-24A9-425B-8A0A-4B478587C4B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6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FF3FE61-42A0-4BA0-BF9D-E1C6E1DF907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CD63B7-E96B-4CD4-A27F-06A2E2A38D4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9061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4EB24-6FA3-4AE3-84B8-4D9AB03D3E2A}" type="slidenum">
              <a:rPr lang="es-MX" smtClean="0"/>
              <a:pPr/>
              <a:t>1</a:t>
            </a:fld>
            <a:endParaRPr lang="es-MX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544F61-B0F8-4D64-AA83-60EDC21658FE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544F61-B0F8-4D64-AA83-60EDC21658FE}" type="slidenum">
              <a:rPr lang="es-MX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</p:spPr>
        <p:txBody>
          <a:bodyPr lIns="93177" tIns="46589" rIns="93177" bIns="46589" anchor="b"/>
          <a:lstStyle/>
          <a:p>
            <a:pPr algn="r">
              <a:defRPr/>
            </a:pPr>
            <a:fld id="{B87EC035-98C2-464B-9860-C32CFE11ECBE}" type="slidenum">
              <a:rPr lang="es-MX" sz="1200">
                <a:solidFill>
                  <a:prstClr val="black"/>
                </a:solidFill>
              </a:rPr>
              <a:pPr algn="r">
                <a:defRPr/>
              </a:pPr>
              <a:t>28</a:t>
            </a:fld>
            <a:endParaRPr lang="es-MX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D63B7-E96B-4CD4-A27F-06A2E2A38D44}" type="slidenum">
              <a:rPr lang="es-MX" smtClean="0">
                <a:solidFill>
                  <a:prstClr val="black"/>
                </a:solidFill>
              </a:rPr>
              <a:pPr/>
              <a:t>31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923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D63B7-E96B-4CD4-A27F-06A2E2A38D44}" type="slidenum">
              <a:rPr lang="es-MX" smtClean="0">
                <a:solidFill>
                  <a:prstClr val="black"/>
                </a:solidFill>
              </a:rPr>
              <a:pPr/>
              <a:t>32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887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D63B7-E96B-4CD4-A27F-06A2E2A38D44}" type="slidenum">
              <a:rPr lang="es-MX" smtClean="0">
                <a:solidFill>
                  <a:prstClr val="black"/>
                </a:solidFill>
              </a:rPr>
              <a:pPr/>
              <a:t>33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094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D63B7-E96B-4CD4-A27F-06A2E2A38D44}" type="slidenum">
              <a:rPr lang="es-MX" smtClean="0">
                <a:solidFill>
                  <a:prstClr val="black"/>
                </a:solidFill>
              </a:rPr>
              <a:pPr/>
              <a:t>34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094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D63B7-E96B-4CD4-A27F-06A2E2A38D44}" type="slidenum">
              <a:rPr lang="es-MX" smtClean="0">
                <a:solidFill>
                  <a:prstClr val="black"/>
                </a:solidFill>
              </a:rPr>
              <a:pPr/>
              <a:t>35</a:t>
            </a:fld>
            <a:endParaRPr lang="es-MX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64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laura.danese\Documents\Dropbox\SEDESOL 13\DGEMPS\LOGOS\SEDESOL_horizontal_ALTA-01.jpe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27" b="32981"/>
          <a:stretch/>
        </p:blipFill>
        <p:spPr bwMode="auto">
          <a:xfrm>
            <a:off x="1691680" y="188640"/>
            <a:ext cx="5976664" cy="214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1955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6398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1833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3657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416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8862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7890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3097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8634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71395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977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36504"/>
          </a:xfrm>
        </p:spPr>
        <p:txBody>
          <a:bodyPr>
            <a:normAutofit/>
          </a:bodyPr>
          <a:lstStyle>
            <a:lvl1pPr>
              <a:defRPr sz="2400">
                <a:latin typeface="Adobe Caslon Pro" pitchFamily="18" charset="0"/>
              </a:defRPr>
            </a:lvl1pPr>
            <a:lvl2pPr>
              <a:defRPr sz="2000">
                <a:latin typeface="Adobe Caslon Pro" pitchFamily="18" charset="0"/>
              </a:defRPr>
            </a:lvl2pPr>
            <a:lvl3pPr>
              <a:defRPr sz="1800">
                <a:latin typeface="Adobe Caslon Pro" pitchFamily="18" charset="0"/>
              </a:defRPr>
            </a:lvl3pPr>
            <a:lvl4pPr>
              <a:defRPr sz="1600">
                <a:latin typeface="Adobe Caslon Pro" pitchFamily="18" charset="0"/>
              </a:defRPr>
            </a:lvl4pPr>
            <a:lvl5pPr>
              <a:defRPr sz="1600">
                <a:latin typeface="Adobe Caslon Pro" pitchFamily="18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7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766" y="1726"/>
            <a:ext cx="2815234" cy="96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6048672" cy="1143000"/>
          </a:xfrm>
        </p:spPr>
        <p:txBody>
          <a:bodyPr>
            <a:noAutofit/>
          </a:bodyPr>
          <a:lstStyle>
            <a:lvl1pPr algn="l">
              <a:defRPr sz="2000">
                <a:latin typeface="Trajan Pro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90830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8067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24485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3111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7381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659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416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970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5988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4067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4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9049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494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163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6323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5413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9013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9638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422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9647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629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2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09562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617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1622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375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7762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1797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1275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1688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4037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54377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616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0951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8352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2300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82737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7136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1239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1165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HC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84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0300" y="1600200"/>
            <a:ext cx="3746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9741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464496"/>
          </a:xfrm>
        </p:spPr>
        <p:txBody>
          <a:bodyPr>
            <a:normAutofit/>
          </a:bodyPr>
          <a:lstStyle>
            <a:lvl1pPr>
              <a:defRPr sz="2400">
                <a:latin typeface="Adobe Caslon Pro" pitchFamily="18" charset="0"/>
              </a:defRPr>
            </a:lvl1pPr>
            <a:lvl2pPr>
              <a:defRPr sz="2000">
                <a:latin typeface="Adobe Caslon Pro" pitchFamily="18" charset="0"/>
              </a:defRPr>
            </a:lvl2pPr>
            <a:lvl3pPr>
              <a:defRPr sz="1800">
                <a:latin typeface="Adobe Caslon Pro" pitchFamily="18" charset="0"/>
              </a:defRPr>
            </a:lvl3pPr>
            <a:lvl4pPr>
              <a:defRPr sz="1600">
                <a:latin typeface="Adobe Caslon Pro" pitchFamily="18" charset="0"/>
              </a:defRPr>
            </a:lvl4pPr>
            <a:lvl5pPr>
              <a:defRPr sz="1600">
                <a:latin typeface="Adobe Caslon Pro" pitchFamily="18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766" y="1726"/>
            <a:ext cx="2815234" cy="96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6048672" cy="1143000"/>
          </a:xfrm>
        </p:spPr>
        <p:txBody>
          <a:bodyPr>
            <a:noAutofit/>
          </a:bodyPr>
          <a:lstStyle>
            <a:lvl1pPr algn="l">
              <a:defRPr sz="2000">
                <a:latin typeface="Trajan Pro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9869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532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297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3973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21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CBF79-0122-4C13-8450-D500EE51F697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834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ajan Pro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dobe Caslon Pro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dobe Caslon Pro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dobe Caslon Pro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dobe Caslon Pro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dobe Caslon Pro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D4C5-E0A6-4CEB-A785-AFDB6D43F434}" type="datetimeFigureOut">
              <a:rPr lang="es-MX" smtClean="0"/>
              <a:pPr/>
              <a:t>06/12/2013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4BDE6-CBD0-4F2D-AC08-0BF43DA7B77C}" type="slidenum">
              <a:rPr lang="es-MX" smtClean="0"/>
              <a:pPr/>
              <a:t>‹Nº›</a:t>
            </a:fld>
            <a:endParaRPr lang="es-MX"/>
          </a:p>
        </p:txBody>
      </p:sp>
      <p:pic>
        <p:nvPicPr>
          <p:cNvPr id="7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3566469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7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3566469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89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3566469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07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D4C5-E0A6-4CEB-A785-AFDB6D43F43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4BDE6-CBD0-4F2D-AC08-0BF43DA7B77C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3566469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3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457200" y="274638"/>
            <a:ext cx="6007999" cy="1143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8" name="Imagen 7" descr="escudo nacional_negro.jpg"/>
          <p:cNvPicPr>
            <a:picLocks noChangeAspect="1"/>
          </p:cNvPicPr>
          <p:nvPr/>
        </p:nvPicPr>
        <p:blipFill>
          <a:blip r:embed="rId4">
            <a:lum bright="70000" contrast="-70000"/>
            <a:alphaModFix am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034" y="3008162"/>
            <a:ext cx="2857323" cy="2880000"/>
          </a:xfrm>
          <a:prstGeom prst="rect">
            <a:avLst/>
          </a:prstGeom>
          <a:blipFill rotWithShape="0">
            <a:blip r:embed="rId5">
              <a:lum bright="70000" contrast="-70000"/>
              <a:alphaModFix amt="28000"/>
            </a:blip>
            <a:stretch>
              <a:fillRect/>
            </a:stretch>
          </a:blip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22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err="1" smtClean="0"/>
              <a:t>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904"/>
            <a:ext cx="8229600" cy="5069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fld id="{176CBF79-0122-4C13-8450-D500EE51F697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06/12/2013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fld id="{661FCBCB-BF3D-4D60-A4A2-948BCA28349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457200" y="1056904"/>
            <a:ext cx="8229600" cy="0"/>
          </a:xfrm>
          <a:prstGeom prst="line">
            <a:avLst/>
          </a:prstGeom>
          <a:ln>
            <a:solidFill>
              <a:srgbClr val="BE0F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457200" y="6126163"/>
            <a:ext cx="8229600" cy="230187"/>
          </a:xfrm>
          <a:prstGeom prst="rect">
            <a:avLst/>
          </a:prstGeom>
          <a:solidFill>
            <a:srgbClr val="807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2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</p:sldLayoutIdLst>
  <p:timing>
    <p:tnLst>
      <p:par>
        <p:cTn id="1" dur="indefinite" restart="never" nodeType="tmRoot"/>
      </p:par>
    </p:tnLst>
  </p:timing>
  <p:txStyles>
    <p:titleStyle>
      <a:lvl1pPr algn="r" defTabSz="457200" rtl="0" eaLnBrk="1" latinLnBrk="0" hangingPunct="1">
        <a:spcBef>
          <a:spcPct val="0"/>
        </a:spcBef>
        <a:buNone/>
        <a:defRPr sz="2000" kern="1200">
          <a:solidFill>
            <a:srgbClr val="807F83"/>
          </a:solidFill>
          <a:latin typeface="Trajan Pro"/>
          <a:ea typeface="+mj-ea"/>
          <a:cs typeface="Trajan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807F83"/>
          </a:solidFill>
          <a:latin typeface="Adobe Caslon Pro"/>
          <a:ea typeface="+mn-ea"/>
          <a:cs typeface="Adobe Caslon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807F83"/>
          </a:solidFill>
          <a:latin typeface="Adobe Caslon Pro"/>
          <a:ea typeface="+mn-ea"/>
          <a:cs typeface="Adobe Caslon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07F83"/>
          </a:solidFill>
          <a:latin typeface="Adobe Caslon Pro"/>
          <a:ea typeface="+mn-ea"/>
          <a:cs typeface="Adobe Caslon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807F83"/>
          </a:solidFill>
          <a:latin typeface="Adobe Caslon Pro"/>
          <a:ea typeface="+mn-ea"/>
          <a:cs typeface="Adobe Caslon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807F83"/>
          </a:solidFill>
          <a:latin typeface="Adobe Caslon Pro"/>
          <a:ea typeface="+mn-ea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http://www.apartados.hacienda.gob.mx/presupuesto/temas/pef/2013/temas/tomos/33/r33_r%20ef.pdf" TargetMode="Externa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hyperlink" Target="http://www.coneval.gob.mx/Medicion/Paginas/Medici%C3%B3n/Pobreza%202012/Anexo-estad%C3%ADstico-pobreza-2012.aspx" TargetMode="Externa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0087" y="3034204"/>
            <a:ext cx="9123913" cy="3816424"/>
          </a:xfrm>
          <a:prstGeom prst="rect">
            <a:avLst/>
          </a:prstGeom>
          <a:solidFill>
            <a:srgbClr val="807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3374040"/>
            <a:ext cx="9144000" cy="1532976"/>
          </a:xfrm>
        </p:spPr>
        <p:txBody>
          <a:bodyPr>
            <a:normAutofit fontScale="90000"/>
          </a:bodyPr>
          <a:lstStyle/>
          <a:p>
            <a:r>
              <a:rPr lang="es-MX" sz="2600" b="1" dirty="0" smtClean="0">
                <a:solidFill>
                  <a:schemeClr val="bg1"/>
                </a:solidFill>
              </a:rPr>
              <a:t>Fondo de Aportaciones para la Infraestructura Social</a:t>
            </a:r>
            <a:br>
              <a:rPr lang="es-MX" sz="2600" b="1" dirty="0" smtClean="0">
                <a:solidFill>
                  <a:schemeClr val="bg1"/>
                </a:solidFill>
              </a:rPr>
            </a:br>
            <a:r>
              <a:rPr lang="es-MX" sz="2600" b="1" dirty="0" smtClean="0">
                <a:solidFill>
                  <a:schemeClr val="bg1"/>
                </a:solidFill>
              </a:rPr>
              <a:t/>
            </a:r>
            <a:br>
              <a:rPr lang="es-MX" sz="2600" b="1" dirty="0" smtClean="0">
                <a:solidFill>
                  <a:schemeClr val="bg1"/>
                </a:solidFill>
              </a:rPr>
            </a:br>
            <a:r>
              <a:rPr lang="es-MX" sz="2800" b="1" dirty="0">
                <a:solidFill>
                  <a:schemeClr val="bg1"/>
                </a:solidFill>
              </a:rPr>
              <a:t>C</a:t>
            </a:r>
            <a:r>
              <a:rPr lang="es-MX" sz="2800" b="1" dirty="0" smtClean="0">
                <a:solidFill>
                  <a:schemeClr val="bg1"/>
                </a:solidFill>
              </a:rPr>
              <a:t>ómo se hace el Cálculo</a:t>
            </a:r>
            <a:endParaRPr lang="es-MX" sz="2800" dirty="0">
              <a:solidFill>
                <a:schemeClr val="bg1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2 Subtítulo"/>
          <p:cNvSpPr>
            <a:spLocks noGrp="1"/>
          </p:cNvSpPr>
          <p:nvPr>
            <p:ph type="subTitle" idx="1"/>
          </p:nvPr>
        </p:nvSpPr>
        <p:spPr>
          <a:xfrm>
            <a:off x="3347864" y="5589240"/>
            <a:ext cx="5706380" cy="864096"/>
          </a:xfrm>
        </p:spPr>
        <p:txBody>
          <a:bodyPr>
            <a:noAutofit/>
          </a:bodyPr>
          <a:lstStyle/>
          <a:p>
            <a:pPr algn="r"/>
            <a:r>
              <a:rPr lang="es-MX" sz="1600" dirty="0">
                <a:solidFill>
                  <a:schemeClr val="bg1"/>
                </a:solidFill>
                <a:latin typeface="Trajan Pro" pitchFamily="18" charset="0"/>
              </a:rPr>
              <a:t>SUBSECRETARÍA DE PROSPECTIVA, PLANEACIÓN Y EVALUACIÓN</a:t>
            </a:r>
          </a:p>
          <a:p>
            <a:pPr algn="r"/>
            <a:r>
              <a:rPr lang="es-MX" sz="1400" dirty="0" smtClean="0">
                <a:solidFill>
                  <a:schemeClr val="bg1"/>
                </a:solidFill>
                <a:latin typeface="Trajan Pro" pitchFamily="18" charset="0"/>
              </a:rPr>
              <a:t>UNIDAD DE PLANEACIÓN Y RELACIONES INTERNACIONALES</a:t>
            </a:r>
          </a:p>
          <a:p>
            <a:pPr algn="r"/>
            <a:r>
              <a:rPr lang="es-MX" sz="1400" dirty="0" smtClean="0">
                <a:solidFill>
                  <a:schemeClr val="bg1"/>
                </a:solidFill>
                <a:latin typeface="Trajan Pro" pitchFamily="18" charset="0"/>
              </a:rPr>
              <a:t>DICIEMBRE 2013</a:t>
            </a:r>
            <a:endParaRPr lang="es-MX" sz="1400" dirty="0" smtClean="0">
              <a:solidFill>
                <a:schemeClr val="bg1"/>
              </a:solidFill>
              <a:latin typeface="Trajan Pro" pitchFamily="18" charset="0"/>
            </a:endParaRPr>
          </a:p>
          <a:p>
            <a:pPr algn="r"/>
            <a:r>
              <a:rPr lang="es-MX" sz="1400" dirty="0" smtClean="0">
                <a:solidFill>
                  <a:schemeClr val="bg1"/>
                </a:solidFill>
                <a:latin typeface="Trajan Pro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083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balan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7075">
            <a:off x="5381781" y="505186"/>
            <a:ext cx="3238384" cy="3287154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683568" y="2636912"/>
            <a:ext cx="763284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spcBef>
                <a:spcPts val="1200"/>
              </a:spcBef>
              <a:buFont typeface="Wingdings" pitchFamily="2" charset="2"/>
              <a:buChar char="ü"/>
            </a:pPr>
            <a:r>
              <a:rPr lang="es-ES_tradnl" sz="2400" dirty="0" smtClean="0">
                <a:latin typeface="Adobe Caslon Pro"/>
                <a:cs typeface="Adobe Caslon Pro"/>
              </a:rPr>
              <a:t>Para el PPEF, la </a:t>
            </a:r>
            <a:r>
              <a:rPr lang="es-ES_tradnl" sz="2400" dirty="0" err="1" smtClean="0">
                <a:latin typeface="Adobe Caslon Pro"/>
                <a:cs typeface="Adobe Caslon Pro"/>
              </a:rPr>
              <a:t>Sedesol</a:t>
            </a:r>
            <a:r>
              <a:rPr lang="es-ES_tradnl" sz="2400" dirty="0" smtClean="0">
                <a:latin typeface="Adobe Caslon Pro"/>
                <a:cs typeface="Adobe Caslon Pro"/>
              </a:rPr>
              <a:t> </a:t>
            </a:r>
            <a:r>
              <a:rPr lang="es-ES_tradnl" sz="2400" b="1" dirty="0" smtClean="0">
                <a:solidFill>
                  <a:srgbClr val="008000"/>
                </a:solidFill>
                <a:latin typeface="Adobe Caslon Pro"/>
                <a:cs typeface="Adobe Caslon Pro"/>
              </a:rPr>
              <a:t>publicará el </a:t>
            </a:r>
            <a:r>
              <a:rPr lang="es-ES_tradnl" sz="2400" b="1" dirty="0">
                <a:solidFill>
                  <a:srgbClr val="008000"/>
                </a:solidFill>
                <a:latin typeface="Adobe Caslon Pro"/>
                <a:cs typeface="Adobe Caslon Pro"/>
              </a:rPr>
              <a:t>Acuerdo </a:t>
            </a:r>
            <a:r>
              <a:rPr lang="es-ES_tradnl" sz="2400" dirty="0" smtClean="0">
                <a:latin typeface="Adobe Caslon Pro"/>
                <a:cs typeface="Adobe Caslon Pro"/>
              </a:rPr>
              <a:t>con las </a:t>
            </a:r>
            <a:r>
              <a:rPr lang="es-ES_tradnl" sz="2400" dirty="0">
                <a:latin typeface="Adobe Caslon Pro"/>
                <a:cs typeface="Adobe Caslon Pro"/>
              </a:rPr>
              <a:t>variables y fuentes de información para el cálculo del FAIS </a:t>
            </a:r>
            <a:r>
              <a:rPr lang="es-ES_tradnl" sz="2400" b="1" dirty="0">
                <a:solidFill>
                  <a:srgbClr val="FF0000"/>
                </a:solidFill>
                <a:latin typeface="Adobe Caslon Pro"/>
                <a:cs typeface="Adobe Caslon Pro"/>
              </a:rPr>
              <a:t>a nivel </a:t>
            </a:r>
            <a:r>
              <a:rPr lang="es-ES_tradnl" sz="24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estatal</a:t>
            </a:r>
            <a:r>
              <a:rPr lang="es-ES_tradnl" sz="240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.  </a:t>
            </a:r>
            <a:r>
              <a:rPr lang="es-ES_tradnl" sz="16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(</a:t>
            </a:r>
            <a:r>
              <a:rPr lang="es-ES_tradnl" sz="1600" kern="0" dirty="0">
                <a:solidFill>
                  <a:prstClr val="black"/>
                </a:solidFill>
                <a:latin typeface="Adobe Caslon Pro"/>
                <a:cs typeface="Adobe Caslon Pro"/>
              </a:rPr>
              <a:t>a más tardar el 15 de </a:t>
            </a:r>
            <a:r>
              <a:rPr lang="es-ES_tradnl" sz="16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agosto)</a:t>
            </a:r>
            <a:endParaRPr lang="es-MX" sz="1600" kern="0" dirty="0">
              <a:solidFill>
                <a:prstClr val="black"/>
              </a:solidFill>
              <a:latin typeface="Adobe Caslon Pro"/>
              <a:cs typeface="Adobe Caslon Pro"/>
            </a:endParaRPr>
          </a:p>
          <a:p>
            <a:pPr marL="342900" indent="-342900" algn="just">
              <a:spcBef>
                <a:spcPts val="1200"/>
              </a:spcBef>
              <a:buFont typeface="Wingdings" pitchFamily="2" charset="2"/>
              <a:buChar char="§"/>
            </a:pPr>
            <a:endParaRPr lang="es-MX" sz="2400" dirty="0" smtClean="0">
              <a:latin typeface="Adobe Caslon Pro"/>
              <a:cs typeface="Adobe Caslon Pro"/>
            </a:endParaRPr>
          </a:p>
        </p:txBody>
      </p:sp>
      <p:sp>
        <p:nvSpPr>
          <p:cNvPr id="12" name="20 CuadroTexto"/>
          <p:cNvSpPr txBox="1"/>
          <p:nvPr/>
        </p:nvSpPr>
        <p:spPr>
          <a:xfrm>
            <a:off x="323528" y="1844824"/>
            <a:ext cx="3276508" cy="461665"/>
          </a:xfrm>
          <a:prstGeom prst="rect">
            <a:avLst/>
          </a:prstGeom>
          <a:solidFill>
            <a:srgbClr val="00800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Trajan Pro"/>
                <a:cs typeface="Trajan Pro"/>
              </a:rPr>
              <a:t>Artículo 34. </a:t>
            </a:r>
            <a:endParaRPr lang="es-ES" sz="2400" b="1" kern="0" cap="small" dirty="0">
              <a:solidFill>
                <a:prstClr val="white"/>
              </a:solidFill>
              <a:latin typeface="Trajan Pro"/>
              <a:cs typeface="Trajan Pro"/>
            </a:endParaRP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323528" y="1124744"/>
            <a:ext cx="8424936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algn="ctr" defTabSz="457200">
              <a:spcBef>
                <a:spcPct val="0"/>
              </a:spcBef>
            </a:pPr>
            <a:r>
              <a:rPr lang="es-MX" b="1" dirty="0">
                <a:solidFill>
                  <a:srgbClr val="953735"/>
                </a:solidFill>
                <a:latin typeface="Trajan Pro"/>
                <a:cs typeface="Trajan Pro"/>
              </a:rPr>
              <a:t>Impulsan la transparencia y la rendición de cuentas del FAIS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865216"/>
            <a:ext cx="4394464" cy="2732136"/>
          </a:xfrm>
          <a:prstGeom prst="rect">
            <a:avLst/>
          </a:prstGeom>
        </p:spPr>
      </p:pic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15564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 Título"/>
          <p:cNvSpPr txBox="1">
            <a:spLocks/>
          </p:cNvSpPr>
          <p:nvPr/>
        </p:nvSpPr>
        <p:spPr bwMode="auto">
          <a:xfrm>
            <a:off x="10044008" y="491413"/>
            <a:ext cx="6408711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es-ES" sz="2800" dirty="0" smtClean="0">
              <a:solidFill>
                <a:prstClr val="black"/>
              </a:solidFill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8" name="Imagen 7" descr="balan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7075">
            <a:off x="5381781" y="505186"/>
            <a:ext cx="3238384" cy="3287154"/>
          </a:xfrm>
          <a:prstGeom prst="rect">
            <a:avLst/>
          </a:prstGeom>
        </p:spPr>
      </p:pic>
      <p:sp>
        <p:nvSpPr>
          <p:cNvPr id="10" name="20 CuadroTexto"/>
          <p:cNvSpPr txBox="1"/>
          <p:nvPr/>
        </p:nvSpPr>
        <p:spPr>
          <a:xfrm>
            <a:off x="323528" y="1977221"/>
            <a:ext cx="3276508" cy="461665"/>
          </a:xfrm>
          <a:prstGeom prst="rect">
            <a:avLst/>
          </a:prstGeom>
          <a:solidFill>
            <a:srgbClr val="00800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Trajan Pro"/>
                <a:cs typeface="Trajan Pro"/>
              </a:rPr>
              <a:t>Artículo 35. </a:t>
            </a:r>
            <a:endParaRPr lang="es-ES" sz="2400" b="1" kern="0" cap="small" dirty="0">
              <a:solidFill>
                <a:prstClr val="white"/>
              </a:solidFill>
              <a:latin typeface="Trajan Pro"/>
              <a:cs typeface="Trajan Pro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467544" y="1198493"/>
            <a:ext cx="8208912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algn="ctr" defTabSz="457200">
              <a:spcBef>
                <a:spcPct val="0"/>
              </a:spcBef>
            </a:pPr>
            <a:r>
              <a:rPr lang="es-MX" b="1" dirty="0">
                <a:solidFill>
                  <a:srgbClr val="953735"/>
                </a:solidFill>
                <a:latin typeface="Trajan Pro"/>
                <a:cs typeface="Trajan Pro"/>
              </a:rPr>
              <a:t>Impulsan la transparencia y la rendición de cuentas del FAIS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539552" y="2769309"/>
            <a:ext cx="792088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es-ES_tradnl" sz="20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Fecha límite </a:t>
            </a:r>
            <a:r>
              <a:rPr lang="es-ES_tradnl" sz="2000" dirty="0">
                <a:latin typeface="Adobe Caslon Pro"/>
                <a:cs typeface="Adobe Caslon Pro"/>
              </a:rPr>
              <a:t>para</a:t>
            </a:r>
            <a:r>
              <a:rPr lang="es-ES_tradnl" sz="2000" dirty="0" smtClean="0">
                <a:solidFill>
                  <a:srgbClr val="C00000"/>
                </a:solidFill>
                <a:latin typeface="Adobe Caslon Pro"/>
                <a:cs typeface="Adobe Caslon Pro"/>
              </a:rPr>
              <a:t> </a:t>
            </a:r>
            <a:r>
              <a:rPr lang="es-ES_tradnl" sz="2000" dirty="0" smtClean="0">
                <a:latin typeface="Adobe Caslon Pro"/>
                <a:cs typeface="Adobe Caslon Pro"/>
              </a:rPr>
              <a:t>que </a:t>
            </a:r>
            <a:r>
              <a:rPr lang="es-ES_tradnl" sz="2000" b="1" dirty="0">
                <a:solidFill>
                  <a:srgbClr val="FF0000"/>
                </a:solidFill>
                <a:latin typeface="Adobe Caslon Pro"/>
                <a:cs typeface="Adobe Caslon Pro"/>
              </a:rPr>
              <a:t>los estados </a:t>
            </a:r>
            <a:r>
              <a:rPr lang="es-ES_tradnl" sz="2000" dirty="0" smtClean="0">
                <a:latin typeface="Adobe Caslon Pro"/>
                <a:cs typeface="Adobe Caslon Pro"/>
              </a:rPr>
              <a:t>envíen </a:t>
            </a:r>
            <a:r>
              <a:rPr lang="es-ES_tradnl" sz="2000" dirty="0">
                <a:latin typeface="Adobe Caslon Pro"/>
                <a:cs typeface="Adobe Caslon Pro"/>
              </a:rPr>
              <a:t>los </a:t>
            </a:r>
            <a:r>
              <a:rPr lang="es-ES_tradnl" sz="2000" dirty="0" smtClean="0">
                <a:latin typeface="Adobe Caslon Pro"/>
                <a:cs typeface="Adobe Caslon Pro"/>
              </a:rPr>
              <a:t>Convenios FISM </a:t>
            </a:r>
            <a:r>
              <a:rPr lang="es-ES_tradnl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(a más tardar el 25 de enero).</a:t>
            </a:r>
            <a:endParaRPr lang="es-MX" sz="2000" kern="0" dirty="0">
              <a:solidFill>
                <a:prstClr val="black"/>
              </a:solidFill>
              <a:latin typeface="Adobe Caslon Pro"/>
              <a:cs typeface="Adobe Caslon Pro"/>
            </a:endParaRPr>
          </a:p>
          <a:p>
            <a:pPr marL="342900" lvl="0" indent="-342900"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es-MX" sz="2000" dirty="0" err="1" smtClean="0">
                <a:latin typeface="Adobe Caslon Pro"/>
                <a:cs typeface="Adobe Caslon Pro"/>
              </a:rPr>
              <a:t>Sedesol</a:t>
            </a:r>
            <a:r>
              <a:rPr lang="es-MX" sz="2000" dirty="0" smtClean="0">
                <a:latin typeface="Adobe Caslon Pro"/>
                <a:cs typeface="Adobe Caslon Pro"/>
              </a:rPr>
              <a:t> </a:t>
            </a:r>
            <a:r>
              <a:rPr lang="es-MX" sz="2000" b="1" dirty="0">
                <a:solidFill>
                  <a:srgbClr val="FF0000"/>
                </a:solidFill>
                <a:latin typeface="Adobe Caslon Pro"/>
                <a:cs typeface="Adobe Caslon Pro"/>
              </a:rPr>
              <a:t>publicará las distribuciones municipales </a:t>
            </a:r>
            <a:r>
              <a:rPr lang="es-MX" sz="2000" dirty="0">
                <a:latin typeface="Adobe Caslon Pro"/>
                <a:cs typeface="Adobe Caslon Pro"/>
              </a:rPr>
              <a:t>que convenga con los estados en su página oficial de internet  </a:t>
            </a:r>
            <a:r>
              <a:rPr lang="es-MX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(a más tardar el 31 enero).</a:t>
            </a:r>
          </a:p>
          <a:p>
            <a:pPr marL="342900" lvl="0" indent="-342900" algn="just">
              <a:spcBef>
                <a:spcPts val="1800"/>
              </a:spcBef>
              <a:buFont typeface="Wingdings" pitchFamily="2" charset="2"/>
              <a:buChar char="§"/>
            </a:pPr>
            <a:r>
              <a:rPr lang="es-MX" sz="2000" dirty="0" err="1">
                <a:latin typeface="Adobe Caslon Pro"/>
                <a:cs typeface="Adobe Caslon Pro"/>
              </a:rPr>
              <a:t>Sedesol</a:t>
            </a:r>
            <a:r>
              <a:rPr lang="es-MX" sz="2000" dirty="0">
                <a:latin typeface="Adobe Caslon Pro"/>
                <a:cs typeface="Adobe Caslon Pro"/>
              </a:rPr>
              <a:t> </a:t>
            </a:r>
            <a:r>
              <a:rPr lang="es-MX" sz="2000" dirty="0" smtClean="0">
                <a:latin typeface="Adobe Caslon Pro"/>
                <a:cs typeface="Adobe Caslon Pro"/>
              </a:rPr>
              <a:t>podrá coadyuvar, en caso de que así lo requieran,  a las entidades y demarcaciones del DF en el </a:t>
            </a:r>
            <a:r>
              <a:rPr lang="es-MX" sz="20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cálculo de la distribución del FISM</a:t>
            </a:r>
            <a:endParaRPr lang="es-MX" sz="2000" b="1" dirty="0">
              <a:solidFill>
                <a:srgbClr val="FF0000"/>
              </a:solidFill>
              <a:latin typeface="Adobe Caslon Pro"/>
              <a:cs typeface="Adobe Caslon Pro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368930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221" y="404664"/>
            <a:ext cx="3947779" cy="400723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23528" y="1628800"/>
            <a:ext cx="833094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00B050"/>
                </a:solidFill>
                <a:latin typeface="Adobe Caslon Pro"/>
                <a:cs typeface="Adobe Caslon Pro"/>
              </a:rPr>
              <a:t>Facilitan la comprensión de la fórmula, </a:t>
            </a:r>
            <a:r>
              <a:rPr lang="es-MX" sz="2000" dirty="0" smtClean="0">
                <a:latin typeface="Adobe Caslon Pro"/>
                <a:cs typeface="Adobe Caslon Pro"/>
              </a:rPr>
              <a:t>pues esta tiene un diseño más simple y se puede replicar con herramientas informáticas de uso común como Excel.</a:t>
            </a: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00B050"/>
                </a:solidFill>
                <a:latin typeface="Adobe Caslon Pro"/>
                <a:cs typeface="Adobe Caslon Pro"/>
              </a:rPr>
              <a:t>Permiten mejorar los esquemas de planeación de los municipios </a:t>
            </a:r>
            <a:r>
              <a:rPr lang="es-MX" sz="2000" dirty="0" smtClean="0">
                <a:latin typeface="Adobe Caslon Pro"/>
                <a:cs typeface="Adobe Caslon Pro"/>
              </a:rPr>
              <a:t>utilizando como herramientas el Informe Anual sobre la Situación de Pobreza y Rezago Social que publicará la </a:t>
            </a:r>
            <a:r>
              <a:rPr lang="es-MX" sz="2000" dirty="0" err="1" smtClean="0">
                <a:latin typeface="Adobe Caslon Pro"/>
                <a:cs typeface="Adobe Caslon Pro"/>
              </a:rPr>
              <a:t>Sedesol</a:t>
            </a:r>
            <a:r>
              <a:rPr lang="es-MX" sz="2000" dirty="0" smtClean="0">
                <a:latin typeface="Adobe Caslon Pro"/>
                <a:cs typeface="Adobe Caslon Pro"/>
              </a:rPr>
              <a:t> en el DOF en el mes de enero. </a:t>
            </a:r>
            <a:endParaRPr lang="es-MX" sz="2000" dirty="0">
              <a:latin typeface="Adobe Caslon Pro"/>
              <a:cs typeface="Adobe Caslon Pro"/>
            </a:endParaRP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00B050"/>
                </a:solidFill>
                <a:latin typeface="Adobe Caslon Pro"/>
                <a:cs typeface="Adobe Caslon Pro"/>
              </a:rPr>
              <a:t>Permiten mejorar el seguimiento de los recursos invertidos</a:t>
            </a:r>
            <a:r>
              <a:rPr lang="es-MX" sz="20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 </a:t>
            </a:r>
            <a:r>
              <a:rPr lang="es-MX" sz="2000" dirty="0" smtClean="0">
                <a:latin typeface="Adobe Caslon Pro"/>
                <a:cs typeface="Adobe Caslon Pro"/>
              </a:rPr>
              <a:t>a través de la Matriz de Indicadores de Resultados </a:t>
            </a: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00B050"/>
                </a:solidFill>
                <a:latin typeface="Adobe Caslon Pro"/>
                <a:cs typeface="Adobe Caslon Pro"/>
              </a:rPr>
              <a:t>Permiten mejorar la eficacia de los recursos invertidos </a:t>
            </a:r>
            <a:r>
              <a:rPr lang="es-MX" sz="2000" dirty="0" smtClean="0">
                <a:latin typeface="Adobe Caslon Pro"/>
                <a:cs typeface="Adobe Caslon Pro"/>
              </a:rPr>
              <a:t>a través de un programa periódico de evaluación de los resultados y mediante herramientas de focalización como el Catálogo de acciones.</a:t>
            </a: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539552" y="1211560"/>
            <a:ext cx="79928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b="1" kern="0" dirty="0" smtClean="0">
                <a:solidFill>
                  <a:srgbClr val="953735"/>
                </a:solidFill>
                <a:latin typeface="Trajan Pro"/>
                <a:cs typeface="Trajan Pro"/>
              </a:rPr>
              <a:t>Estos cambios son fundamentales para los Municipios porque:</a:t>
            </a:r>
            <a:endParaRPr lang="es-MX" b="1" kern="0" dirty="0">
              <a:solidFill>
                <a:srgbClr val="953735"/>
              </a:solidFill>
              <a:latin typeface="Trajan Pro"/>
              <a:cs typeface="Trajan Pro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360167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221" y="404664"/>
            <a:ext cx="3947779" cy="400723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23528" y="1823333"/>
            <a:ext cx="833094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00B050"/>
                </a:solidFill>
                <a:latin typeface="Adobe Caslon Pro"/>
                <a:cs typeface="Adobe Caslon Pro"/>
              </a:rPr>
              <a:t>Recibir los recursos del FISM en los tiempos y en la forma que marca la LCF.</a:t>
            </a:r>
            <a:endParaRPr lang="es-MX" sz="2000" dirty="0" smtClean="0">
              <a:solidFill>
                <a:srgbClr val="00B050"/>
              </a:solidFill>
              <a:latin typeface="Adobe Caslon Pro"/>
              <a:cs typeface="Adobe Caslon Pro"/>
            </a:endParaRP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>
                <a:solidFill>
                  <a:srgbClr val="FF0000"/>
                </a:solidFill>
                <a:latin typeface="Adobe Caslon Pro"/>
                <a:cs typeface="Adobe Caslon Pro"/>
              </a:rPr>
              <a:t>Acceder a capacitación relacionada con el FAIS por parte de la </a:t>
            </a:r>
            <a:r>
              <a:rPr lang="es-MX" sz="2000" b="1" dirty="0" err="1">
                <a:solidFill>
                  <a:srgbClr val="FF0000"/>
                </a:solidFill>
                <a:latin typeface="Adobe Caslon Pro"/>
                <a:cs typeface="Adobe Caslon Pro"/>
              </a:rPr>
              <a:t>Sedesol</a:t>
            </a:r>
            <a:r>
              <a:rPr lang="es-MX" sz="2000" b="1" dirty="0">
                <a:solidFill>
                  <a:srgbClr val="FF0000"/>
                </a:solidFill>
                <a:latin typeface="Adobe Caslon Pro"/>
                <a:cs typeface="Adobe Caslon Pro"/>
              </a:rPr>
              <a:t>.</a:t>
            </a: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>
                <a:solidFill>
                  <a:srgbClr val="00B050"/>
                </a:solidFill>
                <a:latin typeface="Adobe Caslon Pro"/>
                <a:cs typeface="Adobe Caslon Pro"/>
              </a:rPr>
              <a:t>Implementar un Programa de Desarrollo Institucional en conjunto con la </a:t>
            </a:r>
            <a:r>
              <a:rPr lang="es-MX" sz="2000" b="1" dirty="0" err="1">
                <a:solidFill>
                  <a:srgbClr val="00B050"/>
                </a:solidFill>
                <a:latin typeface="Adobe Caslon Pro"/>
                <a:cs typeface="Adobe Caslon Pro"/>
              </a:rPr>
              <a:t>Sedesol</a:t>
            </a:r>
            <a:r>
              <a:rPr lang="es-MX" sz="2000" b="1" dirty="0">
                <a:solidFill>
                  <a:srgbClr val="00B050"/>
                </a:solidFill>
                <a:latin typeface="Adobe Caslon Pro"/>
                <a:cs typeface="Adobe Caslon Pro"/>
              </a:rPr>
              <a:t> y el Gobierno del estado.</a:t>
            </a: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>
                <a:solidFill>
                  <a:srgbClr val="FF0000"/>
                </a:solidFill>
                <a:latin typeface="Adobe Caslon Pro"/>
                <a:cs typeface="Adobe Caslon Pro"/>
              </a:rPr>
              <a:t>Recibir apoyo de la </a:t>
            </a:r>
            <a:r>
              <a:rPr lang="es-MX" sz="2000" b="1" dirty="0" err="1">
                <a:solidFill>
                  <a:srgbClr val="FF0000"/>
                </a:solidFill>
                <a:latin typeface="Adobe Caslon Pro"/>
                <a:cs typeface="Adobe Caslon Pro"/>
              </a:rPr>
              <a:t>Sedesol</a:t>
            </a:r>
            <a:r>
              <a:rPr lang="es-MX" sz="2000" b="1" dirty="0">
                <a:solidFill>
                  <a:srgbClr val="FF0000"/>
                </a:solidFill>
                <a:latin typeface="Adobe Caslon Pro"/>
                <a:cs typeface="Adobe Caslon Pro"/>
              </a:rPr>
              <a:t> en la planeación de la inversión de sus recursos del FAIS.</a:t>
            </a: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endParaRPr lang="es-MX" sz="2000" dirty="0" smtClean="0">
              <a:latin typeface="Adobe Caslon Pro"/>
              <a:cs typeface="Adobe Caslon Pro"/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539552" y="1211560"/>
            <a:ext cx="79928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b="1" kern="0" dirty="0" smtClean="0">
                <a:solidFill>
                  <a:srgbClr val="953735"/>
                </a:solidFill>
                <a:latin typeface="Trajan Pro"/>
                <a:cs typeface="Trajan Pro"/>
              </a:rPr>
              <a:t>Derechos de los Municipios</a:t>
            </a:r>
            <a:endParaRPr lang="es-MX" b="1" kern="0" dirty="0">
              <a:solidFill>
                <a:srgbClr val="953735"/>
              </a:solidFill>
              <a:latin typeface="Trajan Pro"/>
              <a:cs typeface="Trajan Pro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263332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221" y="404664"/>
            <a:ext cx="3947779" cy="400723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23528" y="1711836"/>
            <a:ext cx="833094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00B050"/>
                </a:solidFill>
                <a:latin typeface="Adobe Caslon Pro"/>
                <a:cs typeface="Adobe Caslon Pro"/>
              </a:rPr>
              <a:t>Invertir los recursos del FAIS en los rubros y acciones que marca la LCF y los Lineamientos del Fondo publicados por la </a:t>
            </a:r>
            <a:r>
              <a:rPr lang="es-MX" sz="2000" b="1" dirty="0" err="1" smtClean="0">
                <a:solidFill>
                  <a:srgbClr val="00B050"/>
                </a:solidFill>
                <a:latin typeface="Adobe Caslon Pro"/>
                <a:cs typeface="Adobe Caslon Pro"/>
              </a:rPr>
              <a:t>Sedesol</a:t>
            </a:r>
            <a:r>
              <a:rPr lang="es-MX" sz="2000" b="1" dirty="0" smtClean="0">
                <a:solidFill>
                  <a:srgbClr val="00B050"/>
                </a:solidFill>
                <a:latin typeface="Adobe Caslon Pro"/>
                <a:cs typeface="Adobe Caslon Pro"/>
              </a:rPr>
              <a:t>.</a:t>
            </a:r>
            <a:endParaRPr lang="es-MX" sz="2000" dirty="0" smtClean="0">
              <a:solidFill>
                <a:srgbClr val="00B050"/>
              </a:solidFill>
              <a:latin typeface="Adobe Caslon Pro"/>
              <a:cs typeface="Adobe Caslon Pro"/>
            </a:endParaRP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>
                <a:solidFill>
                  <a:srgbClr val="FF0000"/>
                </a:solidFill>
                <a:latin typeface="Adobe Caslon Pro"/>
                <a:cs typeface="Adobe Caslon Pro"/>
              </a:rPr>
              <a:t>Realizar la planeación de los recursos del FAIS basándose en el Informe Anual sobre la Situación de Pobreza y Rezago </a:t>
            </a:r>
            <a:r>
              <a:rPr lang="es-MX" sz="20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Social y registrando sus metas en el PASH. </a:t>
            </a:r>
            <a:endParaRPr lang="es-MX" sz="2000" b="1" dirty="0">
              <a:solidFill>
                <a:srgbClr val="FF0000"/>
              </a:solidFill>
              <a:latin typeface="Adobe Caslon Pro"/>
              <a:cs typeface="Adobe Caslon Pro"/>
            </a:endParaRP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00B050"/>
                </a:solidFill>
                <a:latin typeface="Adobe Caslon Pro"/>
                <a:cs typeface="Adobe Caslon Pro"/>
              </a:rPr>
              <a:t>Informar a la población, el gobierno del estado, a la </a:t>
            </a:r>
            <a:r>
              <a:rPr lang="es-MX" sz="2000" b="1" dirty="0" err="1" smtClean="0">
                <a:solidFill>
                  <a:srgbClr val="00B050"/>
                </a:solidFill>
                <a:latin typeface="Adobe Caslon Pro"/>
                <a:cs typeface="Adobe Caslon Pro"/>
              </a:rPr>
              <a:t>Sedesol</a:t>
            </a:r>
            <a:r>
              <a:rPr lang="es-MX" sz="2000" b="1" dirty="0" smtClean="0">
                <a:solidFill>
                  <a:srgbClr val="00B050"/>
                </a:solidFill>
                <a:latin typeface="Adobe Caslon Pro"/>
                <a:cs typeface="Adobe Caslon Pro"/>
              </a:rPr>
              <a:t> y a la SHCP sobre el uso de los recursos del FAIS en los términos que marca la LCF.</a:t>
            </a:r>
            <a:endParaRPr lang="es-MX" sz="2000" dirty="0">
              <a:solidFill>
                <a:srgbClr val="00B050"/>
              </a:solidFill>
              <a:latin typeface="Adobe Caslon Pro"/>
              <a:cs typeface="Adobe Caslon Pro"/>
            </a:endParaRPr>
          </a:p>
          <a:p>
            <a:pPr marL="285750" indent="-285750" algn="just">
              <a:spcBef>
                <a:spcPts val="1200"/>
              </a:spcBef>
              <a:buClr>
                <a:srgbClr val="226822"/>
              </a:buClr>
              <a:buFont typeface="Wingdings" pitchFamily="2" charset="2"/>
              <a:buChar char="ü"/>
            </a:pPr>
            <a:r>
              <a:rPr lang="es-MX" sz="20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Proporcionar a la </a:t>
            </a:r>
            <a:r>
              <a:rPr lang="es-MX" sz="2000" b="1" dirty="0" err="1" smtClean="0">
                <a:solidFill>
                  <a:srgbClr val="FF0000"/>
                </a:solidFill>
                <a:latin typeface="Adobe Caslon Pro"/>
                <a:cs typeface="Adobe Caslon Pro"/>
              </a:rPr>
              <a:t>Sedesol</a:t>
            </a:r>
            <a:r>
              <a:rPr lang="es-MX" sz="20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 toda la información relacionada con el uso de los recursos del FAIS que se le solicite.</a:t>
            </a:r>
            <a:endParaRPr lang="es-MX" sz="2000" dirty="0" smtClean="0">
              <a:solidFill>
                <a:srgbClr val="FF0000"/>
              </a:solidFill>
              <a:latin typeface="Adobe Caslon Pro"/>
              <a:cs typeface="Adobe Caslon Pro"/>
            </a:endParaRPr>
          </a:p>
          <a:p>
            <a:pPr algn="just">
              <a:spcBef>
                <a:spcPts val="1200"/>
              </a:spcBef>
              <a:buClr>
                <a:srgbClr val="226822"/>
              </a:buClr>
            </a:pPr>
            <a:endParaRPr lang="es-MX" sz="2000" dirty="0" smtClean="0">
              <a:latin typeface="Adobe Caslon Pro"/>
              <a:cs typeface="Adobe Caslon Pro"/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539552" y="1211560"/>
            <a:ext cx="79928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b="1" kern="0" dirty="0" smtClean="0">
                <a:solidFill>
                  <a:srgbClr val="953735"/>
                </a:solidFill>
                <a:latin typeface="Trajan Pro"/>
                <a:cs typeface="Trajan Pro"/>
              </a:rPr>
              <a:t>Obligaciones de los Municipios</a:t>
            </a:r>
            <a:endParaRPr lang="es-MX" b="1" kern="0" dirty="0">
              <a:solidFill>
                <a:srgbClr val="953735"/>
              </a:solidFill>
              <a:latin typeface="Trajan Pro"/>
              <a:cs typeface="Trajan Pro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16444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fondo_inic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92"/>
            <a:ext cx="9144000" cy="6858000"/>
          </a:xfrm>
          <a:prstGeom prst="rect">
            <a:avLst/>
          </a:prstGeom>
        </p:spPr>
      </p:pic>
      <p:grpSp>
        <p:nvGrpSpPr>
          <p:cNvPr id="6" name="Agrupar 5"/>
          <p:cNvGrpSpPr/>
          <p:nvPr/>
        </p:nvGrpSpPr>
        <p:grpSpPr>
          <a:xfrm>
            <a:off x="827584" y="3140968"/>
            <a:ext cx="7671808" cy="2124964"/>
            <a:chOff x="1610824" y="3249694"/>
            <a:chExt cx="6101570" cy="1690033"/>
          </a:xfrm>
        </p:grpSpPr>
        <p:sp>
          <p:nvSpPr>
            <p:cNvPr id="13" name="Rectángulo 12"/>
            <p:cNvSpPr/>
            <p:nvPr/>
          </p:nvSpPr>
          <p:spPr>
            <a:xfrm rot="10800000">
              <a:off x="1610824" y="3249694"/>
              <a:ext cx="6101570" cy="1690033"/>
            </a:xfrm>
            <a:prstGeom prst="rect">
              <a:avLst/>
            </a:prstGeom>
            <a:gradFill>
              <a:gsLst>
                <a:gs pos="72000">
                  <a:srgbClr val="005800"/>
                </a:gs>
                <a:gs pos="100000">
                  <a:srgbClr val="006500"/>
                </a:gs>
              </a:gsLst>
            </a:gra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1734956" y="3359188"/>
              <a:ext cx="5872404" cy="14916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Rectángulo 1"/>
          <p:cNvSpPr/>
          <p:nvPr/>
        </p:nvSpPr>
        <p:spPr>
          <a:xfrm>
            <a:off x="0" y="0"/>
            <a:ext cx="9144000" cy="86303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spcCol="0"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>
            <a:off x="0" y="6771696"/>
            <a:ext cx="9144000" cy="8630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spcCol="0" rtlCol="0" anchor="ctr"/>
          <a:lstStyle/>
          <a:p>
            <a:pPr algn="ctr"/>
            <a:endParaRPr lang="es-ES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187624" y="3429000"/>
            <a:ext cx="6984776" cy="1584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chemeClr val="bg1"/>
                </a:solidFill>
                <a:latin typeface="Trajan Pro"/>
                <a:cs typeface="Trajan Pro"/>
              </a:rPr>
              <a:t>CÓMO SE HACE EL CÁLCULO</a:t>
            </a:r>
            <a:r>
              <a:rPr lang="es-MX" sz="1800" b="1" dirty="0" smtClean="0">
                <a:solidFill>
                  <a:schemeClr val="bg1"/>
                </a:solidFill>
                <a:latin typeface="Trajan Pro"/>
                <a:cs typeface="Trajan Pro"/>
              </a:rPr>
              <a:t/>
            </a:r>
            <a:br>
              <a:rPr lang="es-MX" sz="1800" b="1" dirty="0" smtClean="0">
                <a:solidFill>
                  <a:schemeClr val="bg1"/>
                </a:solidFill>
                <a:latin typeface="Trajan Pro"/>
                <a:cs typeface="Trajan Pro"/>
              </a:rPr>
            </a:br>
            <a:endParaRPr lang="es-MX" sz="1800" b="1" dirty="0">
              <a:solidFill>
                <a:schemeClr val="bg1"/>
              </a:solidFill>
              <a:latin typeface="Trajan Pro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42311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67544" y="1579962"/>
            <a:ext cx="8353227" cy="455457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47420" y="1349129"/>
            <a:ext cx="3276508" cy="461665"/>
          </a:xfrm>
          <a:prstGeom prst="rect">
            <a:avLst/>
          </a:prstGeom>
          <a:solidFill>
            <a:srgbClr val="00B05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Calibri"/>
              </a:rPr>
              <a:t>fórmula</a:t>
            </a:r>
            <a:endParaRPr lang="es-ES" sz="2400" b="1" kern="0" cap="small" dirty="0">
              <a:solidFill>
                <a:prstClr val="white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683568" y="1872020"/>
                <a:ext cx="7848872" cy="4397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1800"/>
                  </a:spcBef>
                  <a:buClr>
                    <a:srgbClr val="00B05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000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𝑭</m:t>
                          </m:r>
                        </m:e>
                        <m:sub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𝒊</m:t>
                          </m:r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𝒕</m:t>
                          </m:r>
                        </m:sub>
                      </m:sSub>
                      <m:r>
                        <a:rPr lang="es-MX" sz="2000" b="1" i="1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𝑭</m:t>
                          </m:r>
                        </m:e>
                        <m:sub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𝒊</m:t>
                          </m:r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𝟐𝟎𝟏𝟑</m:t>
                          </m:r>
                        </m:sub>
                      </m:sSub>
                      <m:r>
                        <a:rPr lang="es-MX" sz="2000" b="1" i="1">
                          <a:solidFill>
                            <a:srgbClr val="00B050"/>
                          </a:solidFill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𝜟</m:t>
                          </m:r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𝑭</m:t>
                          </m:r>
                        </m:e>
                        <m:sub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𝟐𝟎𝟏𝟑</m:t>
                          </m:r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𝒕</m:t>
                          </m:r>
                        </m:sub>
                      </m:sSub>
                      <m:d>
                        <m:dPr>
                          <m:ctrlP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𝟖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𝒊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  <m:r>
                            <a:rPr lang="es-MX" sz="20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+ </m:t>
                          </m:r>
                          <m:sSub>
                            <m:sSubPr>
                              <m:ctrlP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𝒊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s-MX" sz="2000" b="1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MX" sz="2000" b="1" dirty="0">
                  <a:latin typeface="Century Gothic" pitchFamily="34" charset="0"/>
                </a:endParaRPr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872020"/>
                <a:ext cx="7848872" cy="4397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355911" y="399147"/>
            <a:ext cx="58722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b="1" kern="0" dirty="0" smtClean="0">
                <a:latin typeface="Century Gothic" pitchFamily="34" charset="0"/>
              </a:rPr>
              <a:t>Cómo se hace el cálculo</a:t>
            </a:r>
            <a:endParaRPr lang="es-MX" sz="1200" b="1" dirty="0" smtClean="0"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CuadroTexto"/>
              <p:cNvSpPr txBox="1"/>
              <p:nvPr/>
            </p:nvSpPr>
            <p:spPr>
              <a:xfrm>
                <a:off x="614131" y="2311756"/>
                <a:ext cx="8101043" cy="3761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b="1" i="1" dirty="0" smtClean="0">
                    <a:latin typeface="Cambria Math"/>
                  </a:rPr>
                  <a:t>Donde: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𝟐𝟎𝟏𝟑</m:t>
                        </m:r>
                      </m:sub>
                    </m:sSub>
                  </m:oMath>
                </a14:m>
                <a:r>
                  <a:rPr lang="es-MX" b="1" i="1" dirty="0" smtClean="0">
                    <a:solidFill>
                      <a:srgbClr val="C00000"/>
                    </a:solidFill>
                    <a:latin typeface="Cambria Math"/>
                  </a:rPr>
                  <a:t> </a:t>
                </a:r>
                <a:r>
                  <a:rPr lang="es-MX" b="1" i="1" dirty="0" smtClean="0">
                    <a:latin typeface="Cambria Math"/>
                  </a:rPr>
                  <a:t>= </a:t>
                </a:r>
                <a:r>
                  <a:rPr lang="es-MX" sz="1400" dirty="0" smtClean="0">
                    <a:latin typeface="Cambria Math"/>
                  </a:rPr>
                  <a:t>Monto  FAIS recibido  por  la entidad </a:t>
                </a:r>
                <a:r>
                  <a:rPr lang="es-MX" sz="1400" b="1" dirty="0" smtClean="0">
                    <a:solidFill>
                      <a:srgbClr val="C00000"/>
                    </a:solidFill>
                    <a:latin typeface="Cambria Math"/>
                  </a:rPr>
                  <a:t>i</a:t>
                </a:r>
                <a:r>
                  <a:rPr lang="es-MX" sz="1400" dirty="0" smtClean="0">
                    <a:latin typeface="Cambria Math"/>
                  </a:rPr>
                  <a:t> en el año 2013.</a:t>
                </a:r>
              </a:p>
              <a:p>
                <a:endParaRPr lang="es-MX" sz="1400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𝜟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𝟐𝟎𝟏𝟑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s-MX" b="1" i="1" dirty="0" smtClean="0">
                    <a:latin typeface="Cambria Math"/>
                  </a:rPr>
                  <a:t> = </a:t>
                </a:r>
                <a:r>
                  <a:rPr lang="es-MX" sz="1400" dirty="0">
                    <a:latin typeface="Cambria Math"/>
                  </a:rPr>
                  <a:t>Monto FAIS en el año </a:t>
                </a:r>
                <a:r>
                  <a:rPr lang="es-MX" sz="1400" b="1" dirty="0">
                    <a:solidFill>
                      <a:srgbClr val="C00000"/>
                    </a:solidFill>
                    <a:latin typeface="Cambria Math"/>
                  </a:rPr>
                  <a:t>t</a:t>
                </a:r>
                <a:r>
                  <a:rPr lang="es-MX" sz="1400" dirty="0">
                    <a:latin typeface="Cambria Math"/>
                  </a:rPr>
                  <a:t> menos el monto FAIS 2013 (Para efectos de cálculo, se debe sumar al monto  FAIS  2013, los  686.8 millones de línea basal predefinidos para el DF en la LCF</a:t>
                </a:r>
                <a:r>
                  <a:rPr lang="es-MX" sz="1400" dirty="0" smtClean="0">
                    <a:latin typeface="Cambria Math"/>
                  </a:rPr>
                  <a:t>)</a:t>
                </a:r>
              </a:p>
              <a:p>
                <a:endParaRPr lang="es-MX" sz="1400" dirty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MX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s-MX" b="1" i="1">
                            <a:latin typeface="Cambria Math"/>
                          </a:rPr>
                          <m:t>𝒊</m:t>
                        </m:r>
                        <m:r>
                          <a:rPr lang="es-MX" b="1" i="1">
                            <a:latin typeface="Cambria Math"/>
                          </a:rPr>
                          <m:t>,</m:t>
                        </m:r>
                        <m:r>
                          <a:rPr lang="es-MX" b="1" i="1">
                            <a:latin typeface="Cambria Math"/>
                          </a:rPr>
                          <m:t>𝒕</m:t>
                        </m:r>
                      </m:sub>
                    </m:sSub>
                    <m:r>
                      <a:rPr lang="es-MX" b="1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s-MX" b="1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MX" b="1" i="1">
                                <a:latin typeface="Cambria Math"/>
                              </a:rPr>
                              <m:t>𝐱</m:t>
                            </m:r>
                          </m:e>
                          <m:sub>
                            <m:r>
                              <a:rPr lang="es-MX" b="1" i="1">
                                <a:latin typeface="Cambria Math"/>
                              </a:rPr>
                              <m:t>𝐢</m:t>
                            </m:r>
                            <m:r>
                              <a:rPr lang="es-MX" b="1">
                                <a:latin typeface="Cambria Math"/>
                              </a:rPr>
                              <m:t>,</m:t>
                            </m:r>
                            <m:r>
                              <a:rPr lang="es-MX" b="1" i="1">
                                <a:latin typeface="Cambria Math"/>
                              </a:rPr>
                              <m:t>𝐭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s-MX" b="1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s-MX" b="1" i="1">
                                <a:latin typeface="Cambria Math"/>
                              </a:rPr>
                              <m:t>𝐢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s-MX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1" i="1">
                                    <a:latin typeface="Cambria Math"/>
                                  </a:rPr>
                                  <m:t>𝐱</m:t>
                                </m:r>
                              </m:e>
                              <m:sub>
                                <m:r>
                                  <a:rPr lang="es-MX" b="1" i="1">
                                    <a:latin typeface="Cambria Math"/>
                                  </a:rPr>
                                  <m:t>𝐢</m:t>
                                </m:r>
                                <m:r>
                                  <a:rPr lang="es-MX" b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s-MX" b="1" i="1">
                                    <a:latin typeface="Cambria Math"/>
                                  </a:rPr>
                                  <m:t>𝐭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r>
                  <a:rPr lang="es-MX" dirty="0" smtClean="0"/>
                  <a:t> ,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/>
                          </a:rPr>
                          <m:t>𝐱</m:t>
                        </m:r>
                      </m:e>
                      <m:sub>
                        <m:r>
                          <a:rPr lang="es-MX" b="1" i="1">
                            <a:latin typeface="Cambria Math"/>
                          </a:rPr>
                          <m:t>𝐢</m:t>
                        </m:r>
                        <m:r>
                          <a:rPr lang="es-MX" b="1">
                            <a:latin typeface="Cambria Math"/>
                          </a:rPr>
                          <m:t>,</m:t>
                        </m:r>
                        <m:r>
                          <a:rPr lang="es-MX" b="1" i="1">
                            <a:latin typeface="Cambria Math"/>
                          </a:rPr>
                          <m:t>𝐭</m:t>
                        </m:r>
                      </m:sub>
                    </m:sSub>
                    <m:r>
                      <a:rPr lang="es-MX" b="1" i="1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s-MX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/>
                          </a:rPr>
                          <m:t>𝐂𝐏𝐏𝐄</m:t>
                        </m:r>
                      </m:e>
                      <m:sub>
                        <m:r>
                          <a:rPr lang="es-MX" b="1" i="1">
                            <a:latin typeface="Cambria Math"/>
                          </a:rPr>
                          <m:t>𝐢</m:t>
                        </m:r>
                        <m:r>
                          <a:rPr lang="es-MX" b="1">
                            <a:latin typeface="Cambria Math"/>
                          </a:rPr>
                          <m:t>,</m:t>
                        </m:r>
                        <m:r>
                          <a:rPr lang="es-MX" b="1" i="1" smtClean="0">
                            <a:latin typeface="Cambria Math"/>
                          </a:rPr>
                          <m:t>𝒕</m:t>
                        </m:r>
                      </m:sub>
                    </m:sSub>
                    <m:f>
                      <m:fPr>
                        <m:ctrlPr>
                          <a:rPr lang="es-MX" b="1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MX" b="1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MX" b="1" i="1">
                                <a:latin typeface="Cambria Math"/>
                              </a:rPr>
                              <m:t>𝐏𝐏𝐄</m:t>
                            </m:r>
                          </m:e>
                          <m:sub>
                            <m:r>
                              <a:rPr lang="es-MX" b="1" i="1">
                                <a:latin typeface="Cambria Math"/>
                              </a:rPr>
                              <m:t>𝐢</m:t>
                            </m:r>
                            <m:r>
                              <a:rPr lang="es-MX" b="1">
                                <a:latin typeface="Cambria Math"/>
                              </a:rPr>
                              <m:t>,</m:t>
                            </m:r>
                            <m:r>
                              <a:rPr lang="es-MX" b="1" i="1">
                                <a:latin typeface="Cambria Math"/>
                              </a:rPr>
                              <m:t>𝐭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s-MX" b="1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s-MX" b="1" i="1">
                                <a:latin typeface="Cambria Math"/>
                              </a:rPr>
                              <m:t>𝐢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s-MX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1" i="1">
                                    <a:latin typeface="Cambria Math"/>
                                  </a:rPr>
                                  <m:t>𝐏𝐏𝐄</m:t>
                                </m:r>
                              </m:e>
                              <m:sub>
                                <m:r>
                                  <a:rPr lang="es-MX" b="1" i="1">
                                    <a:latin typeface="Cambria Math"/>
                                  </a:rPr>
                                  <m:t>𝐢</m:t>
                                </m:r>
                                <m:r>
                                  <a:rPr lang="es-MX" b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s-MX" b="1" i="1">
                                    <a:latin typeface="Cambria Math"/>
                                  </a:rPr>
                                  <m:t>𝐭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r>
                  <a:rPr lang="es-MX" dirty="0" smtClean="0"/>
                  <a:t> 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latin typeface="Cambria Math"/>
                          </a:rPr>
                          <m:t>𝐞</m:t>
                        </m:r>
                      </m:e>
                      <m:sub>
                        <m:r>
                          <a:rPr lang="es-MX" b="1" i="1">
                            <a:latin typeface="Cambria Math"/>
                          </a:rPr>
                          <m:t>𝐢</m:t>
                        </m:r>
                        <m:r>
                          <a:rPr lang="es-MX" b="1">
                            <a:latin typeface="Cambria Math"/>
                          </a:rPr>
                          <m:t>,</m:t>
                        </m:r>
                        <m:r>
                          <a:rPr lang="es-MX" b="1" i="1">
                            <a:latin typeface="Cambria Math"/>
                          </a:rPr>
                          <m:t>𝐭</m:t>
                        </m:r>
                      </m:sub>
                    </m:sSub>
                    <m:r>
                      <a:rPr lang="es-MX" b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s-MX" b="1" i="1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s-MX" b="1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s-MX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1" i="1">
                                    <a:latin typeface="Cambria Math"/>
                                  </a:rPr>
                                  <m:t>𝐏𝐏𝐄</m:t>
                                </m:r>
                              </m:e>
                              <m:sub>
                                <m:r>
                                  <a:rPr lang="es-MX" b="1" i="1">
                                    <a:latin typeface="Cambria Math"/>
                                  </a:rPr>
                                  <m:t>𝐢</m:t>
                                </m:r>
                                <m:r>
                                  <a:rPr lang="es-MX" b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s-MX" b="1" i="1">
                                    <a:latin typeface="Cambria Math"/>
                                  </a:rPr>
                                  <m:t>𝐭</m:t>
                                </m:r>
                                <m:r>
                                  <a:rPr lang="es-MX" b="1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s-MX" b="1" i="1">
                                    <a:latin typeface="Cambria Math"/>
                                  </a:rPr>
                                  <m:t>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s-MX" b="1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s-MX" b="1" i="1">
                                    <a:latin typeface="Cambria Math"/>
                                  </a:rPr>
                                  <m:t>𝐏𝐏𝐄</m:t>
                                </m:r>
                              </m:e>
                              <m:sub>
                                <m:r>
                                  <a:rPr lang="es-MX" b="1" i="1">
                                    <a:latin typeface="Cambria Math"/>
                                  </a:rPr>
                                  <m:t>𝐢</m:t>
                                </m:r>
                                <m:r>
                                  <a:rPr lang="es-MX" b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s-MX" b="1" i="1">
                                    <a:latin typeface="Cambria Math"/>
                                  </a:rPr>
                                  <m:t>𝐭</m:t>
                                </m:r>
                              </m:sub>
                            </m:sSub>
                          </m:den>
                        </m:f>
                      </m:num>
                      <m:den>
                        <m:nary>
                          <m:naryPr>
                            <m:chr m:val="∑"/>
                            <m:limLoc m:val="undOvr"/>
                            <m:supHide m:val="on"/>
                            <m:ctrlPr>
                              <a:rPr lang="es-MX" b="1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s-MX" b="1" i="1">
                                <a:latin typeface="Cambria Math"/>
                              </a:rPr>
                              <m:t>𝐢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es-MX" b="1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s-MX" b="1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1" i="1">
                                        <a:latin typeface="Cambria Math"/>
                                      </a:rPr>
                                      <m:t>𝐏𝐏𝐄</m:t>
                                    </m:r>
                                  </m:e>
                                  <m:sub>
                                    <m:r>
                                      <a:rPr lang="es-MX" b="1" i="1">
                                        <a:latin typeface="Cambria Math"/>
                                      </a:rPr>
                                      <m:t>𝐢</m:t>
                                    </m:r>
                                    <m:r>
                                      <a:rPr lang="es-MX" b="1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s-MX" b="1" i="1">
                                        <a:latin typeface="Cambria Math"/>
                                      </a:rPr>
                                      <m:t>𝐭</m:t>
                                    </m:r>
                                    <m:r>
                                      <a:rPr lang="es-MX" b="1" i="1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s-MX" b="1" i="1"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s-MX" b="1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MX" b="1" i="1">
                                        <a:latin typeface="Cambria Math"/>
                                      </a:rPr>
                                      <m:t>𝐏𝐏𝐄</m:t>
                                    </m:r>
                                  </m:e>
                                  <m:sub>
                                    <m:r>
                                      <a:rPr lang="es-MX" b="1" i="1">
                                        <a:latin typeface="Cambria Math"/>
                                      </a:rPr>
                                      <m:t>𝐢</m:t>
                                    </m:r>
                                    <m:r>
                                      <a:rPr lang="es-MX" b="1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s-MX" b="1" i="1">
                                        <a:latin typeface="Cambria Math"/>
                                      </a:rPr>
                                      <m:t>𝐭</m:t>
                                    </m:r>
                                  </m:sub>
                                </m:sSub>
                              </m:den>
                            </m:f>
                          </m:e>
                        </m:nary>
                      </m:den>
                    </m:f>
                  </m:oMath>
                </a14:m>
                <a:endParaRPr lang="es-MX" dirty="0"/>
              </a:p>
              <a:p>
                <a:endParaRPr lang="es-MX" sz="1400" b="1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𝐂𝐏𝐏𝐄</m:t>
                        </m:r>
                      </m:e>
                      <m:sub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𝐢</m:t>
                        </m:r>
                        <m:r>
                          <a:rPr lang="es-MX" sz="1400" b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MX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s-MX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dirty="0" smtClean="0"/>
                  <a:t>= </a:t>
                </a:r>
                <a:r>
                  <a:rPr lang="es-MX" sz="1400" dirty="0">
                    <a:latin typeface="Cambria Math"/>
                  </a:rPr>
                  <a:t>Carencias promedio de las personas en pobreza extrema de la entidad </a:t>
                </a:r>
                <a:r>
                  <a:rPr lang="es-MX" sz="1400" b="1" dirty="0">
                    <a:solidFill>
                      <a:srgbClr val="C00000"/>
                    </a:solidFill>
                    <a:latin typeface="Cambria Math"/>
                  </a:rPr>
                  <a:t>i</a:t>
                </a:r>
                <a:r>
                  <a:rPr lang="es-MX" sz="1400" dirty="0">
                    <a:latin typeface="Cambria Math"/>
                  </a:rPr>
                  <a:t> en el año </a:t>
                </a:r>
                <a:r>
                  <a:rPr lang="es-MX" sz="1400" b="1" dirty="0" smtClean="0">
                    <a:solidFill>
                      <a:srgbClr val="C00000"/>
                    </a:solidFill>
                    <a:latin typeface="Cambria Math"/>
                  </a:rPr>
                  <a:t>t</a:t>
                </a:r>
                <a:endParaRPr lang="es-MX" sz="1400" b="1" dirty="0">
                  <a:solidFill>
                    <a:srgbClr val="C00000"/>
                  </a:solidFill>
                  <a:latin typeface="Cambria Math"/>
                </a:endParaRPr>
              </a:p>
              <a:p>
                <a:endParaRPr lang="es-MX" sz="1400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𝐏𝐏𝐄</m:t>
                        </m:r>
                      </m:e>
                      <m:sub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𝐢</m:t>
                        </m:r>
                        <m:r>
                          <a:rPr lang="es-MX" sz="1400" b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𝐭</m:t>
                        </m:r>
                      </m:sub>
                    </m:sSub>
                  </m:oMath>
                </a14:m>
                <a:r>
                  <a:rPr lang="es-MX" sz="14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sz="1400" dirty="0" smtClean="0"/>
                  <a:t>= </a:t>
                </a:r>
                <a:r>
                  <a:rPr lang="es-MX" sz="1400" dirty="0">
                    <a:latin typeface="Cambria Math"/>
                  </a:rPr>
                  <a:t>Personas en pobreza extrema de la entidad </a:t>
                </a:r>
                <a:r>
                  <a:rPr lang="es-MX" sz="1400" b="1" dirty="0">
                    <a:solidFill>
                      <a:srgbClr val="C00000"/>
                    </a:solidFill>
                    <a:latin typeface="Cambria Math"/>
                  </a:rPr>
                  <a:t>i</a:t>
                </a:r>
                <a:r>
                  <a:rPr lang="es-MX" sz="1400" dirty="0">
                    <a:latin typeface="Cambria Math"/>
                  </a:rPr>
                  <a:t> en el año </a:t>
                </a:r>
                <a:r>
                  <a:rPr lang="es-MX" sz="1400" b="1" dirty="0">
                    <a:solidFill>
                      <a:srgbClr val="C00000"/>
                    </a:solidFill>
                    <a:latin typeface="Cambria Math"/>
                  </a:rPr>
                  <a:t>t</a:t>
                </a:r>
                <a:endParaRPr lang="es-MX" sz="1400" b="1" dirty="0" smtClean="0">
                  <a:solidFill>
                    <a:srgbClr val="C00000"/>
                  </a:solidFill>
                  <a:latin typeface="Cambria Math"/>
                </a:endParaRPr>
              </a:p>
              <a:p>
                <a:endParaRPr lang="es-MX" sz="1400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sz="1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𝐏𝐏𝐄</m:t>
                        </m:r>
                      </m:e>
                      <m:sub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𝐢</m:t>
                        </m:r>
                        <m:r>
                          <a:rPr lang="es-MX" sz="1400" b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𝐭</m:t>
                        </m:r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s-MX" sz="14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s-MX" sz="1400" dirty="0" smtClean="0">
                    <a:latin typeface="Cambria Math"/>
                  </a:rPr>
                  <a:t> = Personas en pobreza extrema en la entidad </a:t>
                </a:r>
                <a:r>
                  <a:rPr lang="es-MX" sz="1400" b="1" dirty="0" smtClean="0">
                    <a:solidFill>
                      <a:srgbClr val="C00000"/>
                    </a:solidFill>
                    <a:latin typeface="Cambria Math"/>
                  </a:rPr>
                  <a:t>i</a:t>
                </a:r>
                <a:r>
                  <a:rPr lang="es-MX" sz="1400" dirty="0" smtClean="0">
                    <a:latin typeface="Cambria Math"/>
                  </a:rPr>
                  <a:t> en la medición inmediata anterior a la vigente</a:t>
                </a:r>
                <a:endParaRPr lang="es-MX" sz="14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4" name="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131" y="2311756"/>
                <a:ext cx="8101043" cy="3761222"/>
              </a:xfrm>
              <a:prstGeom prst="rect">
                <a:avLst/>
              </a:prstGeom>
              <a:blipFill rotWithShape="1">
                <a:blip r:embed="rId3"/>
                <a:stretch>
                  <a:fillRect l="-677" t="-972" b="-16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714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5836" y="1579962"/>
            <a:ext cx="8424936" cy="436931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72200" y="1196752"/>
            <a:ext cx="6984176" cy="461665"/>
          </a:xfrm>
          <a:prstGeom prst="rect">
            <a:avLst/>
          </a:prstGeom>
          <a:solidFill>
            <a:srgbClr val="00B05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Calibri"/>
              </a:rPr>
              <a:t>Fuentes de Información</a:t>
            </a:r>
            <a:endParaRPr lang="es-ES" sz="2400" b="1" kern="0" cap="small" dirty="0">
              <a:solidFill>
                <a:prstClr val="white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611560" y="1988840"/>
                <a:ext cx="7975722" cy="38593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𝒊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𝟐𝟎𝟏𝟑</m:t>
                        </m:r>
                      </m:sub>
                    </m:sSub>
                    <m:r>
                      <a:rPr lang="es-MX" b="0" i="0" smtClean="0">
                        <a:solidFill>
                          <a:srgbClr val="C00000"/>
                        </a:solidFill>
                        <a:latin typeface="Cambria Math"/>
                      </a:rPr>
                      <m:t>: </m:t>
                    </m:r>
                  </m:oMath>
                </a14:m>
                <a:r>
                  <a:rPr lang="es-MX" sz="1400" dirty="0" smtClean="0"/>
                  <a:t>Presupuesto de Egresos de la Federación 2013</a:t>
                </a:r>
                <a:endParaRPr lang="es-MX" sz="1400" dirty="0"/>
              </a:p>
              <a:p>
                <a:r>
                  <a:rPr lang="es-MX" sz="1400" dirty="0"/>
                  <a:t> </a:t>
                </a:r>
              </a:p>
              <a:p>
                <a:r>
                  <a:rPr lang="es-MX" sz="1400" b="1" dirty="0"/>
                  <a:t>Sitio Electrónico</a:t>
                </a:r>
                <a:endParaRPr lang="es-MX" sz="1400" dirty="0"/>
              </a:p>
              <a:p>
                <a:r>
                  <a:rPr lang="es-MX" sz="1400" dirty="0">
                    <a:hlinkClick r:id="rId2"/>
                  </a:rPr>
                  <a:t>http://www.apartados.hacienda.gob.mx/presupuesto/temas/pef/2013/temas/tomos/33/r33_r ef.pdf</a:t>
                </a:r>
                <a:endParaRPr lang="es-MX" sz="1400" dirty="0"/>
              </a:p>
              <a:p>
                <a:pPr algn="just">
                  <a:spcBef>
                    <a:spcPts val="600"/>
                  </a:spcBef>
                  <a:buClr>
                    <a:srgbClr val="00B050"/>
                  </a:buClr>
                </a:pPr>
                <a:endParaRPr lang="es-MX" sz="2100" dirty="0" smtClean="0">
                  <a:solidFill>
                    <a:prstClr val="black"/>
                  </a:solidFill>
                  <a:latin typeface="Century Gothic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𝜟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𝟐𝟎𝟏𝟑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s-MX" dirty="0" smtClean="0">
                    <a:solidFill>
                      <a:prstClr val="black"/>
                    </a:solidFill>
                    <a:latin typeface="Century Gothic" pitchFamily="34" charset="0"/>
                  </a:rPr>
                  <a:t>: </a:t>
                </a:r>
                <a:r>
                  <a:rPr lang="es-MX" sz="1400" dirty="0" smtClean="0"/>
                  <a:t>Para </a:t>
                </a:r>
                <a:r>
                  <a:rPr lang="es-MX" sz="1400" dirty="0"/>
                  <a:t>el Monto 2013, consultar el Presupuesto de Egresos de la Federación </a:t>
                </a:r>
                <a:r>
                  <a:rPr lang="es-MX" sz="1400" dirty="0" smtClean="0"/>
                  <a:t>2013</a:t>
                </a:r>
              </a:p>
              <a:p>
                <a:endParaRPr lang="es-MX" sz="1400" dirty="0"/>
              </a:p>
              <a:p>
                <a:pPr lvl="2"/>
                <a:r>
                  <a:rPr lang="es-MX" sz="1400" dirty="0" smtClean="0"/>
                  <a:t> Para el Monto 2014, consultar la Recaudación Federal Participable (RFP) 2014 que se    publica en la Ley de Ingresos de la Federación.</a:t>
                </a:r>
                <a:endParaRPr lang="es-MX" sz="1400" dirty="0"/>
              </a:p>
              <a:p>
                <a:r>
                  <a:rPr lang="es-MX" sz="1400" dirty="0"/>
                  <a:t> </a:t>
                </a:r>
              </a:p>
              <a:p>
                <a:r>
                  <a:rPr lang="es-MX" sz="1400" b="1" dirty="0"/>
                  <a:t>Sitio Electrónico</a:t>
                </a:r>
              </a:p>
              <a:p>
                <a:pPr lvl="0"/>
                <a:r>
                  <a:rPr lang="es-MX" sz="1400" b="1" dirty="0">
                    <a:solidFill>
                      <a:srgbClr val="00B050"/>
                    </a:solidFill>
                  </a:rPr>
                  <a:t>Para el caso del Monto FAIS 2013</a:t>
                </a:r>
                <a:r>
                  <a:rPr lang="es-MX" sz="1400" dirty="0"/>
                  <a:t>:</a:t>
                </a:r>
              </a:p>
              <a:p>
                <a:r>
                  <a:rPr lang="en-US" sz="1400" dirty="0">
                    <a:hlinkClick r:id="rId2"/>
                  </a:rPr>
                  <a:t>http://www.apartados.hacienda.gob.mx/presupuesto/temas/pef/2013/temas/tomos/33/r33_r ef.pdf</a:t>
                </a:r>
                <a:endParaRPr lang="es-MX" sz="1400" dirty="0"/>
              </a:p>
              <a:p>
                <a:r>
                  <a:rPr lang="en-US" sz="1400" dirty="0"/>
                  <a:t> </a:t>
                </a:r>
                <a:endParaRPr lang="es-MX" sz="1400" dirty="0"/>
              </a:p>
              <a:p>
                <a:pPr lvl="0"/>
                <a:r>
                  <a:rPr lang="es-MX" sz="1400" b="1" dirty="0">
                    <a:solidFill>
                      <a:srgbClr val="00B050"/>
                    </a:solidFill>
                  </a:rPr>
                  <a:t>Para el caso de la Ley de Ingresos de la </a:t>
                </a:r>
                <a:r>
                  <a:rPr lang="es-MX" sz="1400" b="1" dirty="0" smtClean="0">
                    <a:solidFill>
                      <a:srgbClr val="00B050"/>
                    </a:solidFill>
                  </a:rPr>
                  <a:t>Federación</a:t>
                </a:r>
                <a:endParaRPr lang="es-MX" sz="1400" dirty="0"/>
              </a:p>
              <a:p>
                <a:r>
                  <a:rPr lang="es-MX" sz="1400" dirty="0"/>
                  <a:t>http://www.shcp.gob.mx/INGRESOS/Paginas/leyIngresos.aspx </a:t>
                </a:r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988840"/>
                <a:ext cx="7975722" cy="3859390"/>
              </a:xfrm>
              <a:prstGeom prst="rect">
                <a:avLst/>
              </a:prstGeom>
              <a:blipFill rotWithShape="1">
                <a:blip r:embed="rId3"/>
                <a:stretch>
                  <a:fillRect l="-153" b="-63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355911" y="399147"/>
            <a:ext cx="58722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b="1" kern="0" dirty="0" smtClean="0">
                <a:latin typeface="Century Gothic" pitchFamily="34" charset="0"/>
              </a:rPr>
              <a:t>Cómo se hace el cálculo</a:t>
            </a:r>
            <a:endParaRPr lang="es-MX" b="1" kern="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89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5836" y="1579962"/>
            <a:ext cx="8424936" cy="436931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72200" y="1196752"/>
            <a:ext cx="6984176" cy="461665"/>
          </a:xfrm>
          <a:prstGeom prst="rect">
            <a:avLst/>
          </a:prstGeom>
          <a:solidFill>
            <a:srgbClr val="00B05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Calibri"/>
              </a:rPr>
              <a:t>Fuentes de Información</a:t>
            </a:r>
            <a:endParaRPr lang="es-ES" sz="2400" b="1" kern="0" cap="small" dirty="0">
              <a:solidFill>
                <a:prstClr val="white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620443" y="2492896"/>
                <a:ext cx="7975722" cy="21050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𝐂𝐏𝐏𝐄</m:t>
                        </m:r>
                      </m:e>
                      <m:sub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𝐢</m:t>
                        </m:r>
                        <m:r>
                          <a:rPr lang="es-MX" b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s-MX" sz="1400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𝐏𝐏𝐄</m:t>
                        </m:r>
                      </m:e>
                      <m:sub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𝐢</m:t>
                        </m:r>
                        <m:r>
                          <a:rPr lang="es-MX" b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𝐭</m:t>
                        </m:r>
                      </m:sub>
                    </m:sSub>
                  </m:oMath>
                </a14:m>
                <a:r>
                  <a:rPr lang="es-MX" sz="1400" dirty="0">
                    <a:solidFill>
                      <a:srgbClr val="C00000"/>
                    </a:solidFill>
                  </a:rPr>
                  <a:t> </a:t>
                </a:r>
                <a:r>
                  <a:rPr lang="es-MX" sz="14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s-MX" sz="1400" dirty="0" smtClean="0"/>
                  <a:t>y</a:t>
                </a:r>
                <a:r>
                  <a:rPr lang="es-MX" sz="1400" dirty="0" smtClean="0">
                    <a:solidFill>
                      <a:srgbClr val="C000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𝐏𝐏𝐄</m:t>
                        </m:r>
                      </m:e>
                      <m:sub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𝐢</m:t>
                        </m:r>
                        <m:r>
                          <a:rPr lang="es-MX" b="1">
                            <a:solidFill>
                              <a:srgbClr val="C0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𝐭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s-MX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s-MX" b="1" i="1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s-MX" sz="1400" dirty="0" smtClean="0"/>
                  <a:t>: Consejo Nacional de Evaluación de la Política de Desarrollo Social</a:t>
                </a:r>
              </a:p>
              <a:p>
                <a:endParaRPr lang="es-MX" sz="1400" dirty="0"/>
              </a:p>
              <a:p>
                <a:r>
                  <a:rPr lang="es-MX" sz="1400" b="1" dirty="0"/>
                  <a:t>Sitio Electrónico</a:t>
                </a:r>
                <a:endParaRPr lang="es-MX" sz="1400" dirty="0"/>
              </a:p>
              <a:p>
                <a:r>
                  <a:rPr lang="es-MX" sz="1400" dirty="0">
                    <a:hlinkClick r:id="rId2"/>
                  </a:rPr>
                  <a:t>http://</a:t>
                </a:r>
                <a:r>
                  <a:rPr lang="es-MX" sz="1400" dirty="0" smtClean="0">
                    <a:hlinkClick r:id="rId2"/>
                  </a:rPr>
                  <a:t>www.coneval.gob.mx/Medicion/Paginas/Medici%C3%B3n/Pobreza%202012/Anexo-estad%C3%ADstico-pobreza-2012.aspx</a:t>
                </a:r>
                <a:endParaRPr lang="es-MX" sz="1400" dirty="0" smtClean="0"/>
              </a:p>
              <a:p>
                <a:endParaRPr lang="es-MX" sz="1400" dirty="0"/>
              </a:p>
              <a:p>
                <a:r>
                  <a:rPr lang="es-MX" sz="1400" b="1" dirty="0"/>
                  <a:t>Indicaciones</a:t>
                </a:r>
                <a:endParaRPr lang="es-MX" sz="1400" dirty="0"/>
              </a:p>
              <a:p>
                <a:r>
                  <a:rPr lang="es-MX" sz="1400" dirty="0"/>
                  <a:t>En el sitio electrónico al que direcciona la liga anterior, dar clic en el cuadro de dialogo “Anexo estadístico”. Abrir el archivo en Excel que se descarga y dirigirse a la tabla “Cuadro 4A”. </a:t>
                </a:r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443" y="2492896"/>
                <a:ext cx="7975722" cy="2105063"/>
              </a:xfrm>
              <a:prstGeom prst="rect">
                <a:avLst/>
              </a:prstGeom>
              <a:blipFill rotWithShape="1">
                <a:blip r:embed="rId3"/>
                <a:stretch>
                  <a:fillRect l="-229" b="-202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355911" y="399147"/>
            <a:ext cx="58722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b="1" kern="0" dirty="0" smtClean="0">
                <a:latin typeface="Century Gothic" pitchFamily="34" charset="0"/>
              </a:rPr>
              <a:t>Cómo se hace el cálculo</a:t>
            </a:r>
            <a:endParaRPr lang="es-MX" b="1" kern="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80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fondo_inic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92"/>
            <a:ext cx="9144000" cy="6858000"/>
          </a:xfrm>
          <a:prstGeom prst="rect">
            <a:avLst/>
          </a:prstGeom>
        </p:spPr>
      </p:pic>
      <p:grpSp>
        <p:nvGrpSpPr>
          <p:cNvPr id="6" name="Agrupar 5"/>
          <p:cNvGrpSpPr/>
          <p:nvPr/>
        </p:nvGrpSpPr>
        <p:grpSpPr>
          <a:xfrm>
            <a:off x="827584" y="3140968"/>
            <a:ext cx="7671808" cy="2124964"/>
            <a:chOff x="1610824" y="3249694"/>
            <a:chExt cx="6101570" cy="1690033"/>
          </a:xfrm>
        </p:grpSpPr>
        <p:sp>
          <p:nvSpPr>
            <p:cNvPr id="13" name="Rectángulo 12"/>
            <p:cNvSpPr/>
            <p:nvPr/>
          </p:nvSpPr>
          <p:spPr>
            <a:xfrm rot="10800000">
              <a:off x="1610824" y="3249694"/>
              <a:ext cx="6101570" cy="1690033"/>
            </a:xfrm>
            <a:prstGeom prst="rect">
              <a:avLst/>
            </a:prstGeom>
            <a:gradFill>
              <a:gsLst>
                <a:gs pos="72000">
                  <a:srgbClr val="005800"/>
                </a:gs>
                <a:gs pos="100000">
                  <a:srgbClr val="006500"/>
                </a:gs>
              </a:gsLst>
            </a:gra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1734956" y="3359188"/>
              <a:ext cx="5872404" cy="14916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Rectángulo 1"/>
          <p:cNvSpPr/>
          <p:nvPr/>
        </p:nvSpPr>
        <p:spPr>
          <a:xfrm>
            <a:off x="0" y="0"/>
            <a:ext cx="9144000" cy="86303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spcCol="0"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>
            <a:off x="0" y="6771696"/>
            <a:ext cx="9144000" cy="8630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spcCol="0" rtlCol="0" anchor="ctr"/>
          <a:lstStyle/>
          <a:p>
            <a:pPr algn="ctr"/>
            <a:endParaRPr lang="es-ES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187624" y="3429000"/>
            <a:ext cx="6984776" cy="1584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chemeClr val="bg1"/>
                </a:solidFill>
                <a:latin typeface="Trajan Pro"/>
                <a:cs typeface="Trajan Pro"/>
              </a:rPr>
              <a:t>RESULTADOS A NIVEL ESTAL</a:t>
            </a:r>
            <a:r>
              <a:rPr lang="es-MX" sz="1800" b="1" dirty="0" smtClean="0">
                <a:solidFill>
                  <a:schemeClr val="bg1"/>
                </a:solidFill>
                <a:latin typeface="Trajan Pro"/>
                <a:cs typeface="Trajan Pro"/>
              </a:rPr>
              <a:t/>
            </a:r>
            <a:br>
              <a:rPr lang="es-MX" sz="1800" b="1" dirty="0" smtClean="0">
                <a:solidFill>
                  <a:schemeClr val="bg1"/>
                </a:solidFill>
                <a:latin typeface="Trajan Pro"/>
                <a:cs typeface="Trajan Pro"/>
              </a:rPr>
            </a:br>
            <a:endParaRPr lang="es-MX" sz="1800" b="1" dirty="0">
              <a:solidFill>
                <a:schemeClr val="bg1"/>
              </a:solidFill>
              <a:latin typeface="Trajan Pro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330865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3 Rectángulo"/>
          <p:cNvSpPr/>
          <p:nvPr/>
        </p:nvSpPr>
        <p:spPr>
          <a:xfrm>
            <a:off x="539552" y="2529479"/>
            <a:ext cx="2326745" cy="1168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_tradnl" sz="1500" b="1" dirty="0">
                <a:solidFill>
                  <a:srgbClr val="FFFFFF"/>
                </a:solidFill>
                <a:effectLst/>
                <a:latin typeface="Trajan Pro"/>
                <a:ea typeface="Cambria"/>
                <a:cs typeface="Trajan Pro"/>
              </a:rPr>
              <a:t>Reforma a la Ley de Coordinación Fiscal</a:t>
            </a:r>
            <a:endParaRPr lang="es-MX" sz="1500" b="1" dirty="0">
              <a:effectLst/>
              <a:latin typeface="Trajan Pro"/>
              <a:ea typeface="MS Mincho"/>
              <a:cs typeface="Trajan Pro"/>
            </a:endParaRPr>
          </a:p>
        </p:txBody>
      </p:sp>
      <p:sp>
        <p:nvSpPr>
          <p:cNvPr id="68" name="4 Rectángulo"/>
          <p:cNvSpPr/>
          <p:nvPr/>
        </p:nvSpPr>
        <p:spPr>
          <a:xfrm>
            <a:off x="395536" y="4509120"/>
            <a:ext cx="2531526" cy="17281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s-MX" sz="1400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Focalización de la población objetivo</a:t>
            </a:r>
            <a:endParaRPr lang="es-MX" sz="1400" dirty="0">
              <a:effectLst/>
              <a:latin typeface="Adobe Caslon Pro"/>
              <a:ea typeface="MS Mincho"/>
              <a:cs typeface="Adobe Caslon Pro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s-MX" sz="1400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Alineación de acciones para incidir en indicadores de pobreza multidimensional</a:t>
            </a:r>
            <a:endParaRPr lang="es-MX" sz="1400" dirty="0">
              <a:effectLst/>
              <a:latin typeface="Adobe Caslon Pro"/>
              <a:ea typeface="MS Mincho"/>
              <a:cs typeface="Adobe Caslon Pro"/>
            </a:endParaRPr>
          </a:p>
        </p:txBody>
      </p:sp>
      <p:cxnSp>
        <p:nvCxnSpPr>
          <p:cNvPr id="69" name="5 Conector recto de flecha"/>
          <p:cNvCxnSpPr/>
          <p:nvPr/>
        </p:nvCxnSpPr>
        <p:spPr>
          <a:xfrm>
            <a:off x="1547664" y="3717032"/>
            <a:ext cx="0" cy="414655"/>
          </a:xfrm>
          <a:prstGeom prst="straightConnector1">
            <a:avLst/>
          </a:prstGeom>
          <a:ln>
            <a:solidFill>
              <a:srgbClr val="5959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7 Rectángulo"/>
          <p:cNvSpPr/>
          <p:nvPr/>
        </p:nvSpPr>
        <p:spPr>
          <a:xfrm>
            <a:off x="827584" y="4293096"/>
            <a:ext cx="2088232" cy="25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dirty="0">
                <a:solidFill>
                  <a:schemeClr val="bg1"/>
                </a:solidFill>
                <a:effectLst/>
                <a:latin typeface="Adobe Caslon Pro Bold"/>
                <a:ea typeface="Cambria"/>
                <a:cs typeface="Adobe Caslon Pro Bold"/>
              </a:rPr>
              <a:t>Mejoras</a:t>
            </a:r>
            <a:endParaRPr lang="es-MX" dirty="0">
              <a:solidFill>
                <a:schemeClr val="bg1"/>
              </a:solidFill>
              <a:effectLst/>
              <a:latin typeface="Adobe Caslon Pro Bold"/>
              <a:ea typeface="MS Mincho"/>
              <a:cs typeface="Adobe Caslon Pro Bold"/>
            </a:endParaRPr>
          </a:p>
        </p:txBody>
      </p:sp>
      <p:sp>
        <p:nvSpPr>
          <p:cNvPr id="71" name="9 Abrir llave"/>
          <p:cNvSpPr/>
          <p:nvPr/>
        </p:nvSpPr>
        <p:spPr>
          <a:xfrm>
            <a:off x="2865663" y="2697118"/>
            <a:ext cx="698226" cy="1235938"/>
          </a:xfrm>
          <a:prstGeom prst="leftBrace">
            <a:avLst>
              <a:gd name="adj1" fmla="val 8333"/>
              <a:gd name="adj2" fmla="val 53293"/>
            </a:avLst>
          </a:prstGeom>
          <a:ln>
            <a:solidFill>
              <a:srgbClr val="59595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MX" sz="1500">
              <a:latin typeface="Century Gothic" pitchFamily="34" charset="0"/>
            </a:endParaRPr>
          </a:p>
        </p:txBody>
      </p:sp>
      <p:sp>
        <p:nvSpPr>
          <p:cNvPr id="73" name="11 Rectángulo"/>
          <p:cNvSpPr/>
          <p:nvPr/>
        </p:nvSpPr>
        <p:spPr>
          <a:xfrm>
            <a:off x="3563888" y="3356992"/>
            <a:ext cx="1693545" cy="93610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es-MX" sz="1400" b="1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Atribuciones de la Sedesol</a:t>
            </a:r>
            <a:endParaRPr lang="es-MX" sz="1400" b="1" dirty="0">
              <a:effectLst/>
              <a:latin typeface="Adobe Caslon Pro"/>
              <a:ea typeface="MS Mincho"/>
              <a:cs typeface="Adobe Caslon Pro"/>
            </a:endParaRPr>
          </a:p>
        </p:txBody>
      </p:sp>
      <p:sp>
        <p:nvSpPr>
          <p:cNvPr id="74" name="12 Rectángulo"/>
          <p:cNvSpPr/>
          <p:nvPr/>
        </p:nvSpPr>
        <p:spPr>
          <a:xfrm>
            <a:off x="5891257" y="2492895"/>
            <a:ext cx="2807244" cy="10081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s-MX" sz="1200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Asignación fija de recursos de 2013</a:t>
            </a:r>
            <a:endParaRPr lang="es-MX" sz="1200" dirty="0">
              <a:effectLst/>
              <a:latin typeface="Adobe Caslon Pro"/>
              <a:ea typeface="MS Mincho"/>
              <a:cs typeface="Adobe Caslon Pro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s-MX" sz="1200" dirty="0" smtClean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Premio por eficacia</a:t>
            </a:r>
            <a:endParaRPr lang="es-MX" sz="1200" dirty="0">
              <a:effectLst/>
              <a:latin typeface="Adobe Caslon Pro"/>
              <a:ea typeface="MS Mincho"/>
              <a:cs typeface="Adobe Caslon Pro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s-MX" sz="1200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Criterios de pobreza multidimensional</a:t>
            </a:r>
            <a:endParaRPr lang="es-MX" sz="1200" dirty="0">
              <a:effectLst/>
              <a:latin typeface="Adobe Caslon Pro"/>
              <a:ea typeface="MS Mincho"/>
              <a:cs typeface="Adobe Caslon Pro"/>
            </a:endParaRPr>
          </a:p>
        </p:txBody>
      </p:sp>
      <p:sp>
        <p:nvSpPr>
          <p:cNvPr id="75" name="13 Rectángulo"/>
          <p:cNvSpPr/>
          <p:nvPr/>
        </p:nvSpPr>
        <p:spPr>
          <a:xfrm>
            <a:off x="5940152" y="3717032"/>
            <a:ext cx="2758349" cy="21602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s-MX" sz="1200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Lineamientos de Fondo</a:t>
            </a:r>
            <a:endParaRPr lang="es-MX" sz="1200" dirty="0">
              <a:effectLst/>
              <a:latin typeface="Adobe Caslon Pro"/>
              <a:ea typeface="MS Mincho"/>
              <a:cs typeface="Adobe Caslon Pro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s-MX" sz="1200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Catálogo de acciones del FAIS (con incidencia en las acciones de la Cruzada)</a:t>
            </a:r>
            <a:endParaRPr lang="es-MX" sz="1200" dirty="0">
              <a:effectLst/>
              <a:latin typeface="Adobe Caslon Pro"/>
              <a:ea typeface="MS Mincho"/>
              <a:cs typeface="Adobe Caslon Pro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s-MX" sz="1200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Diagnósticos de situación de la pobreza y rezago de estados y municipios</a:t>
            </a:r>
            <a:endParaRPr lang="es-MX" sz="1200" dirty="0">
              <a:effectLst/>
              <a:latin typeface="Adobe Caslon Pro"/>
              <a:ea typeface="MS Mincho"/>
              <a:cs typeface="Adobe Caslon Pro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s-MX" sz="1200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Capacitación </a:t>
            </a:r>
            <a:endParaRPr lang="es-MX" sz="1200" dirty="0" smtClean="0">
              <a:solidFill>
                <a:srgbClr val="FFFFFF"/>
              </a:solidFill>
              <a:effectLst/>
              <a:latin typeface="Adobe Caslon Pro"/>
              <a:ea typeface="Cambria"/>
              <a:cs typeface="Adobe Caslon Pro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s-MX" sz="1200" dirty="0" smtClean="0">
                <a:solidFill>
                  <a:srgbClr val="FFFFFF"/>
                </a:solidFill>
                <a:latin typeface="Adobe Caslon Pro"/>
                <a:ea typeface="MS Mincho"/>
                <a:cs typeface="Adobe Caslon Pro"/>
              </a:rPr>
              <a:t>Matriz de indicadores de resultados</a:t>
            </a:r>
            <a:endParaRPr lang="es-MX" sz="1200" dirty="0">
              <a:effectLst/>
              <a:latin typeface="Adobe Caslon Pro"/>
              <a:ea typeface="MS Mincho"/>
              <a:cs typeface="Adobe Caslon Pro"/>
            </a:endParaRPr>
          </a:p>
        </p:txBody>
      </p:sp>
      <p:cxnSp>
        <p:nvCxnSpPr>
          <p:cNvPr id="76" name="14 Conector recto de flecha"/>
          <p:cNvCxnSpPr/>
          <p:nvPr/>
        </p:nvCxnSpPr>
        <p:spPr>
          <a:xfrm>
            <a:off x="5148064" y="2852936"/>
            <a:ext cx="743193" cy="12129"/>
          </a:xfrm>
          <a:prstGeom prst="straightConnector1">
            <a:avLst/>
          </a:prstGeom>
          <a:ln>
            <a:solidFill>
              <a:srgbClr val="5959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15 Conector recto de flecha"/>
          <p:cNvCxnSpPr/>
          <p:nvPr/>
        </p:nvCxnSpPr>
        <p:spPr>
          <a:xfrm>
            <a:off x="5292080" y="4005064"/>
            <a:ext cx="648072" cy="0"/>
          </a:xfrm>
          <a:prstGeom prst="straightConnector1">
            <a:avLst/>
          </a:prstGeom>
          <a:ln>
            <a:solidFill>
              <a:srgbClr val="59595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17 Rectángulo"/>
          <p:cNvSpPr/>
          <p:nvPr/>
        </p:nvSpPr>
        <p:spPr>
          <a:xfrm>
            <a:off x="3491880" y="4725144"/>
            <a:ext cx="2232248" cy="5562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b="1" dirty="0">
                <a:solidFill>
                  <a:srgbClr val="FF0000"/>
                </a:solidFill>
                <a:effectLst/>
                <a:latin typeface="Trajan Pro"/>
                <a:ea typeface="Cambria"/>
                <a:cs typeface="Trajan Pro"/>
              </a:rPr>
              <a:t>Cambios fundamentales</a:t>
            </a:r>
            <a:endParaRPr lang="es-MX" b="1" dirty="0">
              <a:solidFill>
                <a:srgbClr val="FF0000"/>
              </a:solidFill>
              <a:effectLst/>
              <a:latin typeface="Trajan Pro"/>
              <a:ea typeface="MS Mincho"/>
              <a:cs typeface="Trajan Pro"/>
            </a:endParaRPr>
          </a:p>
        </p:txBody>
      </p:sp>
      <p:sp>
        <p:nvSpPr>
          <p:cNvPr id="79" name="18 Rectángulo"/>
          <p:cNvSpPr/>
          <p:nvPr/>
        </p:nvSpPr>
        <p:spPr>
          <a:xfrm>
            <a:off x="2748862" y="6453336"/>
            <a:ext cx="4025463" cy="288032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s-MX" sz="1500" b="1" dirty="0">
                <a:solidFill>
                  <a:schemeClr val="bg1"/>
                </a:solidFill>
                <a:effectLst/>
                <a:latin typeface="Century Gothic" pitchFamily="34" charset="0"/>
                <a:ea typeface="Cambria"/>
                <a:cs typeface="Times New Roman"/>
              </a:rPr>
              <a:t>Coordinación con órdenes de gobierno</a:t>
            </a:r>
            <a:endParaRPr lang="es-MX" sz="1500" b="1" dirty="0">
              <a:solidFill>
                <a:schemeClr val="bg1"/>
              </a:solidFill>
              <a:effectLst/>
              <a:latin typeface="Century Gothic" pitchFamily="34" charset="0"/>
              <a:ea typeface="MS Mincho"/>
              <a:cs typeface="Times New Roman"/>
            </a:endParaRPr>
          </a:p>
        </p:txBody>
      </p:sp>
      <p:sp>
        <p:nvSpPr>
          <p:cNvPr id="80" name="19 Rectángulo"/>
          <p:cNvSpPr/>
          <p:nvPr/>
        </p:nvSpPr>
        <p:spPr>
          <a:xfrm>
            <a:off x="2523161" y="1628800"/>
            <a:ext cx="4361479" cy="365125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s-MX" sz="1500" b="1" dirty="0">
                <a:solidFill>
                  <a:schemeClr val="bg1"/>
                </a:solidFill>
                <a:effectLst/>
                <a:latin typeface="Century Gothic" pitchFamily="34" charset="0"/>
                <a:ea typeface="Cambria"/>
                <a:cs typeface="Times New Roman"/>
              </a:rPr>
              <a:t>Coordinación con </a:t>
            </a:r>
            <a:r>
              <a:rPr lang="es-MX" sz="1500" b="1" dirty="0" smtClean="0">
                <a:solidFill>
                  <a:schemeClr val="bg1"/>
                </a:solidFill>
                <a:effectLst/>
                <a:latin typeface="Century Gothic" pitchFamily="34" charset="0"/>
                <a:ea typeface="Cambria"/>
                <a:cs typeface="Times New Roman"/>
              </a:rPr>
              <a:t>SHCP, </a:t>
            </a:r>
            <a:r>
              <a:rPr lang="es-MX" sz="1500" b="1" dirty="0" err="1" smtClean="0">
                <a:solidFill>
                  <a:schemeClr val="bg1"/>
                </a:solidFill>
                <a:effectLst/>
                <a:latin typeface="Century Gothic" pitchFamily="34" charset="0"/>
                <a:ea typeface="Cambria"/>
                <a:cs typeface="Times New Roman"/>
              </a:rPr>
              <a:t>Coneval</a:t>
            </a:r>
            <a:r>
              <a:rPr lang="es-MX" sz="1500" b="1" dirty="0" smtClean="0">
                <a:solidFill>
                  <a:schemeClr val="bg1"/>
                </a:solidFill>
                <a:effectLst/>
                <a:latin typeface="Century Gothic" pitchFamily="34" charset="0"/>
                <a:ea typeface="Cambria"/>
                <a:cs typeface="Times New Roman"/>
              </a:rPr>
              <a:t>, ASF </a:t>
            </a:r>
            <a:r>
              <a:rPr lang="es-MX" sz="1500" b="1" dirty="0">
                <a:solidFill>
                  <a:schemeClr val="bg1"/>
                </a:solidFill>
                <a:effectLst/>
                <a:latin typeface="Century Gothic" pitchFamily="34" charset="0"/>
                <a:ea typeface="Cambria"/>
                <a:cs typeface="Times New Roman"/>
              </a:rPr>
              <a:t>y SFP</a:t>
            </a:r>
            <a:endParaRPr lang="es-MX" sz="1500" b="1" dirty="0">
              <a:solidFill>
                <a:schemeClr val="bg1"/>
              </a:solidFill>
              <a:effectLst/>
              <a:latin typeface="Century Gothic" pitchFamily="34" charset="0"/>
              <a:ea typeface="MS Mincho"/>
              <a:cs typeface="Times New Roman"/>
            </a:endParaRPr>
          </a:p>
        </p:txBody>
      </p:sp>
      <p:sp>
        <p:nvSpPr>
          <p:cNvPr id="81" name="Rectangle 28"/>
          <p:cNvSpPr>
            <a:spLocks noChangeArrowheads="1"/>
          </p:cNvSpPr>
          <p:nvPr/>
        </p:nvSpPr>
        <p:spPr bwMode="auto">
          <a:xfrm>
            <a:off x="152400" y="149046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16"/>
          <p:cNvSpPr>
            <a:spLocks noChangeArrowheads="1"/>
          </p:cNvSpPr>
          <p:nvPr/>
        </p:nvSpPr>
        <p:spPr bwMode="auto">
          <a:xfrm>
            <a:off x="0" y="1581"/>
            <a:ext cx="6300192" cy="97914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Bef>
                <a:spcPct val="0"/>
              </a:spcBef>
            </a:pPr>
            <a:r>
              <a:rPr lang="es-MX" b="1" dirty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Principales cambios en la operación del FAIS derivados de la Reforma a la Ley de Coordinación </a:t>
            </a:r>
            <a:r>
              <a:rPr lang="es-MX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Fiscal</a:t>
            </a:r>
            <a:endParaRPr lang="es-MX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77072"/>
            <a:ext cx="648072" cy="657833"/>
          </a:xfrm>
          <a:prstGeom prst="rect">
            <a:avLst/>
          </a:prstGeom>
        </p:spPr>
      </p:pic>
      <p:sp>
        <p:nvSpPr>
          <p:cNvPr id="72" name="10 Rectángulo"/>
          <p:cNvSpPr/>
          <p:nvPr/>
        </p:nvSpPr>
        <p:spPr>
          <a:xfrm>
            <a:off x="3563888" y="2529477"/>
            <a:ext cx="1693545" cy="516255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es-MX" sz="1400" b="1" dirty="0">
                <a:solidFill>
                  <a:srgbClr val="FFFFFF"/>
                </a:solidFill>
                <a:effectLst/>
                <a:latin typeface="Adobe Caslon Pro"/>
                <a:ea typeface="Cambria"/>
                <a:cs typeface="Adobe Caslon Pro"/>
              </a:rPr>
              <a:t>Fórmula de distribución</a:t>
            </a:r>
            <a:endParaRPr lang="es-MX" sz="1400" b="1" dirty="0">
              <a:effectLst/>
              <a:latin typeface="Adobe Caslon Pro"/>
              <a:ea typeface="MS Minch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254736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416419"/>
              </p:ext>
            </p:extLst>
          </p:nvPr>
        </p:nvGraphicFramePr>
        <p:xfrm>
          <a:off x="683568" y="130544"/>
          <a:ext cx="7560840" cy="6610824"/>
        </p:xfrm>
        <a:graphic>
          <a:graphicData uri="http://schemas.openxmlformats.org/drawingml/2006/table">
            <a:tbl>
              <a:tblPr/>
              <a:tblGrid>
                <a:gridCol w="2223443"/>
                <a:gridCol w="1820725"/>
                <a:gridCol w="1701615"/>
                <a:gridCol w="1815057"/>
              </a:tblGrid>
              <a:tr h="907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Entidad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FAIS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FISE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FISM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Aguascalientes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234,304,846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28,401,149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205,903,697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Baja California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294,525,247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35,700,736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258,824,511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Baja California Sur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108,143,958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13,108,618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95,035,340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Campeche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603,181,325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73,114,333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530,066,992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Coahuila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451,698,405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54,752,404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396,946,001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Colima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107,460,442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13,025,766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94,434,676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Chiapas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10,079,431,808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1,221,773,461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8,857,658,347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Chihuahua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1,116,691,307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135,359,198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981,332,109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Distrito Federal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766,773,409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92,944,069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673,829,340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Durango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839,636,285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101,776,107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737,860,178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Guanajuato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2,153,702,906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261,060,058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1,892,642,848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Guerrero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5,017,759,871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608,225,341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4,409,534,530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Hidalgo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1,781,426,060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215,934,700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1,565,491,360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Jalisco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1,413,662,296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171,356,393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1,242,305,903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Estado de México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3,749,054,292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454,439,806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3,294,614,486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Michoacán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2,335,005,387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283,036,551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2,051,968,836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Morelos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528,971,827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64,119,065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464,852,762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Nayarit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528,187,866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64,024,037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464,163,829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Nuevo León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666,537,983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80,794,080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585,743,903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Oaxaca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5,650,974,098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684,980,097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4,965,994,001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Puebla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4,667,719,585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565,795,376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4,101,924,209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Querétaro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567,668,673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68,809,684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498,858,989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Quintana Roo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586,177,381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71,053,208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515,124,173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San Luis Potosí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1,876,464,371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227,454,723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1,649,009,648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Sinaloa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732,770,619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88,822,437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643,948,182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Sonora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476,314,888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57,736,279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418,578,609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Tabasco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1,134,922,668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137,569,103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997,353,565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Tamaulipas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755,800,973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91,614,050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664,186,923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Tlaxcala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532,975,065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64,604,315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468,370,750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Veracruz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5,961,397,534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722,607,924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5,238,789,610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Yucatán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1,365,032,076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165,461,704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1,199,570,372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Zacatecas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828,541,303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100,431,234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728,110,069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071">
                <a:tc>
                  <a:txBody>
                    <a:bodyPr/>
                    <a:lstStyle/>
                    <a:p>
                      <a:pPr algn="l" fontAlgn="b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Total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57,912,914,754 </a:t>
                      </a:r>
                    </a:p>
                  </a:txBody>
                  <a:tcPr marL="3936" marR="3936" marT="39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7,019,886,006 </a:t>
                      </a:r>
                    </a:p>
                  </a:txBody>
                  <a:tcPr marL="3936" marR="3936" marT="39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5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  50,893,028,748 </a:t>
                      </a:r>
                    </a:p>
                  </a:txBody>
                  <a:tcPr marL="3936" marR="3936" marT="39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00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fondo_inic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92"/>
            <a:ext cx="9144000" cy="6858000"/>
          </a:xfrm>
          <a:prstGeom prst="rect">
            <a:avLst/>
          </a:prstGeom>
        </p:spPr>
      </p:pic>
      <p:grpSp>
        <p:nvGrpSpPr>
          <p:cNvPr id="6" name="Agrupar 5"/>
          <p:cNvGrpSpPr/>
          <p:nvPr/>
        </p:nvGrpSpPr>
        <p:grpSpPr>
          <a:xfrm>
            <a:off x="827584" y="3140968"/>
            <a:ext cx="7671808" cy="2124964"/>
            <a:chOff x="1610824" y="3249694"/>
            <a:chExt cx="6101570" cy="1690033"/>
          </a:xfrm>
        </p:grpSpPr>
        <p:sp>
          <p:nvSpPr>
            <p:cNvPr id="13" name="Rectángulo 12"/>
            <p:cNvSpPr/>
            <p:nvPr/>
          </p:nvSpPr>
          <p:spPr>
            <a:xfrm rot="10800000">
              <a:off x="1610824" y="3249694"/>
              <a:ext cx="6101570" cy="1690033"/>
            </a:xfrm>
            <a:prstGeom prst="rect">
              <a:avLst/>
            </a:prstGeom>
            <a:gradFill>
              <a:gsLst>
                <a:gs pos="72000">
                  <a:srgbClr val="005800"/>
                </a:gs>
                <a:gs pos="100000">
                  <a:srgbClr val="006500"/>
                </a:gs>
              </a:gsLst>
            </a:gra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1734956" y="3359188"/>
              <a:ext cx="5872404" cy="14916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Rectángulo 1"/>
          <p:cNvSpPr/>
          <p:nvPr/>
        </p:nvSpPr>
        <p:spPr>
          <a:xfrm>
            <a:off x="0" y="0"/>
            <a:ext cx="9144000" cy="86303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spcCol="0"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>
            <a:off x="0" y="6771696"/>
            <a:ext cx="9144000" cy="8630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spcCol="0" rtlCol="0" anchor="ctr"/>
          <a:lstStyle/>
          <a:p>
            <a:pPr algn="ctr"/>
            <a:endParaRPr lang="es-ES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187624" y="3429000"/>
            <a:ext cx="6984776" cy="1584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chemeClr val="bg1"/>
                </a:solidFill>
                <a:latin typeface="Trajan Pro"/>
                <a:cs typeface="Trajan Pro"/>
              </a:rPr>
              <a:t>PROGRAMA DE DESARROLLO INSTITUCIONAL MUNICIPAL</a:t>
            </a:r>
            <a:endParaRPr lang="es-MX" sz="1800" b="1" dirty="0">
              <a:solidFill>
                <a:schemeClr val="bg1"/>
              </a:solidFill>
              <a:latin typeface="Trajan Pro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401371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Rectángulo"/>
          <p:cNvSpPr/>
          <p:nvPr/>
        </p:nvSpPr>
        <p:spPr>
          <a:xfrm>
            <a:off x="143508" y="116632"/>
            <a:ext cx="63007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200" b="1" dirty="0" smtClean="0">
                <a:solidFill>
                  <a:prstClr val="black"/>
                </a:solidFill>
                <a:latin typeface="Calibri" pitchFamily="34" charset="0"/>
                <a:cs typeface="Tahoma" pitchFamily="34" charset="0"/>
              </a:rPr>
              <a:t>Programa de Desarrollo Institucional Municipal DF</a:t>
            </a:r>
            <a:endParaRPr lang="es-ES" sz="2200" b="1" dirty="0">
              <a:solidFill>
                <a:prstClr val="black"/>
              </a:solidFill>
              <a:latin typeface="Calibri" pitchFamily="34" charset="0"/>
              <a:cs typeface="Tahoma" pitchFamily="34" charset="0"/>
            </a:endParaRPr>
          </a:p>
          <a:p>
            <a:pPr>
              <a:defRPr/>
            </a:pPr>
            <a:r>
              <a:rPr lang="es-ES" sz="2200" b="1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Marco Normativo</a:t>
            </a:r>
            <a:endParaRPr lang="es-ES" sz="2200" b="1" dirty="0">
              <a:solidFill>
                <a:srgbClr val="C00000"/>
              </a:solidFill>
              <a:latin typeface="Calibri" pitchFamily="34" charset="0"/>
              <a:cs typeface="Tahoma" pitchFamily="34" charset="0"/>
            </a:endParaRPr>
          </a:p>
        </p:txBody>
      </p:sp>
      <p:graphicFrame>
        <p:nvGraphicFramePr>
          <p:cNvPr id="53" name="52 Diagrama"/>
          <p:cNvGraphicFramePr/>
          <p:nvPr>
            <p:extLst>
              <p:ext uri="{D42A27DB-BD31-4B8C-83A1-F6EECF244321}">
                <p14:modId xmlns:p14="http://schemas.microsoft.com/office/powerpoint/2010/main" val="160985586"/>
              </p:ext>
            </p:extLst>
          </p:nvPr>
        </p:nvGraphicFramePr>
        <p:xfrm>
          <a:off x="323528" y="1196752"/>
          <a:ext cx="8568952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310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Rectángulo"/>
          <p:cNvSpPr/>
          <p:nvPr/>
        </p:nvSpPr>
        <p:spPr>
          <a:xfrm>
            <a:off x="143508" y="149731"/>
            <a:ext cx="63007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Calibri" pitchFamily="34" charset="0"/>
                <a:cs typeface="Tahoma" pitchFamily="34" charset="0"/>
              </a:rPr>
              <a:t>Recursos para el PRODIMDF</a:t>
            </a:r>
            <a:endParaRPr lang="es-ES" sz="3200" b="1" dirty="0">
              <a:solidFill>
                <a:srgbClr val="C00000"/>
              </a:solidFill>
              <a:latin typeface="Calibri" pitchFamily="34" charset="0"/>
              <a:cs typeface="Tahoma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53474" y="1187458"/>
            <a:ext cx="1882622" cy="369332"/>
          </a:xfrm>
          <a:prstGeom prst="rect">
            <a:avLst/>
          </a:prstGeom>
          <a:solidFill>
            <a:srgbClr val="31973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prstClr val="white"/>
                </a:solidFill>
              </a:rPr>
              <a:t>Ramo 33</a:t>
            </a:r>
            <a:endParaRPr lang="es-MX" b="1" dirty="0">
              <a:solidFill>
                <a:prstClr val="white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57"/>
          <a:stretch/>
        </p:blipFill>
        <p:spPr bwMode="auto">
          <a:xfrm>
            <a:off x="1539409" y="1628799"/>
            <a:ext cx="5961635" cy="43924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2" name="1 CuadroTexto"/>
          <p:cNvSpPr txBox="1"/>
          <p:nvPr/>
        </p:nvSpPr>
        <p:spPr>
          <a:xfrm>
            <a:off x="5868144" y="56519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DF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7501044" y="3848729"/>
            <a:ext cx="1642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… y de las demarcaciones territoriales del DF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643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1547664" y="2060848"/>
            <a:ext cx="7272808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179512" y="116632"/>
            <a:ext cx="8245549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6. Programa de Desarrollo Institucional</a:t>
            </a:r>
          </a:p>
          <a:p>
            <a:pPr>
              <a:defRPr/>
            </a:pPr>
            <a:r>
              <a:rPr lang="es-MX" sz="2800" b="1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(PRODIMDF)</a:t>
            </a:r>
            <a:endParaRPr lang="es-ES" sz="2800" b="1" dirty="0">
              <a:solidFill>
                <a:srgbClr val="C00000"/>
              </a:solidFill>
              <a:latin typeface="Calibri" pitchFamily="34" charset="0"/>
              <a:cs typeface="Tahoma" pitchFamily="34" charset="0"/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4516146"/>
              </p:ext>
            </p:extLst>
          </p:nvPr>
        </p:nvGraphicFramePr>
        <p:xfrm>
          <a:off x="539552" y="2276872"/>
          <a:ext cx="8136904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537646" y="1340768"/>
            <a:ext cx="2162146" cy="461665"/>
          </a:xfrm>
          <a:prstGeom prst="rect">
            <a:avLst/>
          </a:prstGeom>
          <a:solidFill>
            <a:srgbClr val="00B05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>
              <a:defRPr/>
            </a:pPr>
            <a:r>
              <a:rPr lang="es-MX" sz="2400" b="1" kern="0" cap="small" dirty="0" smtClean="0">
                <a:solidFill>
                  <a:schemeClr val="bg1"/>
                </a:solidFill>
                <a:latin typeface="Calibri"/>
              </a:rPr>
              <a:t>Objetivos</a:t>
            </a:r>
            <a:endParaRPr lang="es-ES" sz="2400" b="1" kern="0" cap="small" dirty="0">
              <a:solidFill>
                <a:schemeClr val="bg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42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1 Título"/>
          <p:cNvSpPr>
            <a:spLocks noGrp="1"/>
          </p:cNvSpPr>
          <p:nvPr>
            <p:ph type="title"/>
          </p:nvPr>
        </p:nvSpPr>
        <p:spPr>
          <a:xfrm>
            <a:off x="34925" y="53975"/>
            <a:ext cx="7705725" cy="638175"/>
          </a:xfrm>
        </p:spPr>
        <p:txBody>
          <a:bodyPr/>
          <a:lstStyle/>
          <a:p>
            <a:pPr>
              <a:defRPr/>
            </a:pPr>
            <a:r>
              <a:rPr lang="es-MX" sz="2800" b="1" dirty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 </a:t>
            </a:r>
            <a:r>
              <a:rPr lang="es-MX" sz="2800" b="1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   Normatividad </a:t>
            </a:r>
            <a:endParaRPr lang="es-ES" sz="2800" b="1" dirty="0">
              <a:solidFill>
                <a:srgbClr val="C00000"/>
              </a:solidFill>
              <a:latin typeface="Calibri" pitchFamily="34" charset="0"/>
              <a:cs typeface="Tahoma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404543"/>
              </p:ext>
            </p:extLst>
          </p:nvPr>
        </p:nvGraphicFramePr>
        <p:xfrm>
          <a:off x="467544" y="1340768"/>
          <a:ext cx="8229600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9116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547664" y="2060848"/>
            <a:ext cx="7272808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126034409"/>
              </p:ext>
            </p:extLst>
          </p:nvPr>
        </p:nvGraphicFramePr>
        <p:xfrm>
          <a:off x="971600" y="1484784"/>
          <a:ext cx="705678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179512" y="260648"/>
            <a:ext cx="6193259" cy="6381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MX" sz="2800" b="1" dirty="0" smtClean="0">
                <a:solidFill>
                  <a:srgbClr val="FF0000"/>
                </a:solidFill>
                <a:latin typeface="Calibri" pitchFamily="34" charset="0"/>
                <a:cs typeface="Tahoma" pitchFamily="34" charset="0"/>
              </a:rPr>
              <a:t>Sobre el uso de los recursos del PRODIMDF</a:t>
            </a:r>
            <a:endParaRPr lang="es-ES" sz="2800" b="1" dirty="0">
              <a:solidFill>
                <a:srgbClr val="FF0000"/>
              </a:solidFill>
              <a:latin typeface="Calibri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62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Rectángulo"/>
          <p:cNvSpPr/>
          <p:nvPr/>
        </p:nvSpPr>
        <p:spPr>
          <a:xfrm>
            <a:off x="314218" y="1196752"/>
            <a:ext cx="8434246" cy="482453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143508" y="13559"/>
            <a:ext cx="6300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000" b="1" dirty="0" smtClean="0">
                <a:solidFill>
                  <a:prstClr val="black"/>
                </a:solidFill>
                <a:latin typeface="Calibri" pitchFamily="34" charset="0"/>
                <a:cs typeface="Tahoma" pitchFamily="34" charset="0"/>
              </a:rPr>
              <a:t>Con el </a:t>
            </a:r>
            <a:r>
              <a:rPr lang="es-ES" sz="2000" b="1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FISMDF</a:t>
            </a:r>
            <a:r>
              <a:rPr lang="es-ES" sz="2000" b="1" dirty="0" smtClean="0">
                <a:solidFill>
                  <a:prstClr val="black"/>
                </a:solidFill>
                <a:latin typeface="Calibri" pitchFamily="34" charset="0"/>
                <a:cs typeface="Tahoma" pitchFamily="34" charset="0"/>
              </a:rPr>
              <a:t>, los municipios y demarcaciones pueden realizar acciones para fortalecer el desarrollo institucional de sus municipios</a:t>
            </a:r>
            <a:endParaRPr lang="es-ES" sz="2000" b="1" dirty="0">
              <a:solidFill>
                <a:prstClr val="black"/>
              </a:solidFill>
              <a:latin typeface="Calibri" pitchFamily="34" charset="0"/>
              <a:cs typeface="Tahoma" pitchFamily="34" charset="0"/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683568" y="1124744"/>
            <a:ext cx="7056783" cy="791505"/>
            <a:chOff x="0" y="792089"/>
            <a:chExt cx="7056783" cy="791505"/>
          </a:xfrm>
          <a:solidFill>
            <a:srgbClr val="009900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2" name="11 Rectángulo redondeado"/>
            <p:cNvSpPr/>
            <p:nvPr/>
          </p:nvSpPr>
          <p:spPr>
            <a:xfrm>
              <a:off x="0" y="792089"/>
              <a:ext cx="7056783" cy="791505"/>
            </a:xfrm>
            <a:prstGeom prst="round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7000" h="25400" prst="relaxedInset"/>
            </a:sp3d>
          </p:spPr>
        </p:sp>
        <p:sp>
          <p:nvSpPr>
            <p:cNvPr id="13" name="12 Rectángulo"/>
            <p:cNvSpPr/>
            <p:nvPr/>
          </p:nvSpPr>
          <p:spPr>
            <a:xfrm>
              <a:off x="38638" y="830727"/>
              <a:ext cx="6979507" cy="714229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s-MX" sz="3300" dirty="0" smtClean="0">
                  <a:solidFill>
                    <a:sysClr val="window" lastClr="FFFFFF"/>
                  </a:solidFill>
                  <a:latin typeface="Tahoma" pitchFamily="34" charset="0"/>
                  <a:cs typeface="Tahoma" pitchFamily="34" charset="0"/>
                </a:rPr>
                <a:t>MARCO JURÍDICO</a:t>
              </a:r>
              <a:endParaRPr lang="es-MX" sz="3300" dirty="0">
                <a:solidFill>
                  <a:sysClr val="window" lastClr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4" name="10 CuadroTexto"/>
          <p:cNvSpPr txBox="1">
            <a:spLocks noChangeArrowheads="1"/>
          </p:cNvSpPr>
          <p:nvPr/>
        </p:nvSpPr>
        <p:spPr bwMode="auto">
          <a:xfrm>
            <a:off x="467544" y="2132856"/>
            <a:ext cx="8064748" cy="3539430"/>
          </a:xfrm>
          <a:prstGeom prst="rect">
            <a:avLst/>
          </a:prstGeom>
          <a:solidFill>
            <a:sysClr val="window" lastClr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92D050"/>
              </a:buClr>
              <a:buSzPct val="140000"/>
              <a:buFont typeface="Arial" pitchFamily="34" charset="0"/>
              <a:buChar char="•"/>
              <a:defRPr/>
            </a:pPr>
            <a:r>
              <a:rPr lang="es-MX" sz="2800" kern="0" dirty="0" smtClean="0">
                <a:solidFill>
                  <a:sysClr val="windowText" lastClr="000000"/>
                </a:solidFill>
                <a:latin typeface="Calibri"/>
              </a:rPr>
              <a:t>Creación y actualización del plan municipal de desarrollo. </a:t>
            </a:r>
          </a:p>
          <a:p>
            <a:pPr marL="342900" indent="-342900" algn="just">
              <a:buClr>
                <a:srgbClr val="92D050"/>
              </a:buClr>
              <a:buSzPct val="140000"/>
              <a:defRPr/>
            </a:pPr>
            <a:endParaRPr lang="es-MX" sz="2800" kern="0" dirty="0" smtClean="0">
              <a:solidFill>
                <a:sysClr val="windowText" lastClr="000000"/>
              </a:solidFill>
              <a:latin typeface="Calibri"/>
            </a:endParaRPr>
          </a:p>
          <a:p>
            <a:pPr marL="342900" indent="-342900" algn="just">
              <a:buClr>
                <a:srgbClr val="92D050"/>
              </a:buClr>
              <a:buSzPct val="140000"/>
              <a:buFont typeface="Arial" pitchFamily="34" charset="0"/>
              <a:buChar char="•"/>
              <a:defRPr/>
            </a:pPr>
            <a:r>
              <a:rPr lang="es-MX" sz="2800" kern="0" dirty="0" smtClean="0">
                <a:solidFill>
                  <a:sysClr val="windowText" lastClr="000000"/>
                </a:solidFill>
                <a:latin typeface="Calibri"/>
              </a:rPr>
              <a:t>Creación y actualización del plan municipal de ordenamiento territorial.</a:t>
            </a:r>
          </a:p>
          <a:p>
            <a:pPr marL="342900" indent="-342900" algn="just">
              <a:buClr>
                <a:srgbClr val="92D050"/>
              </a:buClr>
              <a:buSzPct val="140000"/>
              <a:defRPr/>
            </a:pPr>
            <a:endParaRPr lang="es-MX" sz="2800" kern="0" dirty="0" smtClean="0">
              <a:solidFill>
                <a:sysClr val="windowText" lastClr="000000"/>
              </a:solidFill>
              <a:latin typeface="Calibri"/>
            </a:endParaRPr>
          </a:p>
          <a:p>
            <a:pPr marL="342900" indent="-342900" algn="just">
              <a:buClr>
                <a:srgbClr val="92D050"/>
              </a:buClr>
              <a:buSzPct val="140000"/>
              <a:buFont typeface="Arial" pitchFamily="34" charset="0"/>
              <a:buChar char="•"/>
              <a:defRPr/>
            </a:pPr>
            <a:r>
              <a:rPr lang="es-MX" sz="2800" kern="0" dirty="0" smtClean="0">
                <a:solidFill>
                  <a:sysClr val="windowText" lastClr="000000"/>
                </a:solidFill>
                <a:latin typeface="Calibri"/>
              </a:rPr>
              <a:t>Creación y actualización del programa municipal de protección civil.</a:t>
            </a:r>
          </a:p>
        </p:txBody>
      </p:sp>
      <p:pic>
        <p:nvPicPr>
          <p:cNvPr id="15" name="Picture 2" descr="http://t0.gstatic.com/images?q=tbn:ANd9GcTBWkqYpV3h-jyahUiabHjbNSYjtpLAKU4D9dE45m1FIBUyK4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0222" y="5085184"/>
            <a:ext cx="210623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197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314218" y="1196752"/>
            <a:ext cx="8434246" cy="482453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547664" y="2060848"/>
            <a:ext cx="6965379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50010" y="1261913"/>
            <a:ext cx="7441095" cy="1238583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390" tIns="72390" rIns="72390" bIns="72390" spcCol="1270" anchor="ctr"/>
          <a:lstStyle/>
          <a:p>
            <a:pPr algn="just" defTabSz="844550">
              <a:lnSpc>
                <a:spcPct val="90000"/>
              </a:lnSpc>
              <a:spcAft>
                <a:spcPct val="35000"/>
              </a:spcAft>
              <a:defRPr/>
            </a:pPr>
            <a:endParaRPr lang="es-MX" sz="2800" dirty="0">
              <a:solidFill>
                <a:prstClr val="white"/>
              </a:solidFill>
            </a:endParaRPr>
          </a:p>
        </p:txBody>
      </p:sp>
      <p:sp>
        <p:nvSpPr>
          <p:cNvPr id="92164" name="10 CuadroTexto"/>
          <p:cNvSpPr txBox="1">
            <a:spLocks noChangeArrowheads="1"/>
          </p:cNvSpPr>
          <p:nvPr/>
        </p:nvSpPr>
        <p:spPr bwMode="auto">
          <a:xfrm>
            <a:off x="539821" y="1949691"/>
            <a:ext cx="76327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endParaRPr lang="es-ES" sz="2800" dirty="0" smtClean="0">
              <a:solidFill>
                <a:prstClr val="black"/>
              </a:solidFill>
            </a:endParaRPr>
          </a:p>
          <a:p>
            <a:pPr marL="342900" indent="-342900">
              <a:buClr>
                <a:srgbClr val="FF0000"/>
              </a:buClr>
              <a:buSzPct val="140000"/>
              <a:buFont typeface="Arial" pitchFamily="34" charset="0"/>
              <a:buChar char="•"/>
            </a:pPr>
            <a:r>
              <a:rPr lang="es-MX" sz="2800" dirty="0" smtClean="0">
                <a:solidFill>
                  <a:prstClr val="black"/>
                </a:solidFill>
              </a:rPr>
              <a:t>Actualización de catastro municipal.</a:t>
            </a:r>
          </a:p>
          <a:p>
            <a:pPr marL="342900" indent="-342900">
              <a:buClr>
                <a:srgbClr val="FF0000"/>
              </a:buClr>
              <a:buSzPct val="140000"/>
            </a:pPr>
            <a:endParaRPr lang="es-MX" sz="2800" dirty="0" smtClean="0">
              <a:solidFill>
                <a:prstClr val="black"/>
              </a:solidFill>
            </a:endParaRPr>
          </a:p>
          <a:p>
            <a:pPr marL="342900" indent="-342900">
              <a:buClr>
                <a:srgbClr val="FF0000"/>
              </a:buClr>
              <a:buSzPct val="140000"/>
              <a:buFont typeface="Arial" pitchFamily="34" charset="0"/>
              <a:buChar char="•"/>
            </a:pPr>
            <a:r>
              <a:rPr lang="es-MX" sz="2800" dirty="0" smtClean="0">
                <a:solidFill>
                  <a:prstClr val="black"/>
                </a:solidFill>
              </a:rPr>
              <a:t>Consultoría e investigación especializada en el fortalecimiento  de la gestión institucional municipal.</a:t>
            </a:r>
          </a:p>
          <a:p>
            <a:pPr marL="342900" indent="-342900">
              <a:buClr>
                <a:srgbClr val="FF0000"/>
              </a:buClr>
              <a:buSzPct val="140000"/>
            </a:pPr>
            <a:endParaRPr lang="es-MX" sz="2800" dirty="0" smtClean="0">
              <a:solidFill>
                <a:prstClr val="black"/>
              </a:solidFill>
            </a:endParaRPr>
          </a:p>
          <a:p>
            <a:pPr marL="342900" indent="-342900">
              <a:buClr>
                <a:srgbClr val="FF0000"/>
              </a:buClr>
              <a:buSzPct val="140000"/>
              <a:buFont typeface="Arial" pitchFamily="34" charset="0"/>
              <a:buChar char="•"/>
            </a:pPr>
            <a:r>
              <a:rPr lang="es-MX" sz="2800" dirty="0" smtClean="0">
                <a:solidFill>
                  <a:prstClr val="black"/>
                </a:solidFill>
              </a:rPr>
              <a:t>Coordinación interinstitucional.</a:t>
            </a:r>
            <a:endParaRPr lang="es-ES" sz="2800" dirty="0">
              <a:solidFill>
                <a:prstClr val="black"/>
              </a:solidFill>
            </a:endParaRPr>
          </a:p>
        </p:txBody>
      </p:sp>
      <p:grpSp>
        <p:nvGrpSpPr>
          <p:cNvPr id="8" name="7 Grupo"/>
          <p:cNvGrpSpPr/>
          <p:nvPr/>
        </p:nvGrpSpPr>
        <p:grpSpPr>
          <a:xfrm>
            <a:off x="376394" y="1187821"/>
            <a:ext cx="7056783" cy="791505"/>
            <a:chOff x="0" y="0"/>
            <a:chExt cx="7056783" cy="791505"/>
          </a:xfrm>
          <a:solidFill>
            <a:srgbClr val="C00000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9" name="8 Rectángulo redondeado"/>
            <p:cNvSpPr/>
            <p:nvPr/>
          </p:nvSpPr>
          <p:spPr>
            <a:xfrm>
              <a:off x="0" y="0"/>
              <a:ext cx="7056783" cy="791505"/>
            </a:xfrm>
            <a:prstGeom prst="roundRect">
              <a:avLst/>
            </a:prstGeom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38638" y="38638"/>
              <a:ext cx="6979507" cy="714229"/>
            </a:xfrm>
            <a:prstGeom prst="rect">
              <a:avLst/>
            </a:prstGeom>
            <a:solidFill>
              <a:srgbClr val="00B050"/>
            </a:solidFill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5730" tIns="125730" rIns="125730" bIns="125730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4000" dirty="0" smtClean="0">
                  <a:solidFill>
                    <a:prstClr val="white"/>
                  </a:solidFill>
                  <a:latin typeface="Tahoma" pitchFamily="34" charset="0"/>
                  <a:cs typeface="Tahoma" pitchFamily="34" charset="0"/>
                </a:rPr>
                <a:t> GESTIÓN</a:t>
              </a:r>
              <a:endParaRPr lang="es-MX" sz="4000" dirty="0">
                <a:solidFill>
                  <a:prstClr val="white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1" name="1 Título"/>
          <p:cNvSpPr txBox="1">
            <a:spLocks/>
          </p:cNvSpPr>
          <p:nvPr/>
        </p:nvSpPr>
        <p:spPr>
          <a:xfrm>
            <a:off x="34925" y="53975"/>
            <a:ext cx="6193259" cy="6381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rgbClr val="807F83"/>
                </a:solidFill>
                <a:latin typeface="Trajan Pro" pitchFamily="18" charset="0"/>
                <a:ea typeface="+mj-ea"/>
                <a:cs typeface="Trajan Pro"/>
              </a:defRPr>
            </a:lvl1pPr>
          </a:lstStyle>
          <a:p>
            <a:pPr>
              <a:defRPr/>
            </a:pPr>
            <a:r>
              <a:rPr lang="es-MX" sz="2800" b="1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Rubro de gasto: Gestión</a:t>
            </a:r>
            <a:endParaRPr lang="es-ES" sz="2800" b="1" dirty="0">
              <a:solidFill>
                <a:srgbClr val="C00000"/>
              </a:solidFill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25602" name="Picture 2" descr="http://t2.gstatic.com/images?q=tbn:ANd9GcR6psWyjIuO_-iuDusG0vp9DmrqSXcsm0J88XXF5o8kmQ0bnc8vP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145216"/>
            <a:ext cx="2428875" cy="18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291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547664" y="2060848"/>
            <a:ext cx="7272808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8" name="10 CuadroTexto"/>
          <p:cNvSpPr txBox="1">
            <a:spLocks noChangeArrowheads="1"/>
          </p:cNvSpPr>
          <p:nvPr/>
        </p:nvSpPr>
        <p:spPr bwMode="auto">
          <a:xfrm>
            <a:off x="827584" y="2204864"/>
            <a:ext cx="76327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333333">
                  <a:lumMod val="75000"/>
                </a:srgbClr>
              </a:buClr>
              <a:buSzPct val="140000"/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Compra de vehículos automotores.</a:t>
            </a:r>
          </a:p>
          <a:p>
            <a:pPr marL="342900" indent="-342900" algn="just">
              <a:buClr>
                <a:srgbClr val="333333">
                  <a:lumMod val="75000"/>
                </a:srgbClr>
              </a:buClr>
              <a:buSzPct val="140000"/>
              <a:buFont typeface="Arial" pitchFamily="34" charset="0"/>
              <a:buChar char="•"/>
            </a:pPr>
            <a:endParaRPr lang="es-MX" sz="2000" dirty="0" smtClean="0">
              <a:solidFill>
                <a:prstClr val="black"/>
              </a:solidFill>
            </a:endParaRPr>
          </a:p>
          <a:p>
            <a:pPr marL="342900" indent="-342900" algn="just">
              <a:buClr>
                <a:srgbClr val="333333">
                  <a:lumMod val="75000"/>
                </a:srgbClr>
              </a:buClr>
              <a:buSzPct val="140000"/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Compra de dispositivos electrónicos de uso particular, como </a:t>
            </a:r>
            <a:r>
              <a:rPr lang="es-MX" sz="2000" dirty="0" err="1" smtClean="0">
                <a:solidFill>
                  <a:prstClr val="black"/>
                </a:solidFill>
              </a:rPr>
              <a:t>ipods</a:t>
            </a:r>
            <a:r>
              <a:rPr lang="es-MX" sz="2000" dirty="0" smtClean="0">
                <a:solidFill>
                  <a:prstClr val="black"/>
                </a:solidFill>
              </a:rPr>
              <a:t>, celulares, agendas electrónicas, etc.</a:t>
            </a:r>
          </a:p>
          <a:p>
            <a:pPr marL="342900" indent="-342900" algn="just">
              <a:buClr>
                <a:srgbClr val="333333">
                  <a:lumMod val="75000"/>
                </a:srgbClr>
              </a:buClr>
              <a:buSzPct val="140000"/>
              <a:buFont typeface="Arial" pitchFamily="34" charset="0"/>
              <a:buChar char="•"/>
            </a:pPr>
            <a:endParaRPr lang="es-MX" sz="2000" dirty="0" smtClean="0">
              <a:solidFill>
                <a:prstClr val="black"/>
              </a:solidFill>
            </a:endParaRPr>
          </a:p>
          <a:p>
            <a:pPr marL="342900" indent="-342900" algn="just">
              <a:buClr>
                <a:srgbClr val="333333">
                  <a:lumMod val="75000"/>
                </a:srgbClr>
              </a:buClr>
              <a:buSzPct val="140000"/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Estudios o estancias académicas de carácter universitario (Licenciaturas o posgrados).</a:t>
            </a:r>
          </a:p>
          <a:p>
            <a:pPr marL="342900" indent="-342900" algn="just">
              <a:buClr>
                <a:srgbClr val="333333">
                  <a:lumMod val="75000"/>
                </a:srgbClr>
              </a:buClr>
              <a:buSzPct val="140000"/>
              <a:buFont typeface="Arial" pitchFamily="34" charset="0"/>
              <a:buChar char="•"/>
            </a:pPr>
            <a:endParaRPr lang="es-MX" sz="2000" dirty="0" smtClean="0">
              <a:solidFill>
                <a:prstClr val="black"/>
              </a:solidFill>
            </a:endParaRPr>
          </a:p>
          <a:p>
            <a:pPr marL="342900" indent="-342900" algn="just">
              <a:buClr>
                <a:srgbClr val="333333">
                  <a:lumMod val="75000"/>
                </a:srgbClr>
              </a:buClr>
              <a:buSzPct val="140000"/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Creación de nuevas áreas administrativas y el pago de su nómina.</a:t>
            </a:r>
          </a:p>
          <a:p>
            <a:pPr marL="342900" indent="-342900" algn="just">
              <a:buClr>
                <a:srgbClr val="333333">
                  <a:lumMod val="75000"/>
                </a:srgbClr>
              </a:buClr>
              <a:buSzPct val="140000"/>
              <a:buFont typeface="Arial" pitchFamily="34" charset="0"/>
              <a:buChar char="•"/>
            </a:pPr>
            <a:endParaRPr lang="es-MX" sz="2000" dirty="0" smtClean="0">
              <a:solidFill>
                <a:prstClr val="black"/>
              </a:solidFill>
            </a:endParaRPr>
          </a:p>
          <a:p>
            <a:pPr marL="342900" indent="-342900" algn="just">
              <a:buClr>
                <a:srgbClr val="333333">
                  <a:lumMod val="75000"/>
                </a:srgbClr>
              </a:buClr>
              <a:buSzPct val="140000"/>
              <a:buFont typeface="Arial" pitchFamily="34" charset="0"/>
              <a:buChar char="•"/>
            </a:pPr>
            <a:r>
              <a:rPr lang="es-MX" sz="2000" dirty="0" smtClean="0">
                <a:solidFill>
                  <a:prstClr val="black"/>
                </a:solidFill>
              </a:rPr>
              <a:t>Gastos de operación o insumos tales como: Paquetes de hojas, tinta para impresoras, o diferentes artículos de papelería.</a:t>
            </a:r>
          </a:p>
        </p:txBody>
      </p:sp>
      <p:sp>
        <p:nvSpPr>
          <p:cNvPr id="9" name="1 Título"/>
          <p:cNvSpPr>
            <a:spLocks noGrp="1"/>
          </p:cNvSpPr>
          <p:nvPr>
            <p:ph type="title"/>
          </p:nvPr>
        </p:nvSpPr>
        <p:spPr>
          <a:xfrm>
            <a:off x="106933" y="198537"/>
            <a:ext cx="6193259" cy="638175"/>
          </a:xfrm>
        </p:spPr>
        <p:txBody>
          <a:bodyPr/>
          <a:lstStyle/>
          <a:p>
            <a:pPr>
              <a:defRPr/>
            </a:pPr>
            <a:r>
              <a:rPr lang="es-MX" sz="2800" b="1" dirty="0" smtClean="0">
                <a:solidFill>
                  <a:srgbClr val="FF0000"/>
                </a:solidFill>
                <a:latin typeface="Calibri" pitchFamily="34" charset="0"/>
                <a:cs typeface="Tahoma" pitchFamily="34" charset="0"/>
              </a:rPr>
              <a:t>¿En qué no deben de gastarse los recursos del PRODIMDF?</a:t>
            </a:r>
            <a:endParaRPr lang="es-ES" sz="2800" b="1" dirty="0">
              <a:solidFill>
                <a:srgbClr val="FF0000"/>
              </a:solidFill>
              <a:latin typeface="Calibri" pitchFamily="34" charset="0"/>
              <a:cs typeface="Tahoma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85550" y="1310323"/>
            <a:ext cx="6979507" cy="714229"/>
          </a:xfrm>
          <a:prstGeom prst="rect">
            <a:avLst/>
          </a:prstGeom>
          <a:solidFill>
            <a:srgbClr val="FF0000"/>
          </a:solidFill>
          <a:ln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0" vert="horz" wrap="square" lIns="125730" tIns="125730" rIns="125730" bIns="125730" numCol="1" spcCol="1270" anchor="ctr" anchorCtr="0">
            <a:noAutofit/>
          </a:bodyPr>
          <a:lstStyle/>
          <a:p>
            <a:pPr algn="just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MX" sz="2800" b="1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Acciones que no fortalecen el desarrollo institucional:</a:t>
            </a:r>
            <a:endParaRPr lang="es-MX" sz="2800" b="1" dirty="0">
              <a:solidFill>
                <a:prstClr val="white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457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8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8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83568" y="1556792"/>
            <a:ext cx="7776864" cy="1200329"/>
          </a:xfrm>
          <a:prstGeom prst="rect">
            <a:avLst/>
          </a:prstGeom>
          <a:solidFill>
            <a:srgbClr val="005800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schemeClr val="bg1"/>
                </a:solidFill>
                <a:latin typeface="Adobe Caslon Pro"/>
                <a:cs typeface="Adobe Caslon Pro"/>
              </a:rPr>
              <a:t>Las reformas aprobadas por el Congreso al Fondo de </a:t>
            </a:r>
            <a:r>
              <a:rPr lang="es-ES_tradnl" sz="2400" dirty="0" smtClean="0">
                <a:solidFill>
                  <a:schemeClr val="bg1"/>
                </a:solidFill>
                <a:latin typeface="Adobe Caslon Pro"/>
                <a:cs typeface="Adobe Caslon Pro"/>
              </a:rPr>
              <a:t>Aportaciones </a:t>
            </a:r>
            <a:r>
              <a:rPr lang="es-ES_tradnl" sz="2400" dirty="0">
                <a:solidFill>
                  <a:schemeClr val="bg1"/>
                </a:solidFill>
                <a:latin typeface="Adobe Caslon Pro"/>
                <a:cs typeface="Adobe Caslon Pro"/>
              </a:rPr>
              <a:t>para la Infraestructura Social (FAIS</a:t>
            </a:r>
            <a:r>
              <a:rPr lang="es-ES_tradnl" sz="2400" dirty="0" smtClean="0">
                <a:solidFill>
                  <a:schemeClr val="bg1"/>
                </a:solidFill>
                <a:latin typeface="Adobe Caslon Pro"/>
                <a:cs typeface="Adobe Caslon Pro"/>
              </a:rPr>
              <a:t>), contienen todos los cambios propuestos por la </a:t>
            </a:r>
            <a:r>
              <a:rPr lang="es-ES_tradnl" sz="2400" dirty="0" err="1" smtClean="0">
                <a:solidFill>
                  <a:schemeClr val="bg1"/>
                </a:solidFill>
                <a:latin typeface="Adobe Caslon Pro"/>
                <a:cs typeface="Adobe Caslon Pro"/>
              </a:rPr>
              <a:t>Sedesol</a:t>
            </a:r>
            <a:r>
              <a:rPr lang="es-ES_tradnl" sz="2400" dirty="0" smtClean="0">
                <a:solidFill>
                  <a:schemeClr val="bg1"/>
                </a:solidFill>
                <a:latin typeface="Adobe Caslon Pro"/>
                <a:cs typeface="Adobe Caslon Pro"/>
              </a:rPr>
              <a:t>. </a:t>
            </a:r>
            <a:endParaRPr lang="es-MX" sz="2400" dirty="0">
              <a:solidFill>
                <a:schemeClr val="bg1"/>
              </a:solidFill>
              <a:latin typeface="Adobe Caslon Pro"/>
              <a:cs typeface="Adobe Caslon Pro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76148" y="4708301"/>
            <a:ext cx="7776864" cy="1200329"/>
          </a:xfrm>
          <a:prstGeom prst="rect">
            <a:avLst/>
          </a:prstGeom>
          <a:solidFill>
            <a:srgbClr val="FF0000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_tradnl" sz="2400" dirty="0">
                <a:solidFill>
                  <a:srgbClr val="FFFFFF"/>
                </a:solidFill>
                <a:latin typeface="Adobe Caslon Pro"/>
                <a:cs typeface="Adobe Caslon Pro"/>
              </a:rPr>
              <a:t>Una vez que sean </a:t>
            </a:r>
            <a:r>
              <a:rPr lang="es-ES_tradnl" sz="2400" dirty="0" smtClean="0">
                <a:solidFill>
                  <a:srgbClr val="FFFFFF"/>
                </a:solidFill>
                <a:latin typeface="Adobe Caslon Pro"/>
                <a:cs typeface="Adobe Caslon Pro"/>
              </a:rPr>
              <a:t>publicados </a:t>
            </a:r>
            <a:r>
              <a:rPr lang="es-ES_tradnl" sz="2400" dirty="0">
                <a:solidFill>
                  <a:srgbClr val="FFFFFF"/>
                </a:solidFill>
                <a:latin typeface="Adobe Caslon Pro"/>
                <a:cs typeface="Adobe Caslon Pro"/>
              </a:rPr>
              <a:t>los cambios, la</a:t>
            </a:r>
            <a:r>
              <a:rPr lang="es-ES_tradnl" sz="2400" dirty="0">
                <a:solidFill>
                  <a:schemeClr val="bg1"/>
                </a:solidFill>
                <a:latin typeface="Adobe Caslon Pro"/>
                <a:cs typeface="Adobe Caslon Pro"/>
              </a:rPr>
              <a:t> </a:t>
            </a:r>
            <a:r>
              <a:rPr lang="es-ES_tradnl" sz="2400" dirty="0" err="1">
                <a:solidFill>
                  <a:schemeClr val="bg1"/>
                </a:solidFill>
                <a:latin typeface="Adobe Caslon Pro"/>
                <a:cs typeface="Adobe Caslon Pro"/>
              </a:rPr>
              <a:t>Sedesol</a:t>
            </a:r>
            <a:r>
              <a:rPr lang="es-ES_tradnl" sz="2400" dirty="0">
                <a:solidFill>
                  <a:schemeClr val="bg1"/>
                </a:solidFill>
                <a:latin typeface="Adobe Caslon Pro"/>
                <a:cs typeface="Adobe Caslon Pro"/>
              </a:rPr>
              <a:t> </a:t>
            </a:r>
            <a:r>
              <a:rPr lang="es-ES_tradnl" sz="2400" dirty="0" smtClean="0">
                <a:solidFill>
                  <a:schemeClr val="bg1"/>
                </a:solidFill>
                <a:latin typeface="Adobe Caslon Pro"/>
                <a:cs typeface="Adobe Caslon Pro"/>
              </a:rPr>
              <a:t>fortalecerá </a:t>
            </a:r>
            <a:r>
              <a:rPr lang="es-ES_tradnl" sz="2400" dirty="0">
                <a:solidFill>
                  <a:srgbClr val="FFFFFF"/>
                </a:solidFill>
                <a:latin typeface="Adobe Caslon Pro"/>
                <a:cs typeface="Adobe Caslon Pro"/>
              </a:rPr>
              <a:t>su papel como dependencia coordinadora del </a:t>
            </a:r>
            <a:r>
              <a:rPr lang="es-ES_tradnl" sz="2400" dirty="0" smtClean="0">
                <a:solidFill>
                  <a:srgbClr val="FFFFFF"/>
                </a:solidFill>
                <a:latin typeface="Adobe Caslon Pro"/>
                <a:cs typeface="Adobe Caslon Pro"/>
              </a:rPr>
              <a:t>FAIS en seis ejes:</a:t>
            </a:r>
            <a:r>
              <a:rPr lang="es-ES_tradnl" sz="2400" dirty="0">
                <a:solidFill>
                  <a:srgbClr val="FFFFFF"/>
                </a:solidFill>
                <a:latin typeface="Adobe Caslon Pro"/>
                <a:cs typeface="Adobe Caslon Pro"/>
              </a:rPr>
              <a:t> </a:t>
            </a:r>
            <a:endParaRPr lang="es-MX" sz="2400" dirty="0">
              <a:solidFill>
                <a:srgbClr val="FFFFFF"/>
              </a:solidFill>
              <a:latin typeface="Adobe Caslon Pro"/>
              <a:cs typeface="Adobe Caslon Pro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algn="ctr"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  <a:p>
            <a:pPr algn="ctr" defTabSz="457200">
              <a:spcBef>
                <a:spcPct val="0"/>
              </a:spcBef>
            </a:pP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  <p:sp>
        <p:nvSpPr>
          <p:cNvPr id="11" name="39 Flecha abajo"/>
          <p:cNvSpPr/>
          <p:nvPr/>
        </p:nvSpPr>
        <p:spPr>
          <a:xfrm>
            <a:off x="3995936" y="3501008"/>
            <a:ext cx="1008112" cy="936104"/>
          </a:xfrm>
          <a:prstGeom prst="downArrow">
            <a:avLst/>
          </a:prstGeom>
          <a:solidFill>
            <a:srgbClr val="CF231F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s-MX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98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Título"/>
          <p:cNvSpPr>
            <a:spLocks noGrp="1"/>
          </p:cNvSpPr>
          <p:nvPr>
            <p:ph type="title" idx="4294967295"/>
          </p:nvPr>
        </p:nvSpPr>
        <p:spPr>
          <a:xfrm>
            <a:off x="0" y="2636912"/>
            <a:ext cx="9109075" cy="3384376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MX" sz="4000" b="1" dirty="0" smtClean="0">
                <a:solidFill>
                  <a:srgbClr val="006600"/>
                </a:solidFill>
                <a:latin typeface="Adobe Caslon Pro" pitchFamily="18" charset="0"/>
                <a:ea typeface="+mn-ea"/>
                <a:cs typeface="Tahoma" pitchFamily="34" charset="0"/>
              </a:rPr>
              <a:t>Pasos a seguir para convenir </a:t>
            </a:r>
            <a:br>
              <a:rPr lang="es-MX" sz="4000" b="1" dirty="0" smtClean="0">
                <a:solidFill>
                  <a:srgbClr val="006600"/>
                </a:solidFill>
                <a:latin typeface="Adobe Caslon Pro" pitchFamily="18" charset="0"/>
                <a:ea typeface="+mn-ea"/>
                <a:cs typeface="Tahoma" pitchFamily="34" charset="0"/>
              </a:rPr>
            </a:br>
            <a:r>
              <a:rPr lang="es-MX" sz="4000" b="1" dirty="0" smtClean="0">
                <a:solidFill>
                  <a:srgbClr val="006600"/>
                </a:solidFill>
                <a:latin typeface="Adobe Caslon Pro" pitchFamily="18" charset="0"/>
                <a:ea typeface="+mn-ea"/>
                <a:cs typeface="Tahoma" pitchFamily="34" charset="0"/>
              </a:rPr>
              <a:t>el PRODIMDF</a:t>
            </a:r>
            <a:br>
              <a:rPr lang="es-MX" sz="4000" b="1" dirty="0" smtClean="0">
                <a:solidFill>
                  <a:srgbClr val="006600"/>
                </a:solidFill>
                <a:latin typeface="Adobe Caslon Pro" pitchFamily="18" charset="0"/>
                <a:ea typeface="+mn-ea"/>
                <a:cs typeface="Tahoma" pitchFamily="34" charset="0"/>
              </a:rPr>
            </a:br>
            <a:r>
              <a:rPr lang="es-MX" sz="4000" b="1" dirty="0">
                <a:solidFill>
                  <a:srgbClr val="006600"/>
                </a:solidFill>
                <a:latin typeface="Adobe Caslon Pro" pitchFamily="18" charset="0"/>
                <a:ea typeface="+mn-ea"/>
                <a:cs typeface="Tahoma" pitchFamily="34" charset="0"/>
              </a:rPr>
              <a:t/>
            </a:r>
            <a:br>
              <a:rPr lang="es-MX" sz="4000" b="1" dirty="0">
                <a:solidFill>
                  <a:srgbClr val="006600"/>
                </a:solidFill>
                <a:latin typeface="Adobe Caslon Pro" pitchFamily="18" charset="0"/>
                <a:ea typeface="+mn-ea"/>
                <a:cs typeface="Tahoma" pitchFamily="34" charset="0"/>
              </a:rPr>
            </a:br>
            <a:r>
              <a:rPr lang="es-MX" sz="4000" b="1" dirty="0" smtClean="0">
                <a:solidFill>
                  <a:srgbClr val="006600"/>
                </a:solidFill>
                <a:latin typeface="Adobe Caslon Pro" pitchFamily="18" charset="0"/>
                <a:ea typeface="+mn-ea"/>
                <a:cs typeface="Tahoma" pitchFamily="34" charset="0"/>
              </a:rPr>
              <a:t> </a:t>
            </a:r>
            <a:br>
              <a:rPr lang="es-MX" sz="4000" b="1" dirty="0" smtClean="0">
                <a:solidFill>
                  <a:srgbClr val="006600"/>
                </a:solidFill>
                <a:latin typeface="Adobe Caslon Pro" pitchFamily="18" charset="0"/>
                <a:ea typeface="+mn-ea"/>
                <a:cs typeface="Tahoma" pitchFamily="34" charset="0"/>
              </a:rPr>
            </a:br>
            <a:endParaRPr lang="es-MX" sz="4000" b="1" dirty="0">
              <a:solidFill>
                <a:srgbClr val="006600"/>
              </a:solidFill>
              <a:latin typeface="Adobe Caslon Pro" pitchFamily="18" charset="0"/>
              <a:ea typeface="+mn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04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547664" y="2060848"/>
            <a:ext cx="7272808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9512" y="0"/>
            <a:ext cx="6048672" cy="1143000"/>
          </a:xfrm>
        </p:spPr>
        <p:txBody>
          <a:bodyPr/>
          <a:lstStyle/>
          <a:p>
            <a:r>
              <a:rPr lang="es-ES" sz="2800" b="1" dirty="0" smtClean="0">
                <a:solidFill>
                  <a:srgbClr val="FF0000"/>
                </a:solidFill>
                <a:latin typeface="Adobe Caslon Pro" pitchFamily="18" charset="0"/>
                <a:cs typeface="Tahoma" pitchFamily="34" charset="0"/>
              </a:rPr>
              <a:t>Requisitos mínimos</a:t>
            </a:r>
            <a:endParaRPr lang="es-MX" sz="2800" dirty="0">
              <a:solidFill>
                <a:srgbClr val="FF0000"/>
              </a:solidFill>
              <a:latin typeface="Adobe Caslon Pro" pitchFamily="18" charset="0"/>
            </a:endParaRPr>
          </a:p>
        </p:txBody>
      </p:sp>
      <p:sp>
        <p:nvSpPr>
          <p:cNvPr id="4" name="4 CuadroTexto"/>
          <p:cNvSpPr txBox="1">
            <a:spLocks noChangeArrowheads="1"/>
          </p:cNvSpPr>
          <p:nvPr/>
        </p:nvSpPr>
        <p:spPr bwMode="auto">
          <a:xfrm>
            <a:off x="179512" y="1229851"/>
            <a:ext cx="82444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2400" b="1" dirty="0" smtClean="0">
                <a:solidFill>
                  <a:prstClr val="black"/>
                </a:solidFill>
                <a:latin typeface="Adobe Caslon Pro" pitchFamily="18" charset="0"/>
              </a:rPr>
              <a:t>Para ejercer los recursos del PRODIMDF se deben firmar dos documentos: </a:t>
            </a:r>
            <a:r>
              <a:rPr lang="es-MX" sz="2400" b="1" dirty="0" smtClean="0">
                <a:solidFill>
                  <a:srgbClr val="FF0000"/>
                </a:solidFill>
                <a:latin typeface="Adobe Caslon Pro" pitchFamily="18" charset="0"/>
              </a:rPr>
              <a:t>el Convenio y su Anexo Técnico.</a:t>
            </a:r>
            <a:endParaRPr lang="es-ES" sz="2400" b="1" dirty="0">
              <a:solidFill>
                <a:prstClr val="black"/>
              </a:solidFill>
              <a:latin typeface="Adobe Caslon Pro" pitchFamily="18" charset="0"/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421085287"/>
              </p:ext>
            </p:extLst>
          </p:nvPr>
        </p:nvGraphicFramePr>
        <p:xfrm>
          <a:off x="575556" y="2285875"/>
          <a:ext cx="79928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1728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1547664" y="2060848"/>
            <a:ext cx="7272808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251520" y="1340768"/>
            <a:ext cx="8496944" cy="4824536"/>
          </a:xfrm>
        </p:spPr>
        <p:txBody>
          <a:bodyPr>
            <a:normAutofit fontScale="92500" lnSpcReduction="20000"/>
          </a:bodyPr>
          <a:lstStyle/>
          <a:p>
            <a:pPr marL="400050" lvl="1" indent="0" algn="just">
              <a:buNone/>
            </a:pPr>
            <a:r>
              <a:rPr lang="es-MX" sz="2400" dirty="0">
                <a:solidFill>
                  <a:schemeClr val="tx1"/>
                </a:solidFill>
              </a:rPr>
              <a:t>La </a:t>
            </a:r>
            <a:r>
              <a:rPr lang="es-MX" sz="2400" b="1" dirty="0" err="1">
                <a:solidFill>
                  <a:schemeClr val="tx1"/>
                </a:solidFill>
              </a:rPr>
              <a:t>Sedesol</a:t>
            </a:r>
            <a:r>
              <a:rPr lang="es-MX" sz="2400" b="1" dirty="0">
                <a:solidFill>
                  <a:schemeClr val="tx1"/>
                </a:solidFill>
              </a:rPr>
              <a:t> envía </a:t>
            </a:r>
            <a:r>
              <a:rPr lang="es-MX" sz="2400" b="1" dirty="0" smtClean="0">
                <a:solidFill>
                  <a:schemeClr val="tx1"/>
                </a:solidFill>
              </a:rPr>
              <a:t>el Convenio </a:t>
            </a:r>
            <a:r>
              <a:rPr lang="es-MX" sz="2400" b="1" dirty="0">
                <a:solidFill>
                  <a:schemeClr val="tx1"/>
                </a:solidFill>
              </a:rPr>
              <a:t>tipo y los </a:t>
            </a:r>
            <a:r>
              <a:rPr lang="es-MX" sz="2400" b="1" dirty="0" smtClean="0">
                <a:solidFill>
                  <a:schemeClr val="tx1"/>
                </a:solidFill>
              </a:rPr>
              <a:t>Anexos </a:t>
            </a:r>
            <a:r>
              <a:rPr lang="es-MX" sz="2400" b="1" dirty="0">
                <a:solidFill>
                  <a:schemeClr val="tx1"/>
                </a:solidFill>
              </a:rPr>
              <a:t>a las </a:t>
            </a:r>
            <a:r>
              <a:rPr lang="es-MX" sz="2400" b="1" dirty="0" smtClean="0">
                <a:solidFill>
                  <a:schemeClr val="tx1"/>
                </a:solidFill>
              </a:rPr>
              <a:t>Delegaciones y a los gobiernos estatales</a:t>
            </a:r>
            <a:r>
              <a:rPr lang="es-MX" sz="2400" dirty="0" smtClean="0">
                <a:solidFill>
                  <a:schemeClr val="tx1"/>
                </a:solidFill>
              </a:rPr>
              <a:t>, los cuales cuentan con la validación jurídica de la Unidad de la Abogada General y Comisionado para la Transparencia.</a:t>
            </a:r>
          </a:p>
          <a:p>
            <a:pPr marL="400050" lvl="1" indent="0" algn="just">
              <a:buNone/>
            </a:pPr>
            <a:endParaRPr lang="es-MX" sz="2400" dirty="0" smtClean="0">
              <a:solidFill>
                <a:schemeClr val="tx1"/>
              </a:solidFill>
            </a:endParaRPr>
          </a:p>
          <a:p>
            <a:pPr marL="400050" lvl="1" indent="0" algn="just">
              <a:buNone/>
            </a:pPr>
            <a:r>
              <a:rPr lang="es-MX" sz="2400" b="1" dirty="0">
                <a:solidFill>
                  <a:schemeClr val="tx1"/>
                </a:solidFill>
              </a:rPr>
              <a:t>L</a:t>
            </a:r>
            <a:r>
              <a:rPr lang="es-MX" sz="2400" b="1" dirty="0" smtClean="0">
                <a:solidFill>
                  <a:schemeClr val="tx1"/>
                </a:solidFill>
              </a:rPr>
              <a:t>os </a:t>
            </a:r>
            <a:r>
              <a:rPr lang="es-MX" sz="2400" b="1" dirty="0">
                <a:solidFill>
                  <a:schemeClr val="tx1"/>
                </a:solidFill>
              </a:rPr>
              <a:t>gobiernos </a:t>
            </a:r>
            <a:r>
              <a:rPr lang="es-MX" sz="2400" b="1" dirty="0" smtClean="0">
                <a:solidFill>
                  <a:schemeClr val="tx1"/>
                </a:solidFill>
              </a:rPr>
              <a:t>estatales</a:t>
            </a:r>
            <a:r>
              <a:rPr lang="es-MX" sz="2400" dirty="0">
                <a:solidFill>
                  <a:schemeClr val="tx1"/>
                </a:solidFill>
              </a:rPr>
              <a:t> </a:t>
            </a:r>
            <a:r>
              <a:rPr lang="es-MX" sz="2400" dirty="0" smtClean="0">
                <a:solidFill>
                  <a:schemeClr val="tx1"/>
                </a:solidFill>
              </a:rPr>
              <a:t>informan a los municipios </a:t>
            </a:r>
            <a:r>
              <a:rPr lang="es-MX" sz="2400" dirty="0">
                <a:solidFill>
                  <a:schemeClr val="tx1"/>
                </a:solidFill>
              </a:rPr>
              <a:t>que en caso de utilizar el 2% del </a:t>
            </a:r>
            <a:r>
              <a:rPr lang="es-MX" sz="2400" dirty="0" smtClean="0">
                <a:solidFill>
                  <a:schemeClr val="tx1"/>
                </a:solidFill>
              </a:rPr>
              <a:t>PRODIMDF, </a:t>
            </a:r>
            <a:r>
              <a:rPr lang="es-MX" sz="2400" dirty="0">
                <a:solidFill>
                  <a:schemeClr val="tx1"/>
                </a:solidFill>
              </a:rPr>
              <a:t>se debe firmar el </a:t>
            </a:r>
            <a:r>
              <a:rPr lang="es-MX" sz="2400" dirty="0" smtClean="0">
                <a:solidFill>
                  <a:schemeClr val="tx1"/>
                </a:solidFill>
              </a:rPr>
              <a:t>Convenio </a:t>
            </a:r>
            <a:r>
              <a:rPr lang="es-MX" sz="2400" dirty="0">
                <a:solidFill>
                  <a:schemeClr val="tx1"/>
                </a:solidFill>
              </a:rPr>
              <a:t>y cumplir con el llenado de los Anexos. </a:t>
            </a:r>
          </a:p>
          <a:p>
            <a:pPr marL="400050" lvl="1" indent="0" algn="just">
              <a:buNone/>
            </a:pPr>
            <a:endParaRPr lang="es-MX" sz="2400" dirty="0" smtClean="0">
              <a:solidFill>
                <a:schemeClr val="tx1"/>
              </a:solidFill>
            </a:endParaRPr>
          </a:p>
          <a:p>
            <a:pPr marL="400050" lvl="1" indent="0" algn="just">
              <a:buNone/>
            </a:pPr>
            <a:r>
              <a:rPr lang="es-MX" sz="2400" b="1" dirty="0">
                <a:solidFill>
                  <a:schemeClr val="tx1"/>
                </a:solidFill>
              </a:rPr>
              <a:t>Los municipios que decidan utilizar el </a:t>
            </a:r>
            <a:r>
              <a:rPr lang="es-MX" sz="2400" b="1" dirty="0" smtClean="0">
                <a:solidFill>
                  <a:schemeClr val="tx1"/>
                </a:solidFill>
              </a:rPr>
              <a:t>PRODIMDF </a:t>
            </a:r>
            <a:r>
              <a:rPr lang="es-MX" sz="2400" b="1" dirty="0">
                <a:solidFill>
                  <a:schemeClr val="tx1"/>
                </a:solidFill>
              </a:rPr>
              <a:t>deberán firmar el Convenio y los Anexos. </a:t>
            </a:r>
            <a:r>
              <a:rPr lang="es-MX" sz="2400" dirty="0" smtClean="0">
                <a:solidFill>
                  <a:schemeClr val="tx1"/>
                </a:solidFill>
              </a:rPr>
              <a:t>Dichos</a:t>
            </a:r>
            <a:r>
              <a:rPr lang="es-MX" sz="2400" dirty="0">
                <a:solidFill>
                  <a:schemeClr val="tx1"/>
                </a:solidFill>
              </a:rPr>
              <a:t> </a:t>
            </a:r>
            <a:r>
              <a:rPr lang="es-MX" sz="2400" dirty="0" smtClean="0">
                <a:solidFill>
                  <a:schemeClr val="tx1"/>
                </a:solidFill>
              </a:rPr>
              <a:t>anexos </a:t>
            </a:r>
            <a:r>
              <a:rPr lang="es-MX" sz="2400" dirty="0">
                <a:solidFill>
                  <a:schemeClr val="tx1"/>
                </a:solidFill>
              </a:rPr>
              <a:t>deberán contener al menos: el objetivo de la inversión, justificación de la inversión, revisión de que la inversión se encuentre dentro del techo financiero correspondiente al 2% del FISM, y detalle de la inversión. </a:t>
            </a:r>
            <a:endParaRPr lang="es-MX" sz="2400" dirty="0" smtClean="0">
              <a:solidFill>
                <a:schemeClr val="tx1"/>
              </a:solidFill>
            </a:endParaRPr>
          </a:p>
          <a:p>
            <a:pPr marL="400050" lvl="1" indent="0" algn="just">
              <a:buNone/>
            </a:pPr>
            <a:endParaRPr lang="es-MX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es-MX" sz="2800" dirty="0">
              <a:solidFill>
                <a:schemeClr val="tx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412776"/>
            <a:ext cx="309633" cy="30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122180"/>
            <a:ext cx="309633" cy="30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3660" y="4314697"/>
            <a:ext cx="309633" cy="30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2 Título"/>
          <p:cNvSpPr txBox="1">
            <a:spLocks noGrp="1"/>
          </p:cNvSpPr>
          <p:nvPr>
            <p:ph type="title"/>
          </p:nvPr>
        </p:nvSpPr>
        <p:spPr>
          <a:xfrm>
            <a:off x="179512" y="-27384"/>
            <a:ext cx="6408712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Trajan Pro" pitchFamily="18" charset="0"/>
                <a:ea typeface="+mj-ea"/>
                <a:cs typeface="+mj-cs"/>
              </a:defRPr>
            </a:lvl1pPr>
          </a:lstStyle>
          <a:p>
            <a:r>
              <a:rPr lang="es-MX" sz="2400" b="1" dirty="0">
                <a:solidFill>
                  <a:srgbClr val="FF0000"/>
                </a:solidFill>
                <a:latin typeface="Adobe Caslon Pro" pitchFamily="18" charset="0"/>
                <a:cs typeface="Tahoma" pitchFamily="34" charset="0"/>
              </a:rPr>
              <a:t>P</a:t>
            </a:r>
            <a:r>
              <a:rPr lang="es-MX" sz="2400" b="1" dirty="0" smtClean="0">
                <a:solidFill>
                  <a:srgbClr val="FF0000"/>
                </a:solidFill>
                <a:latin typeface="Adobe Caslon Pro" pitchFamily="18" charset="0"/>
                <a:cs typeface="Tahoma" pitchFamily="34" charset="0"/>
              </a:rPr>
              <a:t>rocedimiento para la firma del Convenio PRODIMDF</a:t>
            </a:r>
            <a:endParaRPr lang="es-MX" sz="2400" dirty="0">
              <a:solidFill>
                <a:srgbClr val="FF0000"/>
              </a:solidFill>
              <a:latin typeface="Adobe Caslo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24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547664" y="2030705"/>
            <a:ext cx="7272808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662880" y="1268760"/>
            <a:ext cx="8085584" cy="4525963"/>
          </a:xfrm>
        </p:spPr>
        <p:txBody>
          <a:bodyPr>
            <a:noAutofit/>
          </a:bodyPr>
          <a:lstStyle/>
          <a:p>
            <a:pPr marL="400050" lvl="1" indent="0" algn="just">
              <a:buNone/>
            </a:pPr>
            <a:r>
              <a:rPr lang="es-MX" sz="1800" b="1" dirty="0">
                <a:solidFill>
                  <a:schemeClr val="tx1"/>
                </a:solidFill>
              </a:rPr>
              <a:t>Los municipios enviarán por conducto del gobierno del estado,</a:t>
            </a:r>
            <a:r>
              <a:rPr lang="es-MX" sz="1600" dirty="0" smtClean="0">
                <a:solidFill>
                  <a:schemeClr val="tx1"/>
                </a:solidFill>
              </a:rPr>
              <a:t> el Convenio y los Anexos técnicos a las Delegaciones para su revisión y validación. </a:t>
            </a:r>
          </a:p>
          <a:p>
            <a:pPr marL="400050" lvl="1" indent="0" algn="just">
              <a:buNone/>
            </a:pPr>
            <a:endParaRPr lang="es-MX" sz="1600" dirty="0" smtClean="0">
              <a:solidFill>
                <a:schemeClr val="tx1"/>
              </a:solidFill>
            </a:endParaRPr>
          </a:p>
          <a:p>
            <a:pPr marL="400050" lvl="1" indent="0" algn="just">
              <a:buNone/>
            </a:pPr>
            <a:r>
              <a:rPr lang="es-MX" sz="1800" b="1" dirty="0">
                <a:solidFill>
                  <a:schemeClr val="tx1"/>
                </a:solidFill>
              </a:rPr>
              <a:t>Las Delegaciones revisarán que las acciones contempladas en el Convenio </a:t>
            </a:r>
            <a:r>
              <a:rPr lang="es-MX" sz="1600" dirty="0" smtClean="0">
                <a:solidFill>
                  <a:schemeClr val="tx1"/>
                </a:solidFill>
              </a:rPr>
              <a:t>tipo y </a:t>
            </a:r>
            <a:r>
              <a:rPr lang="es-MX" sz="1600" dirty="0">
                <a:solidFill>
                  <a:schemeClr val="tx1"/>
                </a:solidFill>
              </a:rPr>
              <a:t>los </a:t>
            </a:r>
            <a:r>
              <a:rPr lang="es-MX" sz="1600" dirty="0" smtClean="0">
                <a:solidFill>
                  <a:schemeClr val="tx1"/>
                </a:solidFill>
              </a:rPr>
              <a:t>Anexos técnicos formen parte de los rubros del gasto </a:t>
            </a:r>
            <a:r>
              <a:rPr lang="es-MX" sz="1600" dirty="0">
                <a:solidFill>
                  <a:schemeClr val="tx1"/>
                </a:solidFill>
              </a:rPr>
              <a:t>del </a:t>
            </a:r>
            <a:r>
              <a:rPr lang="es-MX" sz="1600" dirty="0" err="1" smtClean="0">
                <a:solidFill>
                  <a:schemeClr val="tx1"/>
                </a:solidFill>
              </a:rPr>
              <a:t>Prodim</a:t>
            </a:r>
            <a:r>
              <a:rPr lang="es-MX" sz="1600" dirty="0" smtClean="0">
                <a:solidFill>
                  <a:schemeClr val="tx1"/>
                </a:solidFill>
              </a:rPr>
              <a:t> que </a:t>
            </a:r>
            <a:r>
              <a:rPr lang="es-MX" sz="1600" dirty="0">
                <a:solidFill>
                  <a:schemeClr val="tx1"/>
                </a:solidFill>
              </a:rPr>
              <a:t>se señalan en el Catálogo del </a:t>
            </a:r>
            <a:r>
              <a:rPr lang="es-MX" sz="1600" dirty="0" smtClean="0">
                <a:solidFill>
                  <a:schemeClr val="tx1"/>
                </a:solidFill>
              </a:rPr>
              <a:t>FAIS, para garantizar el fortalecimiento del </a:t>
            </a:r>
            <a:r>
              <a:rPr lang="es-MX" sz="1600" dirty="0">
                <a:solidFill>
                  <a:schemeClr val="tx1"/>
                </a:solidFill>
              </a:rPr>
              <a:t>desarrollo institucional del </a:t>
            </a:r>
            <a:r>
              <a:rPr lang="es-MX" sz="1600" dirty="0" smtClean="0">
                <a:solidFill>
                  <a:schemeClr val="tx1"/>
                </a:solidFill>
              </a:rPr>
              <a:t>municipio.</a:t>
            </a:r>
          </a:p>
          <a:p>
            <a:pPr marL="400050" lvl="1" indent="0" algn="just">
              <a:buNone/>
            </a:pPr>
            <a:endParaRPr lang="es-MX" sz="1600" dirty="0">
              <a:solidFill>
                <a:schemeClr val="tx1"/>
              </a:solidFill>
            </a:endParaRPr>
          </a:p>
          <a:p>
            <a:pPr marL="400050" lvl="1" indent="0" algn="just">
              <a:buNone/>
            </a:pPr>
            <a:r>
              <a:rPr lang="es-MX" sz="1800" b="1" dirty="0">
                <a:solidFill>
                  <a:schemeClr val="tx1"/>
                </a:solidFill>
              </a:rPr>
              <a:t>Una vez que el Convenio y los Anexos técnicos son validados </a:t>
            </a:r>
            <a:r>
              <a:rPr lang="es-MX" sz="1600" dirty="0" smtClean="0">
                <a:solidFill>
                  <a:schemeClr val="tx1"/>
                </a:solidFill>
              </a:rPr>
              <a:t>por la Delegación, se procede a la firma por parte del representante del gobierno del estado, del </a:t>
            </a:r>
            <a:r>
              <a:rPr lang="es-MX" sz="1600" dirty="0">
                <a:solidFill>
                  <a:schemeClr val="tx1"/>
                </a:solidFill>
              </a:rPr>
              <a:t>gobierno </a:t>
            </a:r>
            <a:r>
              <a:rPr lang="es-MX" sz="1600" dirty="0" smtClean="0">
                <a:solidFill>
                  <a:schemeClr val="tx1"/>
                </a:solidFill>
              </a:rPr>
              <a:t>municipal y del Delegado </a:t>
            </a:r>
            <a:r>
              <a:rPr lang="es-MX" sz="1600" dirty="0">
                <a:solidFill>
                  <a:schemeClr val="tx1"/>
                </a:solidFill>
              </a:rPr>
              <a:t>de la </a:t>
            </a:r>
            <a:r>
              <a:rPr lang="es-MX" sz="1600" dirty="0" smtClean="0">
                <a:solidFill>
                  <a:schemeClr val="tx1"/>
                </a:solidFill>
              </a:rPr>
              <a:t>SEDESOL.</a:t>
            </a:r>
          </a:p>
          <a:p>
            <a:pPr marL="400050" lvl="1" indent="0" algn="just">
              <a:buNone/>
            </a:pPr>
            <a:endParaRPr lang="es-MX" sz="1600" dirty="0">
              <a:solidFill>
                <a:schemeClr val="tx1"/>
              </a:solidFill>
            </a:endParaRPr>
          </a:p>
          <a:p>
            <a:pPr marL="400050" lvl="1" indent="0" algn="just">
              <a:buNone/>
            </a:pPr>
            <a:r>
              <a:rPr lang="es-MX" sz="1600" dirty="0" smtClean="0">
                <a:solidFill>
                  <a:schemeClr val="tx1"/>
                </a:solidFill>
              </a:rPr>
              <a:t>Finalmente, el Convenio </a:t>
            </a:r>
            <a:r>
              <a:rPr lang="es-MX" sz="1600" dirty="0">
                <a:solidFill>
                  <a:schemeClr val="tx1"/>
                </a:solidFill>
              </a:rPr>
              <a:t>y los Anexos técnicos </a:t>
            </a:r>
            <a:r>
              <a:rPr lang="es-MX" sz="1600" dirty="0" smtClean="0">
                <a:solidFill>
                  <a:schemeClr val="tx1"/>
                </a:solidFill>
              </a:rPr>
              <a:t>firmados se envían para resguardo a la </a:t>
            </a:r>
            <a:r>
              <a:rPr lang="es-MX" sz="1800" b="1" dirty="0">
                <a:solidFill>
                  <a:schemeClr val="tx1"/>
                </a:solidFill>
              </a:rPr>
              <a:t>Unidad </a:t>
            </a:r>
            <a:r>
              <a:rPr lang="es-MX" sz="1800" b="1" dirty="0" smtClean="0">
                <a:solidFill>
                  <a:schemeClr val="tx1"/>
                </a:solidFill>
              </a:rPr>
              <a:t>de la Abogada </a:t>
            </a:r>
            <a:r>
              <a:rPr lang="es-MX" sz="1800" b="1" dirty="0">
                <a:solidFill>
                  <a:schemeClr val="tx1"/>
                </a:solidFill>
              </a:rPr>
              <a:t>General y Comisionado para la Transparencia.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268760"/>
            <a:ext cx="309633" cy="30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725144"/>
            <a:ext cx="309633" cy="30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204864"/>
            <a:ext cx="309633" cy="30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573016"/>
            <a:ext cx="309633" cy="30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2 Título"/>
          <p:cNvSpPr txBox="1">
            <a:spLocks noGrp="1"/>
          </p:cNvSpPr>
          <p:nvPr>
            <p:ph type="title"/>
          </p:nvPr>
        </p:nvSpPr>
        <p:spPr>
          <a:xfrm>
            <a:off x="179512" y="-27384"/>
            <a:ext cx="6408712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Trajan Pro" pitchFamily="18" charset="0"/>
                <a:ea typeface="+mj-ea"/>
                <a:cs typeface="+mj-cs"/>
              </a:defRPr>
            </a:lvl1pPr>
          </a:lstStyle>
          <a:p>
            <a:r>
              <a:rPr lang="es-MX" sz="2400" b="1" dirty="0">
                <a:solidFill>
                  <a:srgbClr val="FF0000"/>
                </a:solidFill>
                <a:latin typeface="Adobe Caslon Pro" pitchFamily="18" charset="0"/>
                <a:cs typeface="Tahoma" pitchFamily="34" charset="0"/>
              </a:rPr>
              <a:t>P</a:t>
            </a:r>
            <a:r>
              <a:rPr lang="es-MX" sz="2400" b="1" dirty="0" smtClean="0">
                <a:solidFill>
                  <a:srgbClr val="FF0000"/>
                </a:solidFill>
                <a:latin typeface="Adobe Caslon Pro" pitchFamily="18" charset="0"/>
                <a:cs typeface="Tahoma" pitchFamily="34" charset="0"/>
              </a:rPr>
              <a:t>rocedimiento para la firma del Convenio PRODIMDF </a:t>
            </a:r>
            <a:r>
              <a:rPr lang="es-MX" sz="1800" b="1" dirty="0" smtClean="0">
                <a:solidFill>
                  <a:srgbClr val="FF0000"/>
                </a:solidFill>
                <a:latin typeface="Adobe Caslon Pro" pitchFamily="18" charset="0"/>
                <a:cs typeface="Tahoma" pitchFamily="34" charset="0"/>
              </a:rPr>
              <a:t>(continuación…)</a:t>
            </a:r>
            <a:endParaRPr lang="es-MX" sz="1800" dirty="0">
              <a:solidFill>
                <a:srgbClr val="FF0000"/>
              </a:solidFill>
              <a:latin typeface="Adobe Caslo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52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248472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marL="400050" lvl="1" indent="0" algn="just">
              <a:buNone/>
            </a:pPr>
            <a:r>
              <a:rPr lang="es-MX" sz="3100" b="1" dirty="0" smtClean="0">
                <a:solidFill>
                  <a:srgbClr val="FF0000"/>
                </a:solidFill>
              </a:rPr>
              <a:t>Las </a:t>
            </a:r>
            <a:r>
              <a:rPr lang="es-MX" sz="3100" b="1" dirty="0">
                <a:solidFill>
                  <a:srgbClr val="FF0000"/>
                </a:solidFill>
              </a:rPr>
              <a:t>Delegaciones </a:t>
            </a:r>
            <a:r>
              <a:rPr lang="es-MX" sz="3100" b="1" dirty="0" smtClean="0">
                <a:solidFill>
                  <a:srgbClr val="FF0000"/>
                </a:solidFill>
              </a:rPr>
              <a:t>tendrán un papel clave para garantizar </a:t>
            </a:r>
            <a:r>
              <a:rPr lang="es-MX" sz="3100" b="1" dirty="0">
                <a:solidFill>
                  <a:srgbClr val="FF0000"/>
                </a:solidFill>
              </a:rPr>
              <a:t>que las acciones contempladas en el Convenio </a:t>
            </a:r>
            <a:r>
              <a:rPr lang="es-MX" sz="3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 </a:t>
            </a:r>
            <a:r>
              <a:rPr lang="es-MX" sz="3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 </a:t>
            </a:r>
            <a:r>
              <a:rPr lang="es-MX" sz="3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Anexos técnicos formen parte de los rubros del gasto </a:t>
            </a:r>
            <a:r>
              <a:rPr lang="es-MX" sz="3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 </a:t>
            </a:r>
            <a:r>
              <a:rPr lang="es-MX" sz="3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PRODIMDF que </a:t>
            </a:r>
            <a:r>
              <a:rPr lang="es-MX" sz="3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 señalan en el </a:t>
            </a:r>
            <a:r>
              <a:rPr lang="es-MX" sz="3100" b="1" dirty="0">
                <a:solidFill>
                  <a:srgbClr val="0070C0"/>
                </a:solidFill>
              </a:rPr>
              <a:t>Catálogo </a:t>
            </a:r>
            <a:r>
              <a:rPr lang="es-MX" sz="3100" b="1" dirty="0" smtClean="0">
                <a:solidFill>
                  <a:srgbClr val="0070C0"/>
                </a:solidFill>
              </a:rPr>
              <a:t>de obras y acciones del FAIS</a:t>
            </a:r>
            <a:r>
              <a:rPr lang="es-MX" sz="3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para </a:t>
            </a:r>
            <a:r>
              <a:rPr lang="es-MX" sz="3100" b="1" dirty="0" smtClean="0">
                <a:solidFill>
                  <a:schemeClr val="tx1"/>
                </a:solidFill>
              </a:rPr>
              <a:t>garantizar el fortalecimiento del </a:t>
            </a:r>
            <a:r>
              <a:rPr lang="es-MX" sz="3100" b="1" dirty="0">
                <a:solidFill>
                  <a:schemeClr val="tx1"/>
                </a:solidFill>
              </a:rPr>
              <a:t>desarrollo institucional del </a:t>
            </a:r>
            <a:r>
              <a:rPr lang="es-MX" sz="3100" b="1" dirty="0" smtClean="0">
                <a:solidFill>
                  <a:schemeClr val="tx1"/>
                </a:solidFill>
              </a:rPr>
              <a:t>municipio o de la demarcación del DF</a:t>
            </a:r>
            <a:r>
              <a:rPr lang="es-MX" sz="3100" dirty="0">
                <a:solidFill>
                  <a:schemeClr val="tx1"/>
                </a:solidFill>
              </a:rPr>
              <a:t>.</a:t>
            </a:r>
            <a:endParaRPr lang="es-MX" sz="3100" dirty="0" smtClean="0">
              <a:solidFill>
                <a:schemeClr val="tx1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2 Título"/>
          <p:cNvSpPr txBox="1">
            <a:spLocks/>
          </p:cNvSpPr>
          <p:nvPr/>
        </p:nvSpPr>
        <p:spPr>
          <a:xfrm>
            <a:off x="467544" y="44624"/>
            <a:ext cx="6192688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Trajan Pro" pitchFamily="18" charset="0"/>
                <a:ea typeface="+mj-ea"/>
                <a:cs typeface="+mj-cs"/>
              </a:defRPr>
            </a:lvl1pPr>
          </a:lstStyle>
          <a:p>
            <a:r>
              <a:rPr lang="es-MX" sz="3200" b="1" dirty="0" smtClean="0">
                <a:solidFill>
                  <a:prstClr val="black"/>
                </a:solidFill>
                <a:latin typeface="Adobe Caslon Pro" pitchFamily="18" charset="0"/>
                <a:cs typeface="Tahoma" pitchFamily="34" charset="0"/>
              </a:rPr>
              <a:t>Participación de la Delegaciones de la SEDESOL</a:t>
            </a:r>
            <a:endParaRPr lang="es-MX" sz="3200" dirty="0">
              <a:solidFill>
                <a:prstClr val="black"/>
              </a:solidFill>
              <a:latin typeface="Adobe Caslo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6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547664" y="2060848"/>
            <a:ext cx="7272808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79512" y="-27384"/>
            <a:ext cx="6120680" cy="1143000"/>
          </a:xfrm>
          <a:noFill/>
        </p:spPr>
        <p:txBody>
          <a:bodyPr/>
          <a:lstStyle/>
          <a:p>
            <a:pPr algn="just"/>
            <a:r>
              <a:rPr lang="es-MX" sz="2200" b="1" dirty="0" smtClean="0">
                <a:solidFill>
                  <a:srgbClr val="FF0000"/>
                </a:solidFill>
                <a:latin typeface="Adobe Caslon Pro" pitchFamily="18" charset="0"/>
              </a:rPr>
              <a:t>Principales responsabilidades de las Delegaciones de la SEDESOL en el proceso para convenir el PRODIMDF</a:t>
            </a:r>
            <a:endParaRPr lang="es-MX" sz="2200" b="1" dirty="0">
              <a:solidFill>
                <a:srgbClr val="FF0000"/>
              </a:solidFill>
              <a:latin typeface="Adobe Caslon Pro" pitchFamily="18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23528" y="908720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s-MX" sz="2400" dirty="0" smtClean="0">
              <a:solidFill>
                <a:prstClr val="black"/>
              </a:solidFill>
              <a:latin typeface="Adobe Caslon Pro" pitchFamily="18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s-MX" sz="2400" b="1" dirty="0" smtClean="0">
                <a:solidFill>
                  <a:srgbClr val="006600"/>
                </a:solidFill>
                <a:latin typeface="Adobe Caslon Pro" pitchFamily="18" charset="0"/>
              </a:rPr>
              <a:t>Garantizar</a:t>
            </a:r>
            <a:r>
              <a:rPr lang="es-MX" sz="2400" dirty="0" smtClean="0">
                <a:solidFill>
                  <a:srgbClr val="00B050"/>
                </a:solidFill>
                <a:latin typeface="Adobe Caslon Pro" pitchFamily="18" charset="0"/>
              </a:rPr>
              <a:t> </a:t>
            </a:r>
            <a:r>
              <a:rPr lang="es-MX" sz="2400" dirty="0" smtClean="0">
                <a:solidFill>
                  <a:prstClr val="black"/>
                </a:solidFill>
                <a:latin typeface="Adobe Caslon Pro" pitchFamily="18" charset="0"/>
              </a:rPr>
              <a:t>previo a la firma del Convenio, </a:t>
            </a:r>
            <a:r>
              <a:rPr lang="es-MX" sz="2400" b="1" dirty="0" smtClean="0">
                <a:solidFill>
                  <a:srgbClr val="006600"/>
                </a:solidFill>
                <a:latin typeface="Adobe Caslon Pro" pitchFamily="18" charset="0"/>
              </a:rPr>
              <a:t>que los proyectos incluidos pertenezcan a los rubros de gasto del Catálogo FAIS referentes al PRODIMDF.</a:t>
            </a:r>
            <a:endParaRPr lang="es-MX" sz="2400" b="1" dirty="0">
              <a:solidFill>
                <a:srgbClr val="006600"/>
              </a:solidFill>
              <a:latin typeface="Adobe Caslon Pro" pitchFamily="18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s-MX" sz="2400" dirty="0" smtClean="0">
              <a:solidFill>
                <a:prstClr val="black"/>
              </a:solidFill>
              <a:latin typeface="Adobe Caslon Pro" pitchFamily="18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s-MX" sz="2400" b="1" dirty="0" smtClean="0">
                <a:solidFill>
                  <a:srgbClr val="006600"/>
                </a:solidFill>
                <a:latin typeface="Adobe Caslon Pro" pitchFamily="18" charset="0"/>
              </a:rPr>
              <a:t>Enviar a las oficinas centrales de la SEDESOL un tanto original del Convenio y su respectivo Anexo </a:t>
            </a:r>
            <a:r>
              <a:rPr lang="es-MX" sz="2400" dirty="0" smtClean="0">
                <a:solidFill>
                  <a:prstClr val="black"/>
                </a:solidFill>
                <a:latin typeface="Adobe Caslon Pro" pitchFamily="18" charset="0"/>
              </a:rPr>
              <a:t>debidamente firmado y rubricado por todas las partes (</a:t>
            </a:r>
            <a:r>
              <a:rPr lang="es-MX" sz="2400" dirty="0" err="1" smtClean="0">
                <a:solidFill>
                  <a:prstClr val="black"/>
                </a:solidFill>
                <a:latin typeface="Adobe Caslon Pro" pitchFamily="18" charset="0"/>
              </a:rPr>
              <a:t>Sedesol</a:t>
            </a:r>
            <a:r>
              <a:rPr lang="es-MX" sz="2400" dirty="0" smtClean="0">
                <a:solidFill>
                  <a:prstClr val="black"/>
                </a:solidFill>
                <a:latin typeface="Adobe Caslon Pro" pitchFamily="18" charset="0"/>
              </a:rPr>
              <a:t>, estado y municipio).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s-MX" sz="2400" dirty="0" smtClean="0">
              <a:solidFill>
                <a:prstClr val="black"/>
              </a:solidFill>
              <a:latin typeface="Adobe Caslon Pro" pitchFamily="18" charset="0"/>
            </a:endParaRP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s-MX" sz="2400" b="1" dirty="0" smtClean="0">
                <a:solidFill>
                  <a:srgbClr val="006600"/>
                </a:solidFill>
                <a:latin typeface="Adobe Caslon Pro" pitchFamily="18" charset="0"/>
              </a:rPr>
              <a:t>Recordar a los estados y municipios que deben informar trimestralmente </a:t>
            </a:r>
            <a:r>
              <a:rPr lang="es-MX" sz="2400" dirty="0" smtClean="0">
                <a:solidFill>
                  <a:prstClr val="black"/>
                </a:solidFill>
                <a:latin typeface="Adobe Caslon Pro" pitchFamily="18" charset="0"/>
              </a:rPr>
              <a:t>dentro del Sistema de Formato Único de la SHCP el avance en la ejecución del uso de los recursos del FAIS, incluido el PRODIMDF.</a:t>
            </a:r>
            <a:endParaRPr lang="es-ES" sz="2400" dirty="0">
              <a:solidFill>
                <a:prstClr val="black"/>
              </a:solidFill>
              <a:latin typeface="Adobe Caslon Pro" pitchFamily="18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30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fondo_inic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92"/>
            <a:ext cx="9144000" cy="6858000"/>
          </a:xfrm>
          <a:prstGeom prst="rect">
            <a:avLst/>
          </a:prstGeom>
        </p:spPr>
      </p:pic>
      <p:grpSp>
        <p:nvGrpSpPr>
          <p:cNvPr id="6" name="Agrupar 5"/>
          <p:cNvGrpSpPr/>
          <p:nvPr/>
        </p:nvGrpSpPr>
        <p:grpSpPr>
          <a:xfrm>
            <a:off x="827584" y="3140968"/>
            <a:ext cx="7671808" cy="2124964"/>
            <a:chOff x="1610824" y="3249694"/>
            <a:chExt cx="6101570" cy="1690033"/>
          </a:xfrm>
        </p:grpSpPr>
        <p:sp>
          <p:nvSpPr>
            <p:cNvPr id="13" name="Rectángulo 12"/>
            <p:cNvSpPr/>
            <p:nvPr/>
          </p:nvSpPr>
          <p:spPr>
            <a:xfrm rot="10800000">
              <a:off x="1610824" y="3249694"/>
              <a:ext cx="6101570" cy="1690033"/>
            </a:xfrm>
            <a:prstGeom prst="rect">
              <a:avLst/>
            </a:prstGeom>
            <a:gradFill>
              <a:gsLst>
                <a:gs pos="72000">
                  <a:srgbClr val="005800"/>
                </a:gs>
                <a:gs pos="100000">
                  <a:srgbClr val="006500"/>
                </a:gs>
              </a:gsLst>
            </a:gra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1734956" y="3359188"/>
              <a:ext cx="5872404" cy="149161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Rectángulo 1"/>
          <p:cNvSpPr/>
          <p:nvPr/>
        </p:nvSpPr>
        <p:spPr>
          <a:xfrm>
            <a:off x="0" y="0"/>
            <a:ext cx="9144000" cy="86303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spcCol="0" rtlCol="0" anchor="ctr"/>
          <a:lstStyle/>
          <a:p>
            <a:pPr algn="ctr"/>
            <a:endParaRPr lang="es-ES"/>
          </a:p>
        </p:txBody>
      </p:sp>
      <p:sp>
        <p:nvSpPr>
          <p:cNvPr id="19" name="Rectángulo 18"/>
          <p:cNvSpPr/>
          <p:nvPr/>
        </p:nvSpPr>
        <p:spPr>
          <a:xfrm>
            <a:off x="0" y="6771696"/>
            <a:ext cx="9144000" cy="8630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spcCol="0" rtlCol="0" anchor="ctr"/>
          <a:lstStyle/>
          <a:p>
            <a:pPr algn="ctr"/>
            <a:endParaRPr lang="es-ES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187624" y="3429000"/>
            <a:ext cx="6984776" cy="1584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b="1" dirty="0" smtClean="0">
                <a:solidFill>
                  <a:schemeClr val="bg1"/>
                </a:solidFill>
                <a:latin typeface="Trajan Pro"/>
                <a:cs typeface="Trajan Pro"/>
              </a:rPr>
              <a:t>GRACIAS</a:t>
            </a:r>
            <a:endParaRPr lang="es-MX" sz="1800" b="1" dirty="0">
              <a:solidFill>
                <a:schemeClr val="bg1"/>
              </a:solidFill>
              <a:latin typeface="Trajan Pro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146135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8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8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0" y="-893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835696" y="1196752"/>
            <a:ext cx="70567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2000" b="1" dirty="0" smtClean="0">
                <a:solidFill>
                  <a:srgbClr val="008000"/>
                </a:solidFill>
                <a:latin typeface="Adobe Caslon Pro"/>
                <a:cs typeface="Adobe Caslon Pro"/>
              </a:rPr>
              <a:t>Fórmula</a:t>
            </a:r>
            <a:endParaRPr lang="es-MX" sz="2000" b="1" dirty="0">
              <a:solidFill>
                <a:srgbClr val="008000"/>
              </a:solidFill>
              <a:latin typeface="Adobe Caslon Pro"/>
              <a:cs typeface="Adobe Caslon Pro"/>
            </a:endParaRPr>
          </a:p>
          <a:p>
            <a:pPr algn="just"/>
            <a:r>
              <a:rPr lang="es-MX" sz="1600" b="1" dirty="0">
                <a:latin typeface="Adobe Caslon Pro"/>
                <a:cs typeface="Adobe Caslon Pro"/>
              </a:rPr>
              <a:t>Línea basal 2013</a:t>
            </a:r>
            <a:r>
              <a:rPr lang="es-MX" sz="1600" dirty="0">
                <a:latin typeface="Adobe Caslon Pro"/>
                <a:cs typeface="Adobe Caslon Pro"/>
              </a:rPr>
              <a:t>. Las entidades, municipios o demarcaciones territoriales no disminuyen sus recursos respecto de 2013.</a:t>
            </a:r>
          </a:p>
          <a:p>
            <a:pPr algn="just"/>
            <a:r>
              <a:rPr lang="es-MX" sz="1600" b="1" dirty="0">
                <a:latin typeface="Adobe Caslon Pro"/>
                <a:cs typeface="Adobe Caslon Pro"/>
              </a:rPr>
              <a:t>Alineación a la pobreza multidimensional</a:t>
            </a:r>
            <a:r>
              <a:rPr lang="es-MX" sz="1600" dirty="0">
                <a:latin typeface="Adobe Caslon Pro"/>
                <a:cs typeface="Adobe Caslon Pro"/>
              </a:rPr>
              <a:t>. Los componentes de la fórmula coinciden con las variables de la medición de la pobreza </a:t>
            </a:r>
            <a:r>
              <a:rPr lang="es-MX" sz="1600" dirty="0" smtClean="0">
                <a:latin typeface="Adobe Caslon Pro"/>
                <a:cs typeface="Adobe Caslon Pro"/>
              </a:rPr>
              <a:t>multidimensional.</a:t>
            </a:r>
          </a:p>
          <a:p>
            <a:pPr algn="just"/>
            <a:r>
              <a:rPr lang="es-MX" sz="1600" b="1" dirty="0" smtClean="0">
                <a:latin typeface="Adobe Caslon Pro"/>
                <a:cs typeface="Adobe Caslon Pro"/>
              </a:rPr>
              <a:t>Eficacia</a:t>
            </a:r>
            <a:r>
              <a:rPr lang="es-MX" sz="1600" dirty="0">
                <a:latin typeface="Adobe Caslon Pro"/>
                <a:cs typeface="Adobe Caslon Pro"/>
              </a:rPr>
              <a:t>. Las entidades, municipios o demarcaciones territoriales reciben una bonificación si disminuyen su pobreza de un período a otro.</a:t>
            </a:r>
          </a:p>
          <a:p>
            <a:endParaRPr lang="es-ES" sz="1600" dirty="0">
              <a:latin typeface="Adobe Caslon Pro"/>
              <a:cs typeface="Adobe Caslon Pro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907704" y="3418548"/>
            <a:ext cx="7056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lvl="0" algn="just">
              <a:defRPr sz="1600">
                <a:latin typeface="Adobe Caslon Pro"/>
                <a:cs typeface="Adobe Caslon Pro"/>
              </a:defRPr>
            </a:lvl1pPr>
            <a:lvl2pPr lvl="1" algn="just">
              <a:defRPr sz="1600">
                <a:latin typeface="Adobe Caslon Pro"/>
                <a:cs typeface="Adobe Caslon Pro"/>
              </a:defRPr>
            </a:lvl2pPr>
          </a:lstStyle>
          <a:p>
            <a:r>
              <a:rPr lang="es-MX" sz="2000" b="1" dirty="0">
                <a:solidFill>
                  <a:srgbClr val="008000"/>
                </a:solidFill>
              </a:rPr>
              <a:t>Cumplimiento</a:t>
            </a:r>
          </a:p>
          <a:p>
            <a:r>
              <a:rPr lang="es-MX" dirty="0"/>
              <a:t>Focalización en el uso de los Recursos</a:t>
            </a:r>
          </a:p>
          <a:p>
            <a:r>
              <a:rPr lang="es-MX" dirty="0"/>
              <a:t>Obras y acciones orientadas a disminuir carencias y rezagos sociales</a:t>
            </a:r>
          </a:p>
          <a:p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1907704" y="4714692"/>
            <a:ext cx="71201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lvl="0" algn="just">
              <a:defRPr sz="1600">
                <a:latin typeface="Adobe Caslon Pro"/>
                <a:cs typeface="Adobe Caslon Pro"/>
              </a:defRPr>
            </a:lvl1pPr>
            <a:lvl2pPr lvl="1" algn="just">
              <a:defRPr sz="1600">
                <a:latin typeface="Adobe Caslon Pro"/>
                <a:cs typeface="Adobe Caslon Pro"/>
              </a:defRPr>
            </a:lvl2pPr>
          </a:lstStyle>
          <a:p>
            <a:r>
              <a:rPr lang="es-MX" sz="2000" b="1" dirty="0">
                <a:solidFill>
                  <a:srgbClr val="008000"/>
                </a:solidFill>
              </a:rPr>
              <a:t>Supervisión</a:t>
            </a:r>
          </a:p>
          <a:p>
            <a:r>
              <a:rPr lang="es-MX" dirty="0"/>
              <a:t>Seguimiento de uso de los recursos </a:t>
            </a:r>
          </a:p>
          <a:p>
            <a:r>
              <a:rPr lang="es-MX" dirty="0"/>
              <a:t>Coordinación con ASF, SHCP, y órganos de control interno estatales.</a:t>
            </a:r>
          </a:p>
          <a:p>
            <a:r>
              <a:rPr lang="es-MX" dirty="0"/>
              <a:t>Reporte trimestral y publicación de uso de los recursos </a:t>
            </a:r>
          </a:p>
          <a:p>
            <a:endParaRPr lang="es-ES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02324"/>
            <a:ext cx="1459392" cy="1481369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45491"/>
            <a:ext cx="1459392" cy="1481369"/>
          </a:xfrm>
          <a:prstGeom prst="rect">
            <a:avLst/>
          </a:prstGeom>
        </p:spPr>
      </p:pic>
      <p:pic>
        <p:nvPicPr>
          <p:cNvPr id="13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089305"/>
            <a:ext cx="1459392" cy="14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2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8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8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0" y="6206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619672" y="1047056"/>
            <a:ext cx="70567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2000" b="1" dirty="0" smtClean="0">
                <a:solidFill>
                  <a:srgbClr val="008000"/>
                </a:solidFill>
                <a:latin typeface="Adobe Caslon Pro"/>
                <a:cs typeface="Adobe Caslon Pro"/>
              </a:rPr>
              <a:t>Planeación</a:t>
            </a:r>
          </a:p>
          <a:p>
            <a:pPr lvl="0" algn="just"/>
            <a:r>
              <a:rPr lang="es-MX" sz="1600" b="1" dirty="0" smtClean="0">
                <a:latin typeface="Adobe Caslon Pro"/>
                <a:cs typeface="Adobe Caslon Pro"/>
              </a:rPr>
              <a:t>Informe </a:t>
            </a:r>
            <a:r>
              <a:rPr lang="es-MX" sz="1600" b="1" dirty="0">
                <a:latin typeface="Adobe Caslon Pro"/>
                <a:cs typeface="Adobe Caslon Pro"/>
              </a:rPr>
              <a:t>sobre la situación de pobreza</a:t>
            </a:r>
            <a:r>
              <a:rPr lang="es-MX" sz="1600" dirty="0">
                <a:latin typeface="Adobe Caslon Pro"/>
                <a:cs typeface="Adobe Caslon Pro"/>
              </a:rPr>
              <a:t>. La Sedesol publicará en el DOF en el mes de enero del ejercicio fiscal correspondiente un informe sobre la situación que guardan las carencias y rezagos a nivel entidad y municipal con la finalidad de que los gobiernos locales conozcan sus carencias con mayor incidencia.</a:t>
            </a:r>
          </a:p>
          <a:p>
            <a:pPr lvl="0" algn="just"/>
            <a:r>
              <a:rPr lang="es-MX" sz="1600" b="1" dirty="0">
                <a:latin typeface="Adobe Caslon Pro"/>
                <a:cs typeface="Adobe Caslon Pro"/>
              </a:rPr>
              <a:t>Matriz de Indicadores para Resultados </a:t>
            </a:r>
            <a:r>
              <a:rPr lang="es-MX" sz="1600" dirty="0">
                <a:latin typeface="Adobe Caslon Pro"/>
                <a:cs typeface="Adobe Caslon Pro"/>
              </a:rPr>
              <a:t>(MIR). Las entidades, municipios o demarcaciones territoriales y la Sedesol deberán reportar en la MIR las metas y objetivos del FAIS, así como  los avances de manera trimestral.</a:t>
            </a:r>
          </a:p>
          <a:p>
            <a:endParaRPr lang="es-ES" sz="1600" dirty="0">
              <a:latin typeface="Adobe Caslon Pro"/>
              <a:cs typeface="Adobe Caslon Pro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619672" y="3423320"/>
            <a:ext cx="7056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2000" b="1" dirty="0">
                <a:solidFill>
                  <a:srgbClr val="008000"/>
                </a:solidFill>
                <a:latin typeface="Adobe Caslon Pro"/>
                <a:cs typeface="Adobe Caslon Pro"/>
              </a:rPr>
              <a:t>Evaluación</a:t>
            </a:r>
          </a:p>
          <a:p>
            <a:pPr algn="just"/>
            <a:r>
              <a:rPr lang="es-MX" sz="1600" dirty="0">
                <a:latin typeface="Adobe Caslon Pro"/>
                <a:cs typeface="Adobe Caslon Pro"/>
              </a:rPr>
              <a:t>A través de la MIR y los objetivos planteados en la LCF, la Sedesol, junto con la SHCP evaluarán el desempeño del uso de los recursos del FAIS</a:t>
            </a:r>
          </a:p>
          <a:p>
            <a:endParaRPr lang="es-ES" sz="1600" dirty="0">
              <a:latin typeface="Adobe Caslon Pro"/>
              <a:cs typeface="Adobe Caslon Pro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619672" y="4816440"/>
            <a:ext cx="7056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MX" sz="2000" b="1" dirty="0" smtClean="0">
                <a:solidFill>
                  <a:srgbClr val="008000"/>
                </a:solidFill>
                <a:latin typeface="Adobe Caslon Pro"/>
                <a:cs typeface="Adobe Caslon Pro"/>
              </a:rPr>
              <a:t>Capacitación</a:t>
            </a:r>
            <a:endParaRPr lang="es-MX" sz="2000" b="1" dirty="0">
              <a:solidFill>
                <a:srgbClr val="008000"/>
              </a:solidFill>
              <a:latin typeface="Adobe Caslon Pro"/>
              <a:cs typeface="Adobe Caslon Pro"/>
            </a:endParaRPr>
          </a:p>
          <a:p>
            <a:pPr lvl="0" algn="just"/>
            <a:r>
              <a:rPr lang="es-MX" sz="1600" dirty="0">
                <a:latin typeface="Adobe Caslon Pro"/>
                <a:cs typeface="Adobe Caslon Pro"/>
              </a:rPr>
              <a:t>La Sedesol, en coordinación con la SHCP, ASF, INAFED, Gobiernos locales y otras dependencias federales, elaborarán una agenda de capacitación relacionada con el FAIS, orientada a que los administradores públicos locales conozcan la operación del Fondo, cómo y en qué debe gastarse.</a:t>
            </a:r>
          </a:p>
          <a:p>
            <a:endParaRPr lang="es-ES" sz="1600" dirty="0">
              <a:latin typeface="Adobe Caslon Pro"/>
              <a:cs typeface="Adobe Caslon Pro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46836"/>
            <a:ext cx="1459392" cy="148137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166087"/>
            <a:ext cx="1459390" cy="1481369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750263"/>
            <a:ext cx="1459390" cy="148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14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467544" y="1076142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>
                <a:solidFill>
                  <a:srgbClr val="953735"/>
                </a:solidFill>
                <a:latin typeface="Trajan Pro"/>
                <a:ea typeface="+mj-ea"/>
                <a:cs typeface="Trajan Pro"/>
              </a:rPr>
              <a:t>La Reforma establece los siguientes cambios:</a:t>
            </a:r>
          </a:p>
          <a:p>
            <a:pPr defTabSz="457200">
              <a:spcBef>
                <a:spcPct val="0"/>
              </a:spcBef>
            </a:pPr>
            <a:endParaRPr lang="es-MX" sz="2400" b="1" dirty="0">
              <a:solidFill>
                <a:srgbClr val="953735"/>
              </a:solidFill>
              <a:latin typeface="Trajan Pro"/>
              <a:ea typeface="+mj-ea"/>
              <a:cs typeface="Trajan Pro"/>
            </a:endParaRPr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8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MX" sz="8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MX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95103"/>
            <a:ext cx="648072" cy="657833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619672" y="1988839"/>
            <a:ext cx="684076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Adobe Caslon Pro"/>
                <a:cs typeface="Adobe Caslon Pro"/>
              </a:rPr>
              <a:t>Lineamientos y Catálogo de acciones más claros y precisos para </a:t>
            </a:r>
            <a:r>
              <a:rPr lang="es-ES" sz="24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el cumplimiento de los objetivos del FAIS</a:t>
            </a:r>
            <a:endParaRPr lang="es-ES" sz="2400" b="1" dirty="0">
              <a:solidFill>
                <a:srgbClr val="FF0000"/>
              </a:solidFill>
              <a:latin typeface="Adobe Caslon Pro"/>
              <a:cs typeface="Adobe Caslon Pro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619672" y="3224010"/>
            <a:ext cx="684076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Adobe Caslon Pro"/>
                <a:cs typeface="Adobe Caslon Pro"/>
              </a:rPr>
              <a:t>Nuevo papel de las Delegaciones de la SEDESOL y obligaciones de los municipios para la </a:t>
            </a:r>
            <a:r>
              <a:rPr lang="es-ES" sz="24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supervisión y seguimiento sobre el uso de los recursos del FAIS</a:t>
            </a:r>
            <a:endParaRPr lang="es-ES" sz="2400" b="1" dirty="0">
              <a:solidFill>
                <a:srgbClr val="FF0000"/>
              </a:solidFill>
              <a:latin typeface="Adobe Caslon Pro"/>
              <a:cs typeface="Adobe Caslon Pro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619672" y="4676944"/>
            <a:ext cx="684076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Nueva fórmula de distribución para mayor incidencia de las carencias sociales </a:t>
            </a:r>
            <a:r>
              <a:rPr lang="es-ES" sz="2400" dirty="0" smtClean="0">
                <a:latin typeface="Adobe Caslon Pro"/>
                <a:cs typeface="Adobe Caslon Pro"/>
              </a:rPr>
              <a:t>y para premiar a los estados y municipios que tengan buen  desempeño</a:t>
            </a:r>
            <a:endParaRPr lang="es-ES" sz="2400" b="1" dirty="0">
              <a:solidFill>
                <a:srgbClr val="FF0000"/>
              </a:solidFill>
              <a:latin typeface="Adobe Caslon Pro"/>
              <a:cs typeface="Adobe Caslon Pro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419239"/>
            <a:ext cx="648072" cy="657833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941168"/>
            <a:ext cx="648072" cy="657833"/>
          </a:xfrm>
          <a:prstGeom prst="rect">
            <a:avLst/>
          </a:prstGeom>
        </p:spPr>
      </p:pic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271763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51520" y="1628800"/>
            <a:ext cx="8712968" cy="5112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 descr="balan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7075">
            <a:off x="5381781" y="505186"/>
            <a:ext cx="3238384" cy="3287154"/>
          </a:xfrm>
          <a:prstGeom prst="rect">
            <a:avLst/>
          </a:prstGeom>
        </p:spPr>
      </p:pic>
      <p:sp>
        <p:nvSpPr>
          <p:cNvPr id="21" name="20 CuadroTexto"/>
          <p:cNvSpPr txBox="1"/>
          <p:nvPr/>
        </p:nvSpPr>
        <p:spPr>
          <a:xfrm>
            <a:off x="323528" y="1628800"/>
            <a:ext cx="3276508" cy="461665"/>
          </a:xfrm>
          <a:prstGeom prst="rect">
            <a:avLst/>
          </a:prstGeom>
          <a:solidFill>
            <a:srgbClr val="00800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Trajan Pro"/>
                <a:cs typeface="Trajan Pro"/>
              </a:rPr>
              <a:t>Artículo 33. </a:t>
            </a:r>
            <a:endParaRPr lang="es-ES" sz="2400" b="1" kern="0" cap="small" dirty="0">
              <a:solidFill>
                <a:prstClr val="white"/>
              </a:solidFill>
              <a:latin typeface="Trajan Pro"/>
              <a:cs typeface="Trajan Pro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83568" y="2204864"/>
            <a:ext cx="7848872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800"/>
              </a:spcBef>
              <a:buClr>
                <a:srgbClr val="00B050"/>
              </a:buClr>
              <a:buFont typeface="Arial"/>
              <a:buChar char="•"/>
            </a:pPr>
            <a:r>
              <a:rPr lang="es-MX" sz="2200" b="1" kern="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Mejora la focalización </a:t>
            </a:r>
            <a:r>
              <a:rPr lang="es-MX" sz="2200" kern="0" dirty="0">
                <a:solidFill>
                  <a:prstClr val="black"/>
                </a:solidFill>
                <a:latin typeface="Adobe Caslon Pro"/>
                <a:cs typeface="Adobe Caslon Pro"/>
              </a:rPr>
              <a:t>del </a:t>
            </a:r>
            <a:r>
              <a:rPr lang="es-MX" sz="22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Fondo, </a:t>
            </a:r>
            <a:r>
              <a:rPr lang="es-MX" sz="2200" kern="0" dirty="0">
                <a:solidFill>
                  <a:prstClr val="black"/>
                </a:solidFill>
                <a:latin typeface="Adobe Caslon Pro"/>
                <a:cs typeface="Adobe Caslon Pro"/>
              </a:rPr>
              <a:t>al </a:t>
            </a:r>
            <a:r>
              <a:rPr lang="es-MX" sz="22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hacer énfasis en la población con mayores carencias (se incluye a las ZAP)</a:t>
            </a:r>
            <a:endParaRPr lang="es-MX" sz="2200" kern="0" dirty="0">
              <a:solidFill>
                <a:prstClr val="black"/>
              </a:solidFill>
              <a:latin typeface="Adobe Caslon Pro"/>
              <a:cs typeface="Adobe Caslon Pro"/>
            </a:endParaRPr>
          </a:p>
          <a:p>
            <a:pPr marL="342900" indent="-342900" algn="just">
              <a:spcBef>
                <a:spcPts val="1800"/>
              </a:spcBef>
              <a:buClr>
                <a:srgbClr val="00B050"/>
              </a:buClr>
              <a:buFont typeface="Arial"/>
              <a:buChar char="•"/>
            </a:pPr>
            <a:r>
              <a:rPr lang="es-MX" sz="22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Se </a:t>
            </a:r>
            <a:r>
              <a:rPr lang="es-MX" sz="2200" b="1" kern="0" dirty="0">
                <a:solidFill>
                  <a:srgbClr val="FF0000"/>
                </a:solidFill>
                <a:latin typeface="Adobe Caslon Pro"/>
                <a:cs typeface="Adobe Caslon Pro"/>
              </a:rPr>
              <a:t>precisa</a:t>
            </a:r>
            <a:r>
              <a:rPr lang="es-MX" sz="2200" kern="0" dirty="0">
                <a:solidFill>
                  <a:prstClr val="black"/>
                </a:solidFill>
                <a:latin typeface="Adobe Caslon Pro"/>
                <a:cs typeface="Adobe Caslon Pro"/>
              </a:rPr>
              <a:t> </a:t>
            </a:r>
            <a:r>
              <a:rPr lang="es-MX" sz="22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que el Programa </a:t>
            </a:r>
            <a:r>
              <a:rPr lang="es-MX" sz="2200" kern="0" dirty="0">
                <a:solidFill>
                  <a:prstClr val="black"/>
                </a:solidFill>
                <a:latin typeface="Adobe Caslon Pro"/>
                <a:cs typeface="Adobe Caslon Pro"/>
              </a:rPr>
              <a:t>de Desarrollo Institucional Municipal (</a:t>
            </a:r>
            <a:r>
              <a:rPr lang="es-MX" sz="2200" b="1" kern="0" dirty="0" err="1">
                <a:solidFill>
                  <a:srgbClr val="FF0000"/>
                </a:solidFill>
                <a:latin typeface="Adobe Caslon Pro"/>
                <a:cs typeface="Adobe Caslon Pro"/>
              </a:rPr>
              <a:t>Prodim</a:t>
            </a:r>
            <a:r>
              <a:rPr lang="es-MX" sz="22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) es para fortalecer la gestión del municipio.</a:t>
            </a:r>
            <a:endParaRPr lang="es-MX" sz="2200" kern="0" dirty="0">
              <a:solidFill>
                <a:prstClr val="black"/>
              </a:solidFill>
              <a:latin typeface="Adobe Caslon Pro"/>
              <a:cs typeface="Adobe Caslon Pro"/>
            </a:endParaRPr>
          </a:p>
          <a:p>
            <a:pPr marL="342900" indent="-342900" algn="just">
              <a:spcBef>
                <a:spcPts val="1800"/>
              </a:spcBef>
              <a:buClr>
                <a:srgbClr val="00B050"/>
              </a:buClr>
              <a:buFont typeface="Arial"/>
              <a:buChar char="•"/>
            </a:pPr>
            <a:r>
              <a:rPr lang="es-MX" sz="2200" kern="0" dirty="0">
                <a:solidFill>
                  <a:prstClr val="black"/>
                </a:solidFill>
                <a:latin typeface="Adobe Caslon Pro"/>
                <a:cs typeface="Adobe Caslon Pro"/>
              </a:rPr>
              <a:t>El</a:t>
            </a:r>
            <a:r>
              <a:rPr lang="es-MX" sz="2200" kern="0" dirty="0" smtClean="0">
                <a:solidFill>
                  <a:srgbClr val="C00000"/>
                </a:solidFill>
                <a:latin typeface="Adobe Caslon Pro"/>
                <a:cs typeface="Adobe Caslon Pro"/>
              </a:rPr>
              <a:t> </a:t>
            </a:r>
            <a:r>
              <a:rPr lang="es-MX" sz="2200" kern="0" dirty="0">
                <a:solidFill>
                  <a:prstClr val="black"/>
                </a:solidFill>
                <a:latin typeface="Adobe Caslon Pro"/>
                <a:cs typeface="Adobe Caslon Pro"/>
              </a:rPr>
              <a:t>Fondo de Infraestructura Social Estatal </a:t>
            </a:r>
            <a:r>
              <a:rPr lang="es-MX" sz="2200" b="1" kern="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priorizará a la población con mayor rezago y pobreza extrema.</a:t>
            </a:r>
          </a:p>
          <a:p>
            <a:pPr marL="342900" indent="-342900" algn="just">
              <a:spcBef>
                <a:spcPts val="1800"/>
              </a:spcBef>
              <a:buClr>
                <a:srgbClr val="00B050"/>
              </a:buClr>
              <a:buFont typeface="Arial"/>
              <a:buChar char="•"/>
            </a:pPr>
            <a:r>
              <a:rPr lang="es-MX" sz="22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Publicación de los </a:t>
            </a:r>
            <a:r>
              <a:rPr lang="es-MX" sz="2200" b="1" kern="0" dirty="0">
                <a:solidFill>
                  <a:srgbClr val="008000"/>
                </a:solidFill>
                <a:latin typeface="Adobe Caslon Pro"/>
                <a:cs typeface="Adobe Caslon Pro"/>
              </a:rPr>
              <a:t>Lineamientos </a:t>
            </a:r>
            <a:r>
              <a:rPr lang="es-MX" sz="2200" b="1" kern="0" dirty="0" smtClean="0">
                <a:solidFill>
                  <a:srgbClr val="008000"/>
                </a:solidFill>
                <a:latin typeface="Adobe Caslon Pro"/>
                <a:cs typeface="Adobe Caslon Pro"/>
              </a:rPr>
              <a:t>de operación del FAIS</a:t>
            </a:r>
            <a:r>
              <a:rPr lang="es-MX" sz="2200" b="1" kern="0" dirty="0">
                <a:solidFill>
                  <a:srgbClr val="008000"/>
                </a:solidFill>
                <a:latin typeface="Adobe Caslon Pro"/>
                <a:cs typeface="Adobe Caslon Pro"/>
              </a:rPr>
              <a:t>, </a:t>
            </a:r>
            <a:r>
              <a:rPr lang="es-MX" sz="2200" b="1" kern="0" dirty="0" smtClean="0">
                <a:solidFill>
                  <a:srgbClr val="008000"/>
                </a:solidFill>
                <a:latin typeface="Adobe Caslon Pro"/>
                <a:cs typeface="Adobe Caslon Pro"/>
              </a:rPr>
              <a:t>los cuales incluirán  un Catálogo </a:t>
            </a:r>
            <a:r>
              <a:rPr lang="es-MX" sz="2200" b="1" kern="0" dirty="0">
                <a:solidFill>
                  <a:srgbClr val="008000"/>
                </a:solidFill>
                <a:latin typeface="Adobe Caslon Pro"/>
                <a:cs typeface="Adobe Caslon Pro"/>
              </a:rPr>
              <a:t>de acciones </a:t>
            </a:r>
            <a:r>
              <a:rPr lang="es-MX" sz="2200" b="1" kern="0" dirty="0" smtClean="0">
                <a:solidFill>
                  <a:srgbClr val="008000"/>
                </a:solidFill>
                <a:latin typeface="Adobe Caslon Pro"/>
                <a:cs typeface="Adobe Caslon Pro"/>
              </a:rPr>
              <a:t>que inciden en los indicadores de pobreza directamente.</a:t>
            </a:r>
            <a:endParaRPr lang="es-MX" sz="2200" b="1" dirty="0" smtClean="0">
              <a:solidFill>
                <a:srgbClr val="008000"/>
              </a:solidFill>
              <a:latin typeface="Adobe Caslon Pro"/>
              <a:cs typeface="Adobe Caslon Pro"/>
            </a:endParaRPr>
          </a:p>
          <a:p>
            <a:pPr marL="342900" indent="-342900" algn="just">
              <a:buFont typeface="Arial"/>
              <a:buChar char="•"/>
            </a:pPr>
            <a:endParaRPr lang="es-MX" sz="2200" dirty="0">
              <a:solidFill>
                <a:prstClr val="black"/>
              </a:solidFill>
              <a:latin typeface="Adobe Caslon Pro"/>
              <a:cs typeface="Adobe Caslon Pro"/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292220" y="923330"/>
            <a:ext cx="8964488" cy="69627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b="1" dirty="0">
                <a:solidFill>
                  <a:srgbClr val="953735"/>
                </a:solidFill>
                <a:latin typeface="Trajan Pro"/>
                <a:ea typeface="+mj-ea"/>
                <a:cs typeface="Trajan Pro"/>
              </a:rPr>
              <a:t>Acciones que mejoran el cumplimiento de los objetivos del FAIS</a:t>
            </a: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327851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balan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7075">
            <a:off x="5381781" y="505186"/>
            <a:ext cx="3238384" cy="3287154"/>
          </a:xfrm>
          <a:prstGeom prst="rect">
            <a:avLst/>
          </a:prstGeom>
        </p:spPr>
      </p:pic>
      <p:sp>
        <p:nvSpPr>
          <p:cNvPr id="8" name="20 CuadroTexto"/>
          <p:cNvSpPr txBox="1"/>
          <p:nvPr/>
        </p:nvSpPr>
        <p:spPr>
          <a:xfrm>
            <a:off x="323528" y="1700808"/>
            <a:ext cx="3276508" cy="461665"/>
          </a:xfrm>
          <a:prstGeom prst="rect">
            <a:avLst/>
          </a:prstGeom>
          <a:solidFill>
            <a:srgbClr val="00800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Trajan Pro"/>
                <a:cs typeface="Trajan Pro"/>
              </a:rPr>
              <a:t>Artículo 33. </a:t>
            </a:r>
            <a:endParaRPr lang="es-ES" sz="2400" b="1" kern="0" cap="small" dirty="0">
              <a:solidFill>
                <a:prstClr val="white"/>
              </a:solidFill>
              <a:latin typeface="Trajan Pro"/>
              <a:cs typeface="Trajan Pro"/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356528" y="1124744"/>
            <a:ext cx="8391935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algn="ctr" defTabSz="457200">
              <a:spcBef>
                <a:spcPct val="0"/>
              </a:spcBef>
            </a:pPr>
            <a:r>
              <a:rPr lang="es-MX" b="1" dirty="0">
                <a:solidFill>
                  <a:srgbClr val="953735"/>
                </a:solidFill>
                <a:latin typeface="Trajan Pro"/>
                <a:ea typeface="+mj-ea"/>
                <a:cs typeface="Trajan Pro"/>
              </a:rPr>
              <a:t>Fortalecimiento en la supervisión y seguimiento de los recursos del FAIS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323528" y="2384588"/>
            <a:ext cx="8424936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800"/>
              </a:spcBef>
              <a:buClr>
                <a:srgbClr val="00B050"/>
              </a:buClr>
              <a:buFont typeface="Arial"/>
              <a:buChar char="•"/>
            </a:pPr>
            <a:r>
              <a:rPr lang="es-MX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Se adicionan a la </a:t>
            </a:r>
            <a:r>
              <a:rPr lang="es-MX" sz="2000" b="1" kern="0" dirty="0">
                <a:solidFill>
                  <a:srgbClr val="FF0000"/>
                </a:solidFill>
                <a:latin typeface="Adobe Caslon Pro"/>
                <a:cs typeface="Adobe Caslon Pro"/>
              </a:rPr>
              <a:t>Ley las obligaciones de la </a:t>
            </a:r>
            <a:r>
              <a:rPr lang="es-MX" sz="2000" b="1" kern="0" dirty="0" err="1">
                <a:solidFill>
                  <a:srgbClr val="FF0000"/>
                </a:solidFill>
                <a:latin typeface="Adobe Caslon Pro"/>
                <a:cs typeface="Adobe Caslon Pro"/>
              </a:rPr>
              <a:t>Sedesol</a:t>
            </a:r>
            <a:r>
              <a:rPr lang="es-MX" sz="2000" b="1" kern="0" dirty="0">
                <a:solidFill>
                  <a:srgbClr val="FF0000"/>
                </a:solidFill>
                <a:latin typeface="Adobe Caslon Pro"/>
                <a:cs typeface="Adobe Caslon Pro"/>
              </a:rPr>
              <a:t>:</a:t>
            </a:r>
          </a:p>
          <a:p>
            <a:pPr marL="342900" indent="-342900" algn="just">
              <a:spcBef>
                <a:spcPts val="1800"/>
              </a:spcBef>
              <a:buClr>
                <a:srgbClr val="00B050"/>
              </a:buClr>
              <a:buFont typeface="Arial"/>
              <a:buChar char="•"/>
            </a:pPr>
            <a:endParaRPr lang="es-MX" sz="2000" kern="0" dirty="0">
              <a:solidFill>
                <a:prstClr val="black"/>
              </a:solidFill>
              <a:latin typeface="Adobe Caslon Pro"/>
              <a:cs typeface="Adobe Caslon Pro"/>
            </a:endParaRPr>
          </a:p>
          <a:p>
            <a:pPr marL="800100" lvl="1" indent="-342900">
              <a:buFont typeface="Arial"/>
              <a:buChar char="•"/>
            </a:pPr>
            <a:r>
              <a:rPr lang="es-MX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Publicar en el Diario Oficial de la Federación un Informe anual sobre la situación de pobreza y rezago social de los estados y sus municipios </a:t>
            </a:r>
            <a:r>
              <a:rPr lang="es-MX" sz="2000" b="1" kern="0" dirty="0">
                <a:solidFill>
                  <a:srgbClr val="FF0000"/>
                </a:solidFill>
                <a:latin typeface="Adobe Caslon Pro"/>
                <a:cs typeface="Adobe Caslon Pro"/>
              </a:rPr>
              <a:t>(A más tardar el 31 de enero)</a:t>
            </a:r>
          </a:p>
          <a:p>
            <a:pPr lvl="1"/>
            <a:endParaRPr lang="es-MX" sz="2000" kern="0" dirty="0">
              <a:solidFill>
                <a:prstClr val="black"/>
              </a:solidFill>
              <a:latin typeface="Adobe Caslon Pro"/>
              <a:cs typeface="Adobe Caslon Pro"/>
            </a:endParaRPr>
          </a:p>
          <a:p>
            <a:pPr lvl="1"/>
            <a:endParaRPr lang="es-MX" sz="2000" kern="0" dirty="0">
              <a:solidFill>
                <a:prstClr val="black"/>
              </a:solidFill>
              <a:latin typeface="Adobe Caslon Pro"/>
              <a:cs typeface="Adobe Caslon Pro"/>
            </a:endParaRPr>
          </a:p>
          <a:p>
            <a:pPr marL="800100" lvl="1" indent="-342900">
              <a:buFont typeface="Arial"/>
              <a:buChar char="•"/>
            </a:pPr>
            <a:r>
              <a:rPr lang="es-ES_tradnl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Proporcionar capacitación a los estados y sus municipios sobre el funcionamiento del Fondo y sus </a:t>
            </a:r>
            <a:r>
              <a:rPr lang="es-ES_tradnl" sz="2000" kern="0" dirty="0" err="1">
                <a:solidFill>
                  <a:prstClr val="black"/>
                </a:solidFill>
                <a:latin typeface="Adobe Caslon Pro"/>
                <a:cs typeface="Adobe Caslon Pro"/>
              </a:rPr>
              <a:t>subfondos</a:t>
            </a:r>
            <a:r>
              <a:rPr lang="es-ES_tradnl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, así como </a:t>
            </a:r>
            <a:r>
              <a:rPr lang="es-ES_tradnl" sz="20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del Programa </a:t>
            </a:r>
            <a:r>
              <a:rPr lang="es-ES_tradnl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de Desarrollo Institucional en términos de lo establecido en los Lineamientos del Fondo</a:t>
            </a:r>
            <a:r>
              <a:rPr lang="es-ES_tradnl" sz="20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.</a:t>
            </a:r>
            <a:endParaRPr lang="es-MX" sz="2000" b="1" kern="0" dirty="0">
              <a:solidFill>
                <a:srgbClr val="FF0000"/>
              </a:solidFill>
              <a:latin typeface="Adobe Caslon Pro"/>
              <a:cs typeface="Adobe Caslon Pro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</p:spTree>
    <p:extLst>
      <p:ext uri="{BB962C8B-B14F-4D97-AF65-F5344CB8AC3E}">
        <p14:creationId xmlns:p14="http://schemas.microsoft.com/office/powerpoint/2010/main" val="394442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balan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7075">
            <a:off x="5381781" y="505186"/>
            <a:ext cx="3238384" cy="3287154"/>
          </a:xfrm>
          <a:prstGeom prst="rect">
            <a:avLst/>
          </a:prstGeom>
        </p:spPr>
      </p:pic>
      <p:sp>
        <p:nvSpPr>
          <p:cNvPr id="11" name="10 Rectángulo"/>
          <p:cNvSpPr/>
          <p:nvPr/>
        </p:nvSpPr>
        <p:spPr>
          <a:xfrm>
            <a:off x="611560" y="2492896"/>
            <a:ext cx="7975722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Clr>
                <a:srgbClr val="00B050"/>
              </a:buClr>
              <a:buFont typeface="Wingdings" pitchFamily="2" charset="2"/>
              <a:buChar char="§"/>
            </a:pPr>
            <a:r>
              <a:rPr lang="es-MX" sz="20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Se</a:t>
            </a:r>
            <a:r>
              <a:rPr lang="es-MX" sz="2000" dirty="0">
                <a:latin typeface="Adobe Caslon Pro"/>
                <a:cs typeface="Adobe Caslon Pro"/>
              </a:rPr>
              <a:t> </a:t>
            </a:r>
            <a:r>
              <a:rPr lang="es-MX" sz="20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agregan </a:t>
            </a:r>
            <a:r>
              <a:rPr lang="es-MX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a la </a:t>
            </a:r>
            <a:r>
              <a:rPr lang="es-MX" sz="2000" kern="0" dirty="0" smtClean="0">
                <a:solidFill>
                  <a:prstClr val="black"/>
                </a:solidFill>
                <a:latin typeface="Adobe Caslon Pro"/>
                <a:cs typeface="Adobe Caslon Pro"/>
              </a:rPr>
              <a:t>Ley, </a:t>
            </a:r>
            <a:r>
              <a:rPr lang="es-MX" sz="2000" b="1" kern="0" dirty="0">
                <a:solidFill>
                  <a:srgbClr val="FF0000"/>
                </a:solidFill>
                <a:latin typeface="Adobe Caslon Pro"/>
                <a:cs typeface="Adobe Caslon Pro"/>
              </a:rPr>
              <a:t>obligaciones de </a:t>
            </a:r>
            <a:r>
              <a:rPr lang="es-MX" sz="2000" b="1" kern="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los estados y municipio</a:t>
            </a:r>
            <a:r>
              <a:rPr lang="es-MX" sz="2000" b="1" kern="0" dirty="0">
                <a:solidFill>
                  <a:srgbClr val="FF0000"/>
                </a:solidFill>
                <a:latin typeface="Adobe Caslon Pro"/>
                <a:cs typeface="Adobe Caslon Pro"/>
              </a:rPr>
              <a:t>s</a:t>
            </a:r>
            <a:r>
              <a:rPr lang="es-MX" sz="2000" b="1" kern="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:</a:t>
            </a:r>
            <a:endParaRPr lang="es-MX" sz="2000" b="1" kern="0" dirty="0">
              <a:solidFill>
                <a:srgbClr val="FF0000"/>
              </a:solidFill>
              <a:latin typeface="Adobe Caslon Pro"/>
              <a:cs typeface="Adobe Caslon Pro"/>
            </a:endParaRPr>
          </a:p>
          <a:p>
            <a:pPr marL="800100" lvl="1" indent="-342900" algn="just">
              <a:spcBef>
                <a:spcPts val="1800"/>
              </a:spcBef>
              <a:buFont typeface="Wingdings" pitchFamily="2" charset="2"/>
              <a:buChar char="ü"/>
            </a:pPr>
            <a:r>
              <a:rPr lang="es-MX" sz="2000" kern="0" dirty="0">
                <a:latin typeface="Adobe Caslon Pro"/>
                <a:cs typeface="Adobe Caslon Pro"/>
              </a:rPr>
              <a:t>I</a:t>
            </a:r>
            <a:r>
              <a:rPr lang="es-MX" sz="2000" kern="0" dirty="0" smtClean="0">
                <a:latin typeface="Adobe Caslon Pro"/>
                <a:cs typeface="Adobe Caslon Pro"/>
              </a:rPr>
              <a:t>nformar </a:t>
            </a:r>
            <a:r>
              <a:rPr lang="es-MX" sz="2000" kern="0" dirty="0">
                <a:latin typeface="Adobe Caslon Pro"/>
                <a:cs typeface="Adobe Caslon Pro"/>
              </a:rPr>
              <a:t>trimestralmente </a:t>
            </a:r>
            <a:r>
              <a:rPr lang="es-MX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a la SHCP y a las </a:t>
            </a:r>
            <a:r>
              <a:rPr lang="es-MX" sz="2000" b="1" kern="0" dirty="0">
                <a:solidFill>
                  <a:srgbClr val="008000"/>
                </a:solidFill>
                <a:latin typeface="Adobe Caslon Pro"/>
                <a:cs typeface="Adobe Caslon Pro"/>
              </a:rPr>
              <a:t>Delegaciones de la </a:t>
            </a:r>
            <a:r>
              <a:rPr lang="es-MX" sz="2000" b="1" kern="0" dirty="0" err="1">
                <a:solidFill>
                  <a:srgbClr val="008000"/>
                </a:solidFill>
                <a:latin typeface="Adobe Caslon Pro"/>
                <a:cs typeface="Adobe Caslon Pro"/>
              </a:rPr>
              <a:t>Sedesol</a:t>
            </a:r>
            <a:r>
              <a:rPr lang="es-MX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, el seguimiento sobre el uso de los recursos.</a:t>
            </a:r>
          </a:p>
          <a:p>
            <a:pPr marL="800100" lvl="1" indent="-342900" algn="just">
              <a:spcBef>
                <a:spcPts val="1800"/>
              </a:spcBef>
              <a:buFont typeface="Wingdings" pitchFamily="2" charset="2"/>
              <a:buChar char="ü"/>
            </a:pPr>
            <a:r>
              <a:rPr lang="es-MX" sz="2000" kern="0" dirty="0">
                <a:latin typeface="Adobe Caslon Pro"/>
                <a:cs typeface="Adobe Caslon Pro"/>
              </a:rPr>
              <a:t>I</a:t>
            </a:r>
            <a:r>
              <a:rPr lang="es-MX" sz="2000" kern="0" dirty="0" smtClean="0">
                <a:latin typeface="Adobe Caslon Pro"/>
                <a:cs typeface="Adobe Caslon Pro"/>
              </a:rPr>
              <a:t>nformar </a:t>
            </a:r>
            <a:r>
              <a:rPr lang="es-MX" sz="2000" kern="0" dirty="0">
                <a:latin typeface="Adobe Caslon Pro"/>
                <a:cs typeface="Adobe Caslon Pro"/>
              </a:rPr>
              <a:t>trimestralmente </a:t>
            </a:r>
            <a:r>
              <a:rPr lang="es-MX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a la </a:t>
            </a:r>
            <a:r>
              <a:rPr lang="es-MX" sz="2000" kern="0" dirty="0" err="1">
                <a:solidFill>
                  <a:prstClr val="black"/>
                </a:solidFill>
                <a:latin typeface="Adobe Caslon Pro"/>
                <a:cs typeface="Adobe Caslon Pro"/>
              </a:rPr>
              <a:t>Sedesol</a:t>
            </a:r>
            <a:r>
              <a:rPr lang="es-MX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, a través de sus </a:t>
            </a:r>
            <a:r>
              <a:rPr lang="es-MX" sz="2000" b="1" kern="0" dirty="0">
                <a:solidFill>
                  <a:srgbClr val="008000"/>
                </a:solidFill>
                <a:latin typeface="Adobe Caslon Pro"/>
                <a:cs typeface="Adobe Caslon Pro"/>
              </a:rPr>
              <a:t>Delegaciones estatales</a:t>
            </a:r>
            <a:r>
              <a:rPr lang="es-MX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, el seguimiento sobre el uso de los recursos con base en el </a:t>
            </a:r>
            <a:r>
              <a:rPr lang="es-MX" sz="2000" b="1" kern="0" dirty="0">
                <a:solidFill>
                  <a:srgbClr val="008000"/>
                </a:solidFill>
                <a:latin typeface="Adobe Caslon Pro"/>
                <a:cs typeface="Adobe Caslon Pro"/>
              </a:rPr>
              <a:t>Informe anual sobre la situación de pobreza y rezago social.</a:t>
            </a:r>
          </a:p>
          <a:p>
            <a:pPr marL="800100" lvl="1" indent="-342900" algn="just">
              <a:spcBef>
                <a:spcPts val="1800"/>
              </a:spcBef>
              <a:buFont typeface="Wingdings" pitchFamily="2" charset="2"/>
              <a:buChar char="ü"/>
            </a:pPr>
            <a:r>
              <a:rPr lang="es-ES_tradnl" sz="2000" kern="0" dirty="0">
                <a:latin typeface="Adobe Caslon Pro"/>
                <a:cs typeface="Adobe Caslon Pro"/>
              </a:rPr>
              <a:t>P</a:t>
            </a:r>
            <a:r>
              <a:rPr lang="es-ES_tradnl" sz="2000" kern="0" dirty="0" smtClean="0">
                <a:latin typeface="Adobe Caslon Pro"/>
                <a:cs typeface="Adobe Caslon Pro"/>
              </a:rPr>
              <a:t>roporcionar </a:t>
            </a:r>
            <a:r>
              <a:rPr lang="es-ES_tradnl" sz="2000" kern="0" dirty="0">
                <a:latin typeface="Adobe Caslon Pro"/>
                <a:cs typeface="Adobe Caslon Pro"/>
              </a:rPr>
              <a:t>cualquier información adicional </a:t>
            </a:r>
            <a:r>
              <a:rPr lang="es-ES_tradnl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que solicite la </a:t>
            </a:r>
            <a:r>
              <a:rPr lang="es-ES_tradnl" sz="2000" kern="0" dirty="0" err="1">
                <a:solidFill>
                  <a:prstClr val="black"/>
                </a:solidFill>
                <a:latin typeface="Adobe Caslon Pro"/>
                <a:cs typeface="Adobe Caslon Pro"/>
              </a:rPr>
              <a:t>Sedesol</a:t>
            </a:r>
            <a:r>
              <a:rPr lang="es-ES_tradnl" sz="2000" kern="0" dirty="0">
                <a:solidFill>
                  <a:prstClr val="black"/>
                </a:solidFill>
                <a:latin typeface="Adobe Caslon Pro"/>
                <a:cs typeface="Adobe Caslon Pro"/>
              </a:rPr>
              <a:t> para la supervisión y seguimiento de los recursos.</a:t>
            </a:r>
            <a:endParaRPr lang="es-MX" sz="2000" kern="0" dirty="0">
              <a:solidFill>
                <a:prstClr val="black"/>
              </a:solidFill>
              <a:latin typeface="Adobe Caslon Pro"/>
              <a:cs typeface="Adobe Caslon Pro"/>
            </a:endParaRPr>
          </a:p>
        </p:txBody>
      </p:sp>
      <p:sp>
        <p:nvSpPr>
          <p:cNvPr id="7" name="20 CuadroTexto"/>
          <p:cNvSpPr txBox="1"/>
          <p:nvPr/>
        </p:nvSpPr>
        <p:spPr>
          <a:xfrm>
            <a:off x="323528" y="1887215"/>
            <a:ext cx="3276508" cy="461665"/>
          </a:xfrm>
          <a:prstGeom prst="rect">
            <a:avLst/>
          </a:prstGeom>
          <a:solidFill>
            <a:srgbClr val="00800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Trajan Pro"/>
                <a:cs typeface="Trajan Pro"/>
              </a:rPr>
              <a:t>Artículo 33. </a:t>
            </a:r>
            <a:endParaRPr lang="es-ES" sz="2400" b="1" kern="0" cap="small" dirty="0">
              <a:solidFill>
                <a:prstClr val="white"/>
              </a:solidFill>
              <a:latin typeface="Trajan Pro"/>
              <a:cs typeface="Trajan Pro"/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0" y="0"/>
            <a:ext cx="7488832" cy="9233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defTabSz="457200">
              <a:spcBef>
                <a:spcPct val="0"/>
              </a:spcBef>
            </a:pPr>
            <a:r>
              <a:rPr lang="es-MX" sz="2400" b="1" dirty="0" smtClean="0">
                <a:solidFill>
                  <a:srgbClr val="006500"/>
                </a:solidFill>
                <a:latin typeface="Trajan Pro"/>
                <a:ea typeface="+mj-ea"/>
                <a:cs typeface="Trajan Pro"/>
              </a:rPr>
              <a:t>REFORMA DEL FAIS</a:t>
            </a:r>
            <a:endParaRPr lang="es-MX" sz="2400" b="1" dirty="0">
              <a:solidFill>
                <a:srgbClr val="006500"/>
              </a:solidFill>
              <a:latin typeface="Trajan Pro"/>
              <a:ea typeface="+mj-ea"/>
              <a:cs typeface="Trajan Pro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356528" y="1124744"/>
            <a:ext cx="8391935" cy="6463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Autofit/>
          </a:bodyPr>
          <a:lstStyle/>
          <a:p>
            <a:pPr algn="ctr" defTabSz="457200">
              <a:spcBef>
                <a:spcPct val="0"/>
              </a:spcBef>
            </a:pPr>
            <a:r>
              <a:rPr lang="es-MX" b="1" dirty="0">
                <a:solidFill>
                  <a:srgbClr val="953735"/>
                </a:solidFill>
                <a:latin typeface="Trajan Pro"/>
                <a:ea typeface="+mj-ea"/>
                <a:cs typeface="Trajan Pro"/>
              </a:rPr>
              <a:t>Fortalecimiento en la supervisión y seguimiento de los recursos del FAIS </a:t>
            </a:r>
          </a:p>
        </p:txBody>
      </p:sp>
    </p:spTree>
    <p:extLst>
      <p:ext uri="{BB962C8B-B14F-4D97-AF65-F5344CB8AC3E}">
        <p14:creationId xmlns:p14="http://schemas.microsoft.com/office/powerpoint/2010/main" val="4784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solidFill>
            <a:sysClr val="windowText" lastClr="000000"/>
          </a:solidFill>
          <a:prstDash val="dash"/>
        </a:ln>
      </a:spPr>
      <a:bodyPr wrap="square" rtlCol="0">
        <a:spAutoFit/>
      </a:bodyPr>
      <a:lstStyle>
        <a:defPPr marL="87313" marR="0" indent="-87313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 pitchFamily="34" charset="0"/>
          <a:buChar char="•"/>
          <a:tabLst/>
          <a:defRPr kumimoji="0" sz="1200" b="0" i="0" u="none" strike="noStrike" kern="0" cap="none" spc="0" normalizeH="0" baseline="0" noProof="0" dirty="0" smtClean="0">
            <a:ln>
              <a:noFill/>
            </a:ln>
            <a:solidFill>
              <a:sysClr val="windowText" lastClr="000000"/>
            </a:solidFill>
            <a:effectLst/>
            <a:uLnTx/>
            <a:uFillTx/>
            <a:latin typeface="Times New Roman" pitchFamily="18" charset="0"/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Tema de Office">
  <a:themeElements>
    <a:clrScheme name="Personalizado 1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3D6701"/>
      </a:accent5>
      <a:accent6>
        <a:srgbClr val="333333"/>
      </a:accent6>
      <a:hlink>
        <a:srgbClr val="660000"/>
      </a:hlink>
      <a:folHlink>
        <a:srgbClr val="CC3300"/>
      </a:folHlink>
    </a:clrScheme>
    <a:fontScheme name="Precedente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11722</TotalTime>
  <Words>2965</Words>
  <Application>Microsoft Office PowerPoint</Application>
  <PresentationFormat>Presentación en pantalla (4:3)</PresentationFormat>
  <Paragraphs>482</Paragraphs>
  <Slides>36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Títulos de diapositiva</vt:lpstr>
      </vt:variant>
      <vt:variant>
        <vt:i4>36</vt:i4>
      </vt:variant>
    </vt:vector>
  </HeadingPairs>
  <TitlesOfParts>
    <vt:vector size="42" baseType="lpstr">
      <vt:lpstr>Tema de Office</vt:lpstr>
      <vt:lpstr>Diseño personalizado</vt:lpstr>
      <vt:lpstr>1_Diseño personalizado</vt:lpstr>
      <vt:lpstr>2_Diseño personalizado</vt:lpstr>
      <vt:lpstr>3_Diseño personalizado</vt:lpstr>
      <vt:lpstr>6_Tema de Office</vt:lpstr>
      <vt:lpstr>Fondo de Aportaciones para la Infraestructura Social  Cómo se hace el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Normatividad </vt:lpstr>
      <vt:lpstr>Sobre el uso de los recursos del PRODIMDF</vt:lpstr>
      <vt:lpstr>Presentación de PowerPoint</vt:lpstr>
      <vt:lpstr>Presentación de PowerPoint</vt:lpstr>
      <vt:lpstr>¿En qué no deben de gastarse los recursos del PRODIMDF?</vt:lpstr>
      <vt:lpstr>Pasos a seguir para convenir  el PRODIMDF    </vt:lpstr>
      <vt:lpstr>Requisitos mínimos</vt:lpstr>
      <vt:lpstr>Procedimiento para la firma del Convenio PRODIMDF</vt:lpstr>
      <vt:lpstr>Procedimiento para la firma del Convenio PRODIMDF (continuación…)</vt:lpstr>
      <vt:lpstr>Presentación de PowerPoint</vt:lpstr>
      <vt:lpstr>Principales responsabilidades de las Delegaciones de la SEDESOL en el proceso para convenir el PRODIMDF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CONSIDERACIONES BÁSICAS PARA UNA CRUZADA NACIONAL CONTRA EL HAMBRE</dc:title>
  <dc:creator>Andrea Herrera Escalante</dc:creator>
  <cp:lastModifiedBy>leticia.ramos</cp:lastModifiedBy>
  <cp:revision>1583</cp:revision>
  <cp:lastPrinted>2013-11-21T20:52:37Z</cp:lastPrinted>
  <dcterms:created xsi:type="dcterms:W3CDTF">2012-12-13T20:13:57Z</dcterms:created>
  <dcterms:modified xsi:type="dcterms:W3CDTF">2013-12-06T20:02:20Z</dcterms:modified>
</cp:coreProperties>
</file>