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747" r:id="rId2"/>
    <p:sldMasterId id="2147483759" r:id="rId3"/>
  </p:sldMasterIdLst>
  <p:notesMasterIdLst>
    <p:notesMasterId r:id="rId33"/>
  </p:notesMasterIdLst>
  <p:handoutMasterIdLst>
    <p:handoutMasterId r:id="rId34"/>
  </p:handoutMasterIdLst>
  <p:sldIdLst>
    <p:sldId id="256" r:id="rId4"/>
    <p:sldId id="1563" r:id="rId5"/>
    <p:sldId id="1564" r:id="rId6"/>
    <p:sldId id="1545" r:id="rId7"/>
    <p:sldId id="1546" r:id="rId8"/>
    <p:sldId id="1547" r:id="rId9"/>
    <p:sldId id="1548" r:id="rId10"/>
    <p:sldId id="1565" r:id="rId11"/>
    <p:sldId id="1562" r:id="rId12"/>
    <p:sldId id="1561" r:id="rId13"/>
    <p:sldId id="1581" r:id="rId14"/>
    <p:sldId id="1582" r:id="rId15"/>
    <p:sldId id="1579" r:id="rId16"/>
    <p:sldId id="1580" r:id="rId17"/>
    <p:sldId id="1551" r:id="rId18"/>
    <p:sldId id="1552" r:id="rId19"/>
    <p:sldId id="1553" r:id="rId20"/>
    <p:sldId id="1554" r:id="rId21"/>
    <p:sldId id="1555" r:id="rId22"/>
    <p:sldId id="1556" r:id="rId23"/>
    <p:sldId id="1557" r:id="rId24"/>
    <p:sldId id="1558" r:id="rId25"/>
    <p:sldId id="1569" r:id="rId26"/>
    <p:sldId id="1570" r:id="rId27"/>
    <p:sldId id="1571" r:id="rId28"/>
    <p:sldId id="1572" r:id="rId29"/>
    <p:sldId id="1573" r:id="rId30"/>
    <p:sldId id="1568" r:id="rId31"/>
    <p:sldId id="1578" r:id="rId32"/>
  </p:sldIdLst>
  <p:sldSz cx="9144000" cy="6858000" type="screen4x3"/>
  <p:notesSz cx="7010400" cy="92964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B2B81"/>
    <a:srgbClr val="E18E1F"/>
    <a:srgbClr val="DB741F"/>
    <a:srgbClr val="EA7500"/>
    <a:srgbClr val="333399"/>
    <a:srgbClr val="0309FD"/>
    <a:srgbClr val="CCFFFF"/>
    <a:srgbClr val="FFFFCC"/>
    <a:srgbClr val="66FFFF"/>
    <a:srgbClr val="FF7C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404" autoAdjust="0"/>
    <p:restoredTop sz="94993" autoAdjust="0"/>
  </p:normalViewPr>
  <p:slideViewPr>
    <p:cSldViewPr snapToGrid="0">
      <p:cViewPr>
        <p:scale>
          <a:sx n="77" d="100"/>
          <a:sy n="77" d="100"/>
        </p:scale>
        <p:origin x="-1644" y="-408"/>
      </p:cViewPr>
      <p:guideLst>
        <p:guide orient="horz" pos="2159"/>
        <p:guide pos="28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15" tIns="45357" rIns="90715" bIns="45357" numCol="1" anchor="t" anchorCtr="0" compatLnSpc="1">
            <a:prstTxWarp prst="textNoShape">
              <a:avLst/>
            </a:prstTxWarp>
          </a:bodyPr>
          <a:lstStyle>
            <a:lvl1pPr defTabSz="907404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135" y="1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15" tIns="45357" rIns="90715" bIns="45357" numCol="1" anchor="t" anchorCtr="0" compatLnSpc="1">
            <a:prstTxWarp prst="textNoShape">
              <a:avLst/>
            </a:prstTxWarp>
          </a:bodyPr>
          <a:lstStyle>
            <a:lvl1pPr algn="r" defTabSz="907404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29675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15" tIns="45357" rIns="90715" bIns="45357" numCol="1" anchor="b" anchorCtr="0" compatLnSpc="1">
            <a:prstTxWarp prst="textNoShape">
              <a:avLst/>
            </a:prstTxWarp>
          </a:bodyPr>
          <a:lstStyle>
            <a:lvl1pPr defTabSz="907404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135" y="8829675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15" tIns="45357" rIns="90715" bIns="45357" numCol="1" anchor="b" anchorCtr="0" compatLnSpc="1">
            <a:prstTxWarp prst="textNoShape">
              <a:avLst/>
            </a:prstTxWarp>
          </a:bodyPr>
          <a:lstStyle>
            <a:lvl1pPr algn="r" defTabSz="907404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fld id="{8867FCA0-8B92-4840-A7E0-1DCDA8D5BBD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627581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135" y="1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fld id="{0077839E-1237-4D75-8B3B-080B98983B5C}" type="datetimeFigureOut">
              <a:rPr lang="es-ES"/>
              <a:pPr>
                <a:defRPr/>
              </a:pPr>
              <a:t>27/11/2013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848" y="4416426"/>
            <a:ext cx="560832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8829675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135" y="8829675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Times" charset="0"/>
              </a:defRPr>
            </a:lvl1pPr>
          </a:lstStyle>
          <a:p>
            <a:pPr>
              <a:defRPr/>
            </a:pPr>
            <a:fld id="{280CB3B2-B8AB-4C7C-A9B8-1584D9F5985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35480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9BD9A91-001B-4D8F-AAF2-14A918BDB637}" type="slidenum">
              <a:rPr lang="es-ES" smtClean="0">
                <a:solidFill>
                  <a:prstClr val="black"/>
                </a:solidFill>
                <a:latin typeface="Times" pitchFamily="18" charset="0"/>
              </a:rPr>
              <a:pPr>
                <a:defRPr/>
              </a:pPr>
              <a:t>2</a:t>
            </a:fld>
            <a:endParaRPr lang="es-ES" dirty="0" smtClean="0">
              <a:solidFill>
                <a:prstClr val="black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0CB3B2-B8AB-4C7C-A9B8-1584D9F59852}" type="slidenum">
              <a:rPr lang="es-E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133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9460" name="3 Marcador de número de diapositiva"/>
          <p:cNvSpPr txBox="1">
            <a:spLocks noGrp="1"/>
          </p:cNvSpPr>
          <p:nvPr/>
        </p:nvSpPr>
        <p:spPr bwMode="auto">
          <a:xfrm>
            <a:off x="3970134" y="8829676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 eaLnBrk="0" hangingPunct="0"/>
            <a:fld id="{556341CC-9D9D-479E-8585-353A4ADC8BAE}" type="slidenum">
              <a:rPr lang="es-ES" sz="1200">
                <a:solidFill>
                  <a:prstClr val="black"/>
                </a:solidFill>
                <a:latin typeface="Times" charset="0"/>
                <a:ea typeface="Arial Unicode MS" pitchFamily="34" charset="-128"/>
                <a:cs typeface="Arial Unicode MS" pitchFamily="34" charset="-128"/>
              </a:rPr>
              <a:pPr algn="r" eaLnBrk="0" hangingPunct="0"/>
              <a:t>16</a:t>
            </a:fld>
            <a:endParaRPr lang="es-ES" sz="1200" dirty="0">
              <a:solidFill>
                <a:prstClr val="black"/>
              </a:solidFill>
              <a:latin typeface="Times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9460" name="3 Marcador de número de diapositiva"/>
          <p:cNvSpPr txBox="1">
            <a:spLocks noGrp="1"/>
          </p:cNvSpPr>
          <p:nvPr/>
        </p:nvSpPr>
        <p:spPr bwMode="auto">
          <a:xfrm>
            <a:off x="3970134" y="8829676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 eaLnBrk="0" hangingPunct="0"/>
            <a:fld id="{556341CC-9D9D-479E-8585-353A4ADC8BAE}" type="slidenum">
              <a:rPr lang="es-ES" sz="1200">
                <a:solidFill>
                  <a:prstClr val="black"/>
                </a:solidFill>
                <a:latin typeface="Times" charset="0"/>
                <a:ea typeface="Arial Unicode MS" pitchFamily="34" charset="-128"/>
                <a:cs typeface="Arial Unicode MS" pitchFamily="34" charset="-128"/>
              </a:rPr>
              <a:pPr algn="r" eaLnBrk="0" hangingPunct="0"/>
              <a:t>18</a:t>
            </a:fld>
            <a:endParaRPr lang="es-ES" sz="1200" dirty="0">
              <a:solidFill>
                <a:prstClr val="black"/>
              </a:solidFill>
              <a:latin typeface="Times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9460" name="3 Marcador de número de diapositiva"/>
          <p:cNvSpPr txBox="1">
            <a:spLocks noGrp="1"/>
          </p:cNvSpPr>
          <p:nvPr/>
        </p:nvSpPr>
        <p:spPr bwMode="auto">
          <a:xfrm>
            <a:off x="3970134" y="8829676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 eaLnBrk="0" hangingPunct="0"/>
            <a:fld id="{556341CC-9D9D-479E-8585-353A4ADC8BAE}" type="slidenum">
              <a:rPr lang="es-ES" sz="1200">
                <a:solidFill>
                  <a:prstClr val="black"/>
                </a:solidFill>
                <a:latin typeface="Times" charset="0"/>
                <a:ea typeface="Arial Unicode MS" pitchFamily="34" charset="-128"/>
                <a:cs typeface="Arial Unicode MS" pitchFamily="34" charset="-128"/>
              </a:rPr>
              <a:pPr algn="r" eaLnBrk="0" hangingPunct="0"/>
              <a:t>19</a:t>
            </a:fld>
            <a:endParaRPr lang="es-ES" sz="1200" dirty="0">
              <a:solidFill>
                <a:prstClr val="black"/>
              </a:solidFill>
              <a:latin typeface="Times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9460" name="3 Marcador de número de diapositiva"/>
          <p:cNvSpPr txBox="1">
            <a:spLocks noGrp="1"/>
          </p:cNvSpPr>
          <p:nvPr/>
        </p:nvSpPr>
        <p:spPr bwMode="auto">
          <a:xfrm>
            <a:off x="3970134" y="8829676"/>
            <a:ext cx="303864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anchor="b"/>
          <a:lstStyle/>
          <a:p>
            <a:pPr algn="r" eaLnBrk="0" hangingPunct="0"/>
            <a:fld id="{556341CC-9D9D-479E-8585-353A4ADC8BAE}" type="slidenum">
              <a:rPr lang="es-ES" sz="1200">
                <a:solidFill>
                  <a:prstClr val="black"/>
                </a:solidFill>
                <a:latin typeface="Times" charset="0"/>
                <a:ea typeface="Arial Unicode MS" pitchFamily="34" charset="-128"/>
                <a:cs typeface="Arial Unicode MS" pitchFamily="34" charset="-128"/>
              </a:rPr>
              <a:pPr algn="r" eaLnBrk="0" hangingPunct="0"/>
              <a:t>20</a:t>
            </a:fld>
            <a:endParaRPr lang="es-ES" sz="1200" dirty="0">
              <a:solidFill>
                <a:prstClr val="black"/>
              </a:solidFill>
              <a:latin typeface="Times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4A3B89-504D-4B28-B999-67EB2D9A3E29}" type="slidenum">
              <a:rPr lang="es-E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s-E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01145730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20620666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accent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93842551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50064095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78398862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625363224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320407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022770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52600916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12633500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98784844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20779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35167" y="457203"/>
            <a:ext cx="6864445" cy="707991"/>
          </a:xfrm>
          <a:prstGeom prst="rect">
            <a:avLst/>
          </a:prstGeom>
        </p:spPr>
        <p:txBody>
          <a:bodyPr/>
          <a:lstStyle>
            <a:lvl1pPr algn="l">
              <a:defRPr sz="2400">
                <a:latin typeface="Futura Lt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3466" y="1274733"/>
            <a:ext cx="8617068" cy="503879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Futura Lt" pitchFamily="34" charset="0"/>
              </a:defRPr>
            </a:lvl1pPr>
            <a:lvl2pPr>
              <a:defRPr sz="2400">
                <a:latin typeface="Futura Lt" pitchFamily="34" charset="0"/>
              </a:defRPr>
            </a:lvl2pPr>
            <a:lvl3pPr>
              <a:defRPr sz="2000">
                <a:latin typeface="Futura Lt" pitchFamily="34" charset="0"/>
              </a:defRPr>
            </a:lvl3pPr>
            <a:lvl4pPr>
              <a:defRPr sz="1800">
                <a:latin typeface="Futura Lt" pitchFamily="34" charset="0"/>
              </a:defRPr>
            </a:lvl4pPr>
            <a:lvl5pPr>
              <a:defRPr sz="1800">
                <a:latin typeface="Futura Lt" pitchFamily="34" charset="0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814551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88468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60515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69472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0286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84593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accent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816042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639243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837939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096030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57140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8" y="1588"/>
            <a:ext cx="9145587" cy="685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492500" y="6453336"/>
            <a:ext cx="23399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1800" dirty="0">
                <a:solidFill>
                  <a:prstClr val="white"/>
                </a:solidFill>
                <a:latin typeface="Calibri" pitchFamily="34" charset="0"/>
              </a:rPr>
              <a:t>www.coneval.gob.mx</a:t>
            </a:r>
            <a:endParaRPr lang="en-US" sz="1800" dirty="0">
              <a:solidFill>
                <a:prstClr val="white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60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34037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286125" y="6021388"/>
            <a:ext cx="2654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2000" dirty="0">
                <a:solidFill>
                  <a:schemeClr val="bg1"/>
                </a:solidFill>
                <a:latin typeface="Arial" charset="0"/>
              </a:rPr>
              <a:t>www.</a:t>
            </a:r>
            <a:r>
              <a:rPr lang="es-ES_tradnl" sz="2000" b="1" dirty="0">
                <a:solidFill>
                  <a:schemeClr val="bg1"/>
                </a:solidFill>
                <a:latin typeface="Arial" charset="0"/>
              </a:rPr>
              <a:t>coneval</a:t>
            </a:r>
            <a:r>
              <a:rPr lang="es-ES_tradnl" sz="2000" dirty="0">
                <a:solidFill>
                  <a:schemeClr val="bg1"/>
                </a:solidFill>
                <a:latin typeface="Arial" charset="0"/>
              </a:rPr>
              <a:t>.gob.mx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1763713" y="4999038"/>
            <a:ext cx="5713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ES_tradnl" sz="2000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Noviembre de 2013</a:t>
            </a:r>
            <a:endParaRPr lang="es-ES_tradnl" sz="2000" b="1" dirty="0">
              <a:solidFill>
                <a:srgbClr val="1C3F94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0" y="2570070"/>
            <a:ext cx="9144000" cy="833069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s-MX" sz="4400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Metodología de Medición de Pobreza en México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2160000" y="291675"/>
            <a:ext cx="6803896" cy="833069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s-MX" sz="2200" b="1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Indicadores </a:t>
            </a:r>
            <a:r>
              <a:rPr lang="es-MX" sz="2200" b="1" dirty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de la medición de pobreza, </a:t>
            </a:r>
            <a:endParaRPr lang="es-MX" sz="2200" b="1" dirty="0" smtClean="0">
              <a:solidFill>
                <a:srgbClr val="2B2B81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>
              <a:defRPr/>
            </a:pPr>
            <a:r>
              <a:rPr lang="es-MX" sz="2200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Estados </a:t>
            </a:r>
            <a:r>
              <a:rPr lang="es-MX" sz="2200" dirty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Unidos Mexicanos, </a:t>
            </a:r>
            <a:r>
              <a:rPr lang="es-MX" sz="2200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2010-2012</a:t>
            </a:r>
            <a:endParaRPr lang="es-MX" sz="2200" dirty="0">
              <a:solidFill>
                <a:srgbClr val="2B2B8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72008" y="6515490"/>
            <a:ext cx="392618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rIns="0" anchor="ctr">
            <a:spAutoFit/>
          </a:bodyPr>
          <a:lstStyle/>
          <a:p>
            <a:pPr eaLnBrk="0" hangingPunct="0"/>
            <a:r>
              <a:rPr lang="es-ES" sz="7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Fuente: estimaciones del CONEVAL con base en el MCS-ENIGH </a:t>
            </a:r>
            <a:r>
              <a:rPr lang="es-ES" sz="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2010 y 2012</a:t>
            </a:r>
          </a:p>
          <a:p>
            <a:pPr eaLnBrk="0" hangingPunct="0"/>
            <a:r>
              <a:rPr lang="es-ES" sz="7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Las estimaciones toman en cuenta la variable combustible. </a:t>
            </a:r>
            <a:endParaRPr lang="es-ES" sz="7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5387748"/>
              </p:ext>
            </p:extLst>
          </p:nvPr>
        </p:nvGraphicFramePr>
        <p:xfrm>
          <a:off x="74143" y="1149180"/>
          <a:ext cx="9032784" cy="5214545"/>
        </p:xfrm>
        <a:graphic>
          <a:graphicData uri="http://schemas.openxmlformats.org/drawingml/2006/table">
            <a:tbl>
              <a:tblPr/>
              <a:tblGrid>
                <a:gridCol w="4072661"/>
                <a:gridCol w="552924"/>
                <a:gridCol w="573420"/>
                <a:gridCol w="465217"/>
                <a:gridCol w="674312"/>
                <a:gridCol w="963010"/>
                <a:gridCol w="382616"/>
                <a:gridCol w="674312"/>
                <a:gridCol w="674312"/>
              </a:tblGrid>
              <a:tr h="2766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Arial"/>
                        </a:rPr>
                        <a:t>Indicadores 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effectLst/>
                          <a:latin typeface="Arial"/>
                        </a:rPr>
                        <a:t>Estados Unidos Mexicanos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3816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Porcentaje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9496" marT="94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Millones de personas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9496" marT="94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Carencias promedio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256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496" marR="9496" marT="94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1" i="0" u="none" strike="noStrike">
                          <a:effectLst/>
                          <a:latin typeface="Arial"/>
                        </a:rPr>
                        <a:t>Pobreza</a:t>
                      </a:r>
                    </a:p>
                  </a:txBody>
                  <a:tcPr marL="9496" marR="9496" marT="949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solidFill>
                            <a:srgbClr val="FFCC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341845" marT="949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FFCC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341845" marT="949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FFCC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9496" marT="949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FFCC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341845" marT="949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FFCC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341845" marT="949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FFCC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9496" marT="949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solidFill>
                            <a:srgbClr val="FFCC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341845" marT="949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FFCC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341845" marT="9496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auto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Población en situación de pobreza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46.1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45.5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52.8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53.3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2.6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2.4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auto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    Población en situación de pobreza moderada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34.8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35.7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39.8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41.8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2.0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auto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    Población en situación de pobreza extrema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11.3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9.8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13.0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11.5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3.8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3.7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auto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Población vulnerable por carencias sociales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28.1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28.6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32.1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33.5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1.9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1.8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auto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Población vulnerable por ingresos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5.9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6.2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6.7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7.2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0.0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0.0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auto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Población no pobre y no vulnerable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19.9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19.8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22.8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23.2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0.0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0.0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just" fontAlgn="b"/>
                      <a:r>
                        <a:rPr lang="es-MX" sz="1050" b="1" i="0" u="none" strike="noStrike" dirty="0">
                          <a:effectLst/>
                          <a:latin typeface="Arial"/>
                        </a:rPr>
                        <a:t>Privación social</a:t>
                      </a:r>
                    </a:p>
                  </a:txBody>
                  <a:tcPr marL="9496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Población con al menos una carencia social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74.2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74.1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85.0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86.9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2.3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Población con al menos tres carencias sociales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28.2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23.9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32.4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28.1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3.6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3.5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1" i="0" u="none" strike="noStrike">
                          <a:effectLst/>
                          <a:latin typeface="Arial"/>
                        </a:rPr>
                        <a:t>Indicadores de carencia social</a:t>
                      </a:r>
                    </a:p>
                  </a:txBody>
                  <a:tcPr marL="9496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>
                          <a:effectLst/>
                          <a:latin typeface="Arial"/>
                        </a:rPr>
                        <a:t>Rezago educativo</a:t>
                      </a:r>
                    </a:p>
                  </a:txBody>
                  <a:tcPr marL="227897" marR="9496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20.7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19.2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23.7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22.6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3.1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2.9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effectLst/>
                          <a:latin typeface="Arial"/>
                        </a:rPr>
                        <a:t>Carencia por acceso a los servicios de salud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29.2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21.5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33.5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25.3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3.0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effectLst/>
                          <a:latin typeface="Arial"/>
                        </a:rPr>
                        <a:t>Carencia por acceso a la seguridad social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60.7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61.2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69.6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71.8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2.5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2.3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effectLst/>
                          <a:latin typeface="Arial"/>
                        </a:rPr>
                        <a:t>Carencia por calidad y espacios en la vivienda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15.2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13.6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17.4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15.9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3.6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3.4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Carencia por acceso a los servicios básicos en la vivienda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22.9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21.2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26.3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24.9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3.3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3.2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0" i="0" u="none" strike="noStrike">
                          <a:effectLst/>
                          <a:latin typeface="Arial"/>
                        </a:rPr>
                        <a:t>Carencia por acceso a la alimentación</a:t>
                      </a:r>
                    </a:p>
                  </a:txBody>
                  <a:tcPr marL="227897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24.8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23.3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28.4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27.4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3.0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2.9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9866">
                <a:tc>
                  <a:txBody>
                    <a:bodyPr/>
                    <a:lstStyle/>
                    <a:p>
                      <a:pPr algn="l" fontAlgn="b"/>
                      <a:r>
                        <a:rPr lang="es-MX" sz="1050" b="1" i="0" u="none" strike="noStrike">
                          <a:effectLst/>
                          <a:latin typeface="Arial"/>
                        </a:rPr>
                        <a:t>Bienestar</a:t>
                      </a:r>
                    </a:p>
                  </a:txBody>
                  <a:tcPr marL="9496" marR="9496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093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Población con ingreso inferior a la línea de bienestar mínimo</a:t>
                      </a:r>
                    </a:p>
                  </a:txBody>
                  <a:tcPr marL="227897" marR="9496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19.4</a:t>
                      </a:r>
                    </a:p>
                  </a:txBody>
                  <a:tcPr marL="9496" marR="113948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20.0</a:t>
                      </a:r>
                    </a:p>
                  </a:txBody>
                  <a:tcPr marL="9496" marR="113948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22.2</a:t>
                      </a:r>
                    </a:p>
                  </a:txBody>
                  <a:tcPr marL="9496" marR="113948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23.5</a:t>
                      </a:r>
                    </a:p>
                  </a:txBody>
                  <a:tcPr marL="9496" marR="113948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2.9</a:t>
                      </a:r>
                    </a:p>
                  </a:txBody>
                  <a:tcPr marL="9496" marR="113948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2.5</a:t>
                      </a:r>
                    </a:p>
                  </a:txBody>
                  <a:tcPr marL="9496" marR="113948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56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0" i="0" u="none" strike="noStrike" dirty="0">
                          <a:effectLst/>
                          <a:latin typeface="Arial"/>
                        </a:rPr>
                        <a:t>Población con ingreso inferior a la línea de bienestar</a:t>
                      </a:r>
                    </a:p>
                  </a:txBody>
                  <a:tcPr marL="227897" marR="9496" marT="94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52.0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51.6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59.6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60.6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effectLst/>
                          <a:latin typeface="Arial"/>
                        </a:rPr>
                        <a:t>2.3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>
                          <a:effectLst/>
                          <a:latin typeface="Arial"/>
                        </a:rPr>
                        <a:t>2.1</a:t>
                      </a:r>
                    </a:p>
                  </a:txBody>
                  <a:tcPr marL="9496" marR="113948" marT="9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7 Rectángulo"/>
          <p:cNvSpPr/>
          <p:nvPr/>
        </p:nvSpPr>
        <p:spPr bwMode="auto">
          <a:xfrm>
            <a:off x="308919" y="2570205"/>
            <a:ext cx="8835081" cy="22242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3345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Text Box 5"/>
          <p:cNvSpPr txBox="1">
            <a:spLocks noChangeArrowheads="1"/>
          </p:cNvSpPr>
          <p:nvPr/>
        </p:nvSpPr>
        <p:spPr bwMode="auto">
          <a:xfrm>
            <a:off x="2142702" y="436563"/>
            <a:ext cx="669237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sz="28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53.3 millone</a:t>
            </a:r>
            <a:r>
              <a:rPr lang="es-ES_tradnl" sz="28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s de personas en pobreza y 11.5 en pobreza extrema</a:t>
            </a:r>
            <a:endParaRPr lang="es-ES_tradnl" sz="2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3 Grupo"/>
          <p:cNvGrpSpPr/>
          <p:nvPr/>
        </p:nvGrpSpPr>
        <p:grpSpPr>
          <a:xfrm>
            <a:off x="505755" y="1654562"/>
            <a:ext cx="7972425" cy="4032560"/>
            <a:chOff x="419100" y="1381124"/>
            <a:chExt cx="7972425" cy="2847976"/>
          </a:xfrm>
        </p:grpSpPr>
        <p:sp>
          <p:nvSpPr>
            <p:cNvPr id="5" name="4 Rectángulo redondeado"/>
            <p:cNvSpPr/>
            <p:nvPr/>
          </p:nvSpPr>
          <p:spPr bwMode="auto">
            <a:xfrm>
              <a:off x="419100" y="1381124"/>
              <a:ext cx="7972425" cy="2847976"/>
            </a:xfrm>
            <a:prstGeom prst="roundRect">
              <a:avLst/>
            </a:prstGeom>
            <a:solidFill>
              <a:srgbClr val="2B2B8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s-ES" smtClean="0">
                <a:solidFill>
                  <a:srgbClr val="000000"/>
                </a:solidFill>
                <a:latin typeface="Times" charset="0"/>
              </a:endParaRPr>
            </a:p>
          </p:txBody>
        </p:sp>
        <p:sp>
          <p:nvSpPr>
            <p:cNvPr id="6" name="2 Marcador de contenido"/>
            <p:cNvSpPr txBox="1">
              <a:spLocks/>
            </p:cNvSpPr>
            <p:nvPr/>
          </p:nvSpPr>
          <p:spPr>
            <a:xfrm>
              <a:off x="593570" y="1740445"/>
              <a:ext cx="7750097" cy="2268142"/>
            </a:xfrm>
            <a:prstGeom prst="rect">
              <a:avLst/>
            </a:prstGeom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" sz="3300" dirty="0" smtClean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La pobreza en el país es la suma de la pobreza en las 32 entidades de la república.</a:t>
              </a:r>
            </a:p>
            <a:p>
              <a:pPr algn="ctr" eaLnBrk="0" hangingPunct="0">
                <a:spcBef>
                  <a:spcPct val="20000"/>
                </a:spcBef>
              </a:pPr>
              <a:r>
                <a:rPr lang="es-ES" sz="3300" kern="0" dirty="0" smtClean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La pobreza en cada entidad federativa es la suma de la pobreza en cada uno de sus municipios</a:t>
              </a:r>
              <a:endParaRPr lang="es-MX" sz="3300" kern="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2483439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966275" y="6613525"/>
            <a:ext cx="52101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rIns="0" anchor="ctr">
            <a:spAutoFit/>
          </a:bodyPr>
          <a:lstStyle/>
          <a:p>
            <a:pPr algn="ctr" eaLnBrk="0" hangingPunct="0"/>
            <a:r>
              <a:rPr lang="es-ES" sz="1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Fuente: estimaciones del CONEVAL con base en el MCS-ENIGH 2010 y 2012</a:t>
            </a:r>
            <a:endParaRPr lang="es-ES" sz="1000" u="sng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114505" y="263138"/>
            <a:ext cx="7029495" cy="833069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s-MX" sz="2200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Población en </a:t>
            </a:r>
            <a:r>
              <a:rPr lang="es-MX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pobreza extrema</a:t>
            </a:r>
            <a:r>
              <a:rPr lang="es-MX" sz="2200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, según entidad federativa</a:t>
            </a:r>
            <a:r>
              <a:rPr lang="es-MX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,</a:t>
            </a:r>
            <a:r>
              <a:rPr lang="es-MX" sz="2200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2010-2012</a:t>
            </a:r>
            <a:endParaRPr lang="es-ES" sz="2200" b="1" dirty="0" smtClean="0">
              <a:solidFill>
                <a:srgbClr val="1C3F94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676" y="1008129"/>
            <a:ext cx="8487757" cy="541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539720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1918775" y="6613525"/>
            <a:ext cx="52101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rIns="0" anchor="ctr">
            <a:spAutoFit/>
          </a:bodyPr>
          <a:lstStyle/>
          <a:p>
            <a:pPr algn="ctr" eaLnBrk="0" hangingPunct="0"/>
            <a:r>
              <a:rPr lang="es-ES" sz="1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Fuente: estimaciones del CONEVAL con base en el MCS-ENIGH </a:t>
            </a:r>
            <a:r>
              <a:rPr lang="es-ES" sz="1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2010 y 2012</a:t>
            </a:r>
            <a:endParaRPr lang="es-ES" sz="1000" u="sng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2114505" y="187795"/>
            <a:ext cx="7029495" cy="833069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s-MX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Número de carencias promedio</a:t>
            </a:r>
            <a:r>
              <a:rPr lang="es-MX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s-MX" sz="2200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de la población en </a:t>
            </a:r>
            <a:r>
              <a:rPr lang="es-MX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pobreza extrema</a:t>
            </a:r>
            <a:endParaRPr lang="es-MX" sz="2200" b="1" dirty="0" smtClean="0">
              <a:solidFill>
                <a:srgbClr val="1C3F94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476" y="1144433"/>
            <a:ext cx="8500030" cy="5362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22928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12"/>
          <p:cNvSpPr>
            <a:spLocks noChangeArrowheads="1"/>
          </p:cNvSpPr>
          <p:nvPr/>
        </p:nvSpPr>
        <p:spPr bwMode="auto">
          <a:xfrm>
            <a:off x="966788" y="6573838"/>
            <a:ext cx="75485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>
            <a:spAutoFit/>
          </a:bodyPr>
          <a:lstStyle/>
          <a:p>
            <a:r>
              <a:rPr lang="es-ES" sz="1000">
                <a:solidFill>
                  <a:srgbClr val="FFFF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Fuente: estimaciones del CONEVAL con base en  el MCS-ENIGH 2010 y la muestra del  Censo de Población y Vivienda 2010.</a:t>
            </a:r>
            <a:endParaRPr lang="es-ES" sz="1000" u="sng">
              <a:solidFill>
                <a:srgbClr val="FFFF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707" name="9 Rectángulo"/>
          <p:cNvSpPr>
            <a:spLocks noChangeArrowheads="1"/>
          </p:cNvSpPr>
          <p:nvPr/>
        </p:nvSpPr>
        <p:spPr bwMode="auto">
          <a:xfrm>
            <a:off x="2125663" y="220663"/>
            <a:ext cx="69738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1"/>
            <a:r>
              <a:rPr lang="es-ES" b="1" dirty="0" smtClean="0">
                <a:solidFill>
                  <a:srgbClr val="333399"/>
                </a:solidFill>
                <a:latin typeface="Tahoma" charset="0"/>
                <a:cs typeface="Tahoma" charset="0"/>
              </a:rPr>
              <a:t>Veinte </a:t>
            </a:r>
            <a:r>
              <a:rPr lang="es-ES" b="1" dirty="0">
                <a:solidFill>
                  <a:srgbClr val="333399"/>
                </a:solidFill>
                <a:latin typeface="Tahoma" charset="0"/>
                <a:cs typeface="Tahoma" charset="0"/>
              </a:rPr>
              <a:t>municipios con </a:t>
            </a:r>
            <a:r>
              <a:rPr lang="es-ES" b="1" u="sng" dirty="0" smtClean="0">
                <a:solidFill>
                  <a:srgbClr val="C00000"/>
                </a:solidFill>
                <a:latin typeface="Tahoma" charset="0"/>
                <a:cs typeface="Tahoma" charset="0"/>
              </a:rPr>
              <a:t>mayor número de carencias promedio en pobreza extrema  </a:t>
            </a:r>
            <a:r>
              <a:rPr lang="es-ES" b="1" dirty="0" smtClean="0">
                <a:solidFill>
                  <a:srgbClr val="333399"/>
                </a:solidFill>
                <a:latin typeface="Tahoma" charset="0"/>
                <a:cs typeface="Tahoma" charset="0"/>
              </a:rPr>
              <a:t>2010</a:t>
            </a:r>
            <a:endParaRPr lang="es-ES_tradnl" b="1" dirty="0">
              <a:solidFill>
                <a:srgbClr val="333399"/>
              </a:solidFill>
              <a:latin typeface="Tahoma" charset="0"/>
              <a:cs typeface="Tahoma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35" y="1971676"/>
            <a:ext cx="9092729" cy="303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03096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dirty="0" smtClean="0"/>
              <a:t>Umbrales  e indicadores para determinar la pobreza y la pobreza extrema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xmlns="" val="4096980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Abrir llave"/>
          <p:cNvSpPr/>
          <p:nvPr/>
        </p:nvSpPr>
        <p:spPr bwMode="auto">
          <a:xfrm>
            <a:off x="2437487" y="2188617"/>
            <a:ext cx="304069" cy="2520000"/>
          </a:xfrm>
          <a:prstGeom prst="leftBrace">
            <a:avLst>
              <a:gd name="adj1" fmla="val 8333"/>
              <a:gd name="adj2" fmla="val 42496"/>
            </a:avLst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smtClean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8" name="7 Proceso alternativo"/>
          <p:cNvSpPr/>
          <p:nvPr/>
        </p:nvSpPr>
        <p:spPr bwMode="auto">
          <a:xfrm>
            <a:off x="40217" y="2397416"/>
            <a:ext cx="2340000" cy="1717368"/>
          </a:xfrm>
          <a:prstGeom prst="flowChartAlternateProcess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Rezago educativo</a:t>
            </a:r>
          </a:p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promedio </a:t>
            </a:r>
          </a:p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en el hogar </a:t>
            </a:r>
          </a:p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13" name="12 Proceso alternativo"/>
          <p:cNvSpPr/>
          <p:nvPr/>
        </p:nvSpPr>
        <p:spPr bwMode="auto">
          <a:xfrm>
            <a:off x="2773972" y="2348759"/>
            <a:ext cx="2304000" cy="828000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ES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Población de 3 a 15 años</a:t>
            </a:r>
            <a:endParaRPr lang="es-MX" sz="22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14 Proceso alternativo"/>
          <p:cNvSpPr/>
          <p:nvPr/>
        </p:nvSpPr>
        <p:spPr bwMode="auto">
          <a:xfrm>
            <a:off x="2759455" y="3273321"/>
            <a:ext cx="2340000" cy="1260000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anchor="ctr" anchorCtr="0"/>
          <a:lstStyle/>
          <a:p>
            <a:pPr algn="ctr" eaLnBrk="0" hangingPunct="0">
              <a:defRPr/>
            </a:pPr>
            <a:r>
              <a:rPr lang="es-ES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Población de </a:t>
            </a:r>
          </a:p>
          <a:p>
            <a:pPr algn="ctr" eaLnBrk="0" hangingPunct="0">
              <a:defRPr/>
            </a:pPr>
            <a:r>
              <a:rPr lang="es-ES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16 años o más</a:t>
            </a:r>
            <a:endParaRPr lang="es-MX" sz="22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9" name="8 CuadroTexto"/>
          <p:cNvSpPr txBox="1">
            <a:spLocks noChangeArrowheads="1"/>
          </p:cNvSpPr>
          <p:nvPr/>
        </p:nvSpPr>
        <p:spPr bwMode="auto">
          <a:xfrm>
            <a:off x="5546747" y="2533427"/>
            <a:ext cx="30063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1C3F94"/>
                </a:solidFill>
                <a:latin typeface="Arial" charset="0"/>
              </a:rPr>
              <a:t>Asistencia escolar</a:t>
            </a:r>
          </a:p>
        </p:txBody>
      </p:sp>
      <p:sp>
        <p:nvSpPr>
          <p:cNvPr id="21" name="20 Flecha derecha"/>
          <p:cNvSpPr/>
          <p:nvPr/>
        </p:nvSpPr>
        <p:spPr bwMode="auto">
          <a:xfrm>
            <a:off x="5098525" y="2553292"/>
            <a:ext cx="438156" cy="384652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8 CuadroTexto"/>
          <p:cNvSpPr txBox="1">
            <a:spLocks noChangeArrowheads="1"/>
          </p:cNvSpPr>
          <p:nvPr/>
        </p:nvSpPr>
        <p:spPr bwMode="auto">
          <a:xfrm>
            <a:off x="5492512" y="3262737"/>
            <a:ext cx="336555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000" b="1" dirty="0" smtClean="0">
                <a:solidFill>
                  <a:srgbClr val="1C3F94"/>
                </a:solidFill>
                <a:latin typeface="Arial" charset="0"/>
              </a:rPr>
              <a:t>Nacidos hasta 1981: </a:t>
            </a:r>
            <a:br>
              <a:rPr lang="es-MX" sz="2000" b="1" dirty="0" smtClean="0">
                <a:solidFill>
                  <a:srgbClr val="1C3F94"/>
                </a:solidFill>
                <a:latin typeface="Arial" charset="0"/>
              </a:rPr>
            </a:br>
            <a:r>
              <a:rPr lang="es-MX" sz="2000" b="1" dirty="0" smtClean="0">
                <a:solidFill>
                  <a:srgbClr val="1C3F94"/>
                </a:solidFill>
                <a:latin typeface="Arial" charset="0"/>
              </a:rPr>
              <a:t>  </a:t>
            </a:r>
            <a:r>
              <a:rPr lang="es-MX" sz="2000" dirty="0" smtClean="0">
                <a:solidFill>
                  <a:srgbClr val="1C3F94"/>
                </a:solidFill>
                <a:latin typeface="Arial" charset="0"/>
              </a:rPr>
              <a:t>primaria completa</a:t>
            </a:r>
            <a:endParaRPr lang="es-MX" sz="2000" b="1" dirty="0" smtClean="0">
              <a:solidFill>
                <a:srgbClr val="1C3F94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s-MX" sz="2000" b="1" dirty="0" smtClean="0">
                <a:solidFill>
                  <a:srgbClr val="1C3F94"/>
                </a:solidFill>
                <a:latin typeface="Arial" charset="0"/>
              </a:rPr>
              <a:t> Nacidos a partir de 1982: </a:t>
            </a:r>
            <a:br>
              <a:rPr lang="es-MX" sz="2000" b="1" dirty="0" smtClean="0">
                <a:solidFill>
                  <a:srgbClr val="1C3F94"/>
                </a:solidFill>
                <a:latin typeface="Arial" charset="0"/>
              </a:rPr>
            </a:br>
            <a:r>
              <a:rPr lang="es-MX" sz="2000" b="1" dirty="0" smtClean="0">
                <a:solidFill>
                  <a:srgbClr val="1C3F94"/>
                </a:solidFill>
                <a:latin typeface="Arial" charset="0"/>
              </a:rPr>
              <a:t>  </a:t>
            </a:r>
            <a:r>
              <a:rPr lang="es-MX" sz="2000" dirty="0" smtClean="0">
                <a:solidFill>
                  <a:srgbClr val="1C3F94"/>
                </a:solidFill>
                <a:latin typeface="Arial" charset="0"/>
              </a:rPr>
              <a:t>secundaria completa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137963" y="180490"/>
            <a:ext cx="669091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3200" b="1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¿Cómo se determinan los indicadores de carencia social?</a:t>
            </a:r>
          </a:p>
        </p:txBody>
      </p:sp>
      <p:sp>
        <p:nvSpPr>
          <p:cNvPr id="12" name="11 Flecha derecha"/>
          <p:cNvSpPr/>
          <p:nvPr/>
        </p:nvSpPr>
        <p:spPr bwMode="auto">
          <a:xfrm>
            <a:off x="5115453" y="3476189"/>
            <a:ext cx="438156" cy="384652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553074" y="2397416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  <a:latin typeface="Wingdings 2" pitchFamily="18" charset="2"/>
              </a:rPr>
              <a:t>P</a:t>
            </a:r>
            <a:endParaRPr lang="es-MX" sz="3600" b="1" dirty="0">
              <a:solidFill>
                <a:srgbClr val="00B05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8588965" y="3286054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  <a:latin typeface="Wingdings 2" pitchFamily="18" charset="2"/>
              </a:rPr>
              <a:t>P</a:t>
            </a:r>
            <a:endParaRPr lang="es-MX" sz="3600" b="1" dirty="0">
              <a:solidFill>
                <a:srgbClr val="00B050"/>
              </a:solidFill>
            </a:endParaRPr>
          </a:p>
        </p:txBody>
      </p:sp>
      <p:sp>
        <p:nvSpPr>
          <p:cNvPr id="17" name="3 Marcador de número de diapositiva"/>
          <p:cNvSpPr txBox="1">
            <a:spLocks/>
          </p:cNvSpPr>
          <p:nvPr/>
        </p:nvSpPr>
        <p:spPr>
          <a:xfrm>
            <a:off x="7910513" y="6551613"/>
            <a:ext cx="1125537" cy="333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s-ES_tradn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r" eaLnBrk="1" hangingPunct="1"/>
            <a:fld id="{09C8A122-AC8E-4DF2-88F6-5CDE6EB2FC22}" type="slidenum">
              <a:rPr lang="es-ES" sz="1200" smtClean="0">
                <a:solidFill>
                  <a:srgbClr val="FFFFFF"/>
                </a:solidFill>
                <a:latin typeface="Arial" charset="0"/>
              </a:rPr>
              <a:pPr algn="r" eaLnBrk="1" hangingPunct="1"/>
              <a:t>16</a:t>
            </a:fld>
            <a:endParaRPr lang="es-ES" sz="12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606163" y="5573878"/>
            <a:ext cx="5550010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 se tiene la carencia si cumple estas condiciones, dependiendo de la edad.</a:t>
            </a:r>
            <a:endParaRPr lang="es-MX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0957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Proceso alternativo"/>
          <p:cNvSpPr/>
          <p:nvPr/>
        </p:nvSpPr>
        <p:spPr bwMode="auto">
          <a:xfrm>
            <a:off x="3783594" y="1754869"/>
            <a:ext cx="4270633" cy="511182"/>
          </a:xfrm>
          <a:prstGeom prst="flowChartAlternateProcess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eaLnBrk="0" hangingPunct="0">
              <a:defRPr/>
            </a:pPr>
            <a:r>
              <a:rPr lang="es-MX" sz="2200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Afiliación o inscripción</a:t>
            </a:r>
          </a:p>
        </p:txBody>
      </p:sp>
      <p:sp>
        <p:nvSpPr>
          <p:cNvPr id="17" name="16 Proceso alternativo"/>
          <p:cNvSpPr/>
          <p:nvPr/>
        </p:nvSpPr>
        <p:spPr bwMode="auto">
          <a:xfrm>
            <a:off x="3844788" y="2323030"/>
            <a:ext cx="3213144" cy="511182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Seguro Popular</a:t>
            </a:r>
          </a:p>
        </p:txBody>
      </p:sp>
      <p:sp>
        <p:nvSpPr>
          <p:cNvPr id="13" name="12 Proceso alternativo"/>
          <p:cNvSpPr/>
          <p:nvPr/>
        </p:nvSpPr>
        <p:spPr bwMode="auto">
          <a:xfrm>
            <a:off x="3839950" y="3057136"/>
            <a:ext cx="3221254" cy="939125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Institución pública de seguridad social </a:t>
            </a:r>
          </a:p>
        </p:txBody>
      </p:sp>
      <p:sp>
        <p:nvSpPr>
          <p:cNvPr id="20" name="19 Proceso alternativo"/>
          <p:cNvSpPr/>
          <p:nvPr/>
        </p:nvSpPr>
        <p:spPr bwMode="auto">
          <a:xfrm>
            <a:off x="3855447" y="4214808"/>
            <a:ext cx="3213144" cy="839799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Servicios privados de otras instituciones</a:t>
            </a:r>
          </a:p>
        </p:txBody>
      </p:sp>
      <p:sp>
        <p:nvSpPr>
          <p:cNvPr id="21" name="20 Abrir llave"/>
          <p:cNvSpPr/>
          <p:nvPr/>
        </p:nvSpPr>
        <p:spPr bwMode="auto">
          <a:xfrm>
            <a:off x="3353185" y="2007106"/>
            <a:ext cx="386666" cy="3146668"/>
          </a:xfrm>
          <a:prstGeom prst="leftBrace">
            <a:avLst>
              <a:gd name="adj1" fmla="val 0"/>
              <a:gd name="adj2" fmla="val 50000"/>
            </a:avLst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smtClean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2" name="11 Proceso alternativo"/>
          <p:cNvSpPr/>
          <p:nvPr/>
        </p:nvSpPr>
        <p:spPr bwMode="auto">
          <a:xfrm>
            <a:off x="972483" y="2960669"/>
            <a:ext cx="2340000" cy="1368000"/>
          </a:xfrm>
          <a:prstGeom prst="flowChartAlternateProcess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Acceso a los servicios de salud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137963" y="180490"/>
            <a:ext cx="669091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3200" b="1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¿Cómo se determinan los indicadores de carencia social?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7515297" y="2323030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  <a:latin typeface="Wingdings 2" pitchFamily="18" charset="2"/>
              </a:rPr>
              <a:t>P</a:t>
            </a:r>
            <a:endParaRPr lang="es-MX" sz="3600" b="1" dirty="0">
              <a:solidFill>
                <a:srgbClr val="00B05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7515297" y="3203532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  <a:latin typeface="Wingdings 2" pitchFamily="18" charset="2"/>
              </a:rPr>
              <a:t>P</a:t>
            </a:r>
            <a:endParaRPr lang="es-MX" sz="3600" b="1" dirty="0">
              <a:solidFill>
                <a:srgbClr val="00B05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515297" y="4311541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  <a:latin typeface="Wingdings 2" pitchFamily="18" charset="2"/>
              </a:rPr>
              <a:t>P</a:t>
            </a:r>
            <a:endParaRPr lang="es-MX" sz="3600" b="1" dirty="0">
              <a:solidFill>
                <a:srgbClr val="00B050"/>
              </a:solidFill>
            </a:endParaRPr>
          </a:p>
        </p:txBody>
      </p:sp>
      <p:sp>
        <p:nvSpPr>
          <p:cNvPr id="16" name="3 Marcador de número de diapositiva"/>
          <p:cNvSpPr txBox="1">
            <a:spLocks/>
          </p:cNvSpPr>
          <p:nvPr/>
        </p:nvSpPr>
        <p:spPr>
          <a:xfrm>
            <a:off x="7910513" y="6551613"/>
            <a:ext cx="1125537" cy="333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s-ES_tradn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r" eaLnBrk="1" hangingPunct="1"/>
            <a:fld id="{09C8A122-AC8E-4DF2-88F6-5CDE6EB2FC22}" type="slidenum">
              <a:rPr lang="es-ES" sz="1200" smtClean="0">
                <a:solidFill>
                  <a:srgbClr val="FFFFFF"/>
                </a:solidFill>
                <a:latin typeface="Arial" charset="0"/>
              </a:rPr>
              <a:pPr algn="r" eaLnBrk="1" hangingPunct="1"/>
              <a:t>17</a:t>
            </a:fld>
            <a:endParaRPr lang="es-ES" sz="12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606163" y="5573878"/>
            <a:ext cx="5550010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 se tiene la carencia si la persona cuenta con afiliación a alguno de estos servicios</a:t>
            </a:r>
            <a:endParaRPr lang="es-MX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1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Abrir llave"/>
          <p:cNvSpPr/>
          <p:nvPr/>
        </p:nvSpPr>
        <p:spPr bwMode="auto">
          <a:xfrm>
            <a:off x="2017185" y="1393841"/>
            <a:ext cx="283028" cy="4824000"/>
          </a:xfrm>
          <a:prstGeom prst="leftBrace">
            <a:avLst>
              <a:gd name="adj1" fmla="val 8333"/>
              <a:gd name="adj2" fmla="val 42496"/>
            </a:avLst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smtClean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8" name="7 Proceso alternativo"/>
          <p:cNvSpPr/>
          <p:nvPr/>
        </p:nvSpPr>
        <p:spPr bwMode="auto">
          <a:xfrm>
            <a:off x="19055" y="2793842"/>
            <a:ext cx="1944000" cy="1332000"/>
          </a:xfrm>
          <a:prstGeom prst="flowChartAlternateProcess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Acceso a la seguridad</a:t>
            </a:r>
          </a:p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social</a:t>
            </a:r>
          </a:p>
          <a:p>
            <a:pPr algn="ctr" eaLnBrk="0" hangingPunct="0">
              <a:defRPr/>
            </a:pPr>
            <a:endParaRPr lang="es-MX" sz="2200" b="1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8 CuadroTexto"/>
          <p:cNvSpPr txBox="1">
            <a:spLocks noChangeArrowheads="1"/>
          </p:cNvSpPr>
          <p:nvPr/>
        </p:nvSpPr>
        <p:spPr bwMode="auto">
          <a:xfrm>
            <a:off x="4757971" y="1419363"/>
            <a:ext cx="367658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1800" b="1" dirty="0" smtClean="0">
                <a:solidFill>
                  <a:srgbClr val="1C3F94"/>
                </a:solidFill>
                <a:latin typeface="Arial" charset="0"/>
              </a:rPr>
              <a:t>Ocupados con prestaciones mínimas </a:t>
            </a:r>
          </a:p>
          <a:p>
            <a:r>
              <a:rPr lang="es-MX" sz="1800" b="1" dirty="0" smtClean="0">
                <a:solidFill>
                  <a:srgbClr val="1C3F94"/>
                </a:solidFill>
                <a:latin typeface="Arial" charset="0"/>
              </a:rPr>
              <a:t>Jubilados o pensionados</a:t>
            </a:r>
          </a:p>
        </p:txBody>
      </p:sp>
      <p:sp>
        <p:nvSpPr>
          <p:cNvPr id="13" name="12 Proceso alternativo"/>
          <p:cNvSpPr/>
          <p:nvPr/>
        </p:nvSpPr>
        <p:spPr bwMode="auto">
          <a:xfrm>
            <a:off x="2348579" y="1543201"/>
            <a:ext cx="2052000" cy="796028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Acceso directo</a:t>
            </a:r>
          </a:p>
        </p:txBody>
      </p:sp>
      <p:sp>
        <p:nvSpPr>
          <p:cNvPr id="14" name="13 Proceso alternativo"/>
          <p:cNvSpPr/>
          <p:nvPr/>
        </p:nvSpPr>
        <p:spPr bwMode="auto">
          <a:xfrm>
            <a:off x="2343742" y="2513958"/>
            <a:ext cx="2052000" cy="854765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Núcleos familiares</a:t>
            </a:r>
          </a:p>
        </p:txBody>
      </p:sp>
      <p:sp>
        <p:nvSpPr>
          <p:cNvPr id="15" name="14 Proceso alternativo"/>
          <p:cNvSpPr/>
          <p:nvPr/>
        </p:nvSpPr>
        <p:spPr bwMode="auto">
          <a:xfrm>
            <a:off x="2360680" y="3544893"/>
            <a:ext cx="2052000" cy="1584109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ES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Otros núcleos familiares y contratación voluntaria</a:t>
            </a:r>
            <a:endParaRPr lang="es-MX" sz="22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" name="8 CuadroTexto"/>
          <p:cNvSpPr txBox="1">
            <a:spLocks noChangeArrowheads="1"/>
          </p:cNvSpPr>
          <p:nvPr/>
        </p:nvSpPr>
        <p:spPr bwMode="auto">
          <a:xfrm>
            <a:off x="4774903" y="2708627"/>
            <a:ext cx="38184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1C3F94"/>
                </a:solidFill>
                <a:latin typeface="Arial" charset="0"/>
              </a:rPr>
              <a:t>Parentesco directo*</a:t>
            </a:r>
          </a:p>
        </p:txBody>
      </p:sp>
      <p:sp>
        <p:nvSpPr>
          <p:cNvPr id="19" name="8 CuadroTexto"/>
          <p:cNvSpPr txBox="1">
            <a:spLocks noChangeArrowheads="1"/>
          </p:cNvSpPr>
          <p:nvPr/>
        </p:nvSpPr>
        <p:spPr bwMode="auto">
          <a:xfrm>
            <a:off x="4879387" y="3669877"/>
            <a:ext cx="3539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000" b="1" dirty="0" smtClean="0">
                <a:solidFill>
                  <a:srgbClr val="1C3F94"/>
                </a:solidFill>
                <a:latin typeface="Arial" charset="0"/>
              </a:rPr>
              <a:t>Cuentan con servicios médicos por algún familiar, por muerte del asegurado o contratación propia</a:t>
            </a:r>
            <a:endParaRPr lang="es-MX" sz="2000" b="1" dirty="0" smtClean="0">
              <a:solidFill>
                <a:srgbClr val="1C3F94"/>
              </a:solidFill>
              <a:latin typeface="Arial" charset="0"/>
            </a:endParaRPr>
          </a:p>
        </p:txBody>
      </p:sp>
      <p:sp>
        <p:nvSpPr>
          <p:cNvPr id="21" name="20 Flecha derecha"/>
          <p:cNvSpPr/>
          <p:nvPr/>
        </p:nvSpPr>
        <p:spPr bwMode="auto">
          <a:xfrm>
            <a:off x="4414466" y="1725961"/>
            <a:ext cx="432000" cy="360000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" name="21 Flecha derecha"/>
          <p:cNvSpPr/>
          <p:nvPr/>
        </p:nvSpPr>
        <p:spPr bwMode="auto">
          <a:xfrm>
            <a:off x="4403433" y="2728873"/>
            <a:ext cx="432000" cy="360000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" name="22 Flecha derecha"/>
          <p:cNvSpPr/>
          <p:nvPr/>
        </p:nvSpPr>
        <p:spPr bwMode="auto">
          <a:xfrm>
            <a:off x="4430134" y="4140604"/>
            <a:ext cx="432000" cy="360000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24 Proceso alternativo"/>
          <p:cNvSpPr/>
          <p:nvPr/>
        </p:nvSpPr>
        <p:spPr bwMode="auto">
          <a:xfrm>
            <a:off x="2393337" y="5263621"/>
            <a:ext cx="4365187" cy="838427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eaLnBrk="0" hangingPunct="0">
              <a:defRPr/>
            </a:pPr>
            <a:r>
              <a:rPr lang="es-ES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Programas sociales de pensiones para adultos mayores</a:t>
            </a:r>
          </a:p>
        </p:txBody>
      </p:sp>
      <p:sp>
        <p:nvSpPr>
          <p:cNvPr id="27" name="6 CuadroTexto"/>
          <p:cNvSpPr txBox="1">
            <a:spLocks noChangeArrowheads="1"/>
          </p:cNvSpPr>
          <p:nvPr/>
        </p:nvSpPr>
        <p:spPr bwMode="auto">
          <a:xfrm>
            <a:off x="246063" y="6537325"/>
            <a:ext cx="70834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*En los términos de la Ley del Seguro Social</a:t>
            </a:r>
            <a:endParaRPr lang="es-ES" sz="10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137963" y="180490"/>
            <a:ext cx="669091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3200" b="1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¿Cómo se determinan los indicadores de carencia social?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8499950" y="1536784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  <a:latin typeface="Wingdings 2" pitchFamily="18" charset="2"/>
              </a:rPr>
              <a:t>P</a:t>
            </a:r>
            <a:endParaRPr lang="es-MX" sz="3600" b="1" dirty="0">
              <a:solidFill>
                <a:srgbClr val="00B05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8499950" y="2618174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  <a:latin typeface="Wingdings 2" pitchFamily="18" charset="2"/>
              </a:rPr>
              <a:t>P</a:t>
            </a:r>
            <a:endParaRPr lang="es-MX" sz="3600" b="1" dirty="0">
              <a:solidFill>
                <a:srgbClr val="00B050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8499950" y="3997438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  <a:latin typeface="Wingdings 2" pitchFamily="18" charset="2"/>
              </a:rPr>
              <a:t>P</a:t>
            </a:r>
            <a:endParaRPr lang="es-MX" sz="3600" b="1" dirty="0">
              <a:solidFill>
                <a:srgbClr val="00B050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8499950" y="5359668"/>
            <a:ext cx="538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 smtClean="0">
                <a:solidFill>
                  <a:srgbClr val="00B050"/>
                </a:solidFill>
                <a:latin typeface="Wingdings 2" pitchFamily="18" charset="2"/>
              </a:rPr>
              <a:t>P</a:t>
            </a:r>
            <a:endParaRPr lang="es-MX" sz="3600" b="1" dirty="0">
              <a:solidFill>
                <a:srgbClr val="00B050"/>
              </a:solidFill>
            </a:endParaRPr>
          </a:p>
        </p:txBody>
      </p:sp>
      <p:sp>
        <p:nvSpPr>
          <p:cNvPr id="28" name="3 Marcador de número de diapositiva"/>
          <p:cNvSpPr txBox="1">
            <a:spLocks/>
          </p:cNvSpPr>
          <p:nvPr/>
        </p:nvSpPr>
        <p:spPr>
          <a:xfrm>
            <a:off x="7910513" y="6551613"/>
            <a:ext cx="1125537" cy="333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s-ES_tradn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r" eaLnBrk="1" hangingPunct="1"/>
            <a:fld id="{09C8A122-AC8E-4DF2-88F6-5CDE6EB2FC22}" type="slidenum">
              <a:rPr lang="es-ES" sz="1200" smtClean="0">
                <a:solidFill>
                  <a:srgbClr val="FFFFFF"/>
                </a:solidFill>
                <a:latin typeface="Arial" charset="0"/>
              </a:rPr>
              <a:pPr algn="r" eaLnBrk="1" hangingPunct="1"/>
              <a:t>18</a:t>
            </a:fld>
            <a:endParaRPr lang="es-ES" sz="12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2886323" y="6151338"/>
            <a:ext cx="6106553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No se tiene la carencia si se cumple con alguna de estas condiciones</a:t>
            </a:r>
            <a:endParaRPr lang="es-MX" sz="1400" dirty="0">
              <a:latin typeface="Arial" pitchFamily="34" charset="0"/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3973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Abrir llave"/>
          <p:cNvSpPr/>
          <p:nvPr/>
        </p:nvSpPr>
        <p:spPr bwMode="auto">
          <a:xfrm>
            <a:off x="2282639" y="1624562"/>
            <a:ext cx="236828" cy="4068000"/>
          </a:xfrm>
          <a:prstGeom prst="leftBrace">
            <a:avLst>
              <a:gd name="adj1" fmla="val 8333"/>
              <a:gd name="adj2" fmla="val 42496"/>
            </a:avLst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smtClean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8" name="7 Proceso alternativo"/>
          <p:cNvSpPr/>
          <p:nvPr/>
        </p:nvSpPr>
        <p:spPr bwMode="auto">
          <a:xfrm>
            <a:off x="37156" y="2759974"/>
            <a:ext cx="2219100" cy="1224000"/>
          </a:xfrm>
          <a:prstGeom prst="flowChartAlternateProcess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Calidad y espacios de la vivienda</a:t>
            </a:r>
          </a:p>
        </p:txBody>
      </p:sp>
      <p:sp>
        <p:nvSpPr>
          <p:cNvPr id="11" name="8 CuadroTexto"/>
          <p:cNvSpPr txBox="1">
            <a:spLocks noChangeArrowheads="1"/>
          </p:cNvSpPr>
          <p:nvPr/>
        </p:nvSpPr>
        <p:spPr bwMode="auto">
          <a:xfrm>
            <a:off x="4142065" y="1648311"/>
            <a:ext cx="38139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1C3F94"/>
                </a:solidFill>
                <a:latin typeface="Arial" charset="0"/>
              </a:rPr>
              <a:t>Material de desecho o lámina de cartón</a:t>
            </a:r>
            <a:endParaRPr lang="es-ES" sz="2000" b="1" dirty="0" smtClean="0">
              <a:solidFill>
                <a:srgbClr val="1C3F94"/>
              </a:solidFill>
              <a:latin typeface="Arial" charset="0"/>
            </a:endParaRPr>
          </a:p>
        </p:txBody>
      </p:sp>
      <p:sp>
        <p:nvSpPr>
          <p:cNvPr id="13" name="12 Proceso alternativo"/>
          <p:cNvSpPr/>
          <p:nvPr/>
        </p:nvSpPr>
        <p:spPr bwMode="auto">
          <a:xfrm>
            <a:off x="2573068" y="1796759"/>
            <a:ext cx="1105199" cy="468086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Techos</a:t>
            </a:r>
          </a:p>
        </p:txBody>
      </p:sp>
      <p:sp>
        <p:nvSpPr>
          <p:cNvPr id="14" name="13 Proceso alternativo"/>
          <p:cNvSpPr/>
          <p:nvPr/>
        </p:nvSpPr>
        <p:spPr bwMode="auto">
          <a:xfrm>
            <a:off x="2588540" y="2745985"/>
            <a:ext cx="1105199" cy="468086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Muros</a:t>
            </a:r>
          </a:p>
        </p:txBody>
      </p:sp>
      <p:sp>
        <p:nvSpPr>
          <p:cNvPr id="15" name="14 Proceso alternativo"/>
          <p:cNvSpPr/>
          <p:nvPr/>
        </p:nvSpPr>
        <p:spPr bwMode="auto">
          <a:xfrm>
            <a:off x="2575871" y="4118792"/>
            <a:ext cx="1105199" cy="468086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Pisos</a:t>
            </a:r>
          </a:p>
        </p:txBody>
      </p:sp>
      <p:sp>
        <p:nvSpPr>
          <p:cNvPr id="16" name="15 Proceso alternativo"/>
          <p:cNvSpPr/>
          <p:nvPr/>
        </p:nvSpPr>
        <p:spPr bwMode="auto">
          <a:xfrm>
            <a:off x="2508867" y="4937031"/>
            <a:ext cx="1944000" cy="479198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Hacinamiento</a:t>
            </a:r>
          </a:p>
        </p:txBody>
      </p:sp>
      <p:sp>
        <p:nvSpPr>
          <p:cNvPr id="18" name="8 CuadroTexto"/>
          <p:cNvSpPr txBox="1">
            <a:spLocks noChangeArrowheads="1"/>
          </p:cNvSpPr>
          <p:nvPr/>
        </p:nvSpPr>
        <p:spPr bwMode="auto">
          <a:xfrm>
            <a:off x="4130796" y="2631587"/>
            <a:ext cx="41444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1C3F94"/>
                </a:solidFill>
                <a:latin typeface="Arial" charset="0"/>
              </a:rPr>
              <a:t>Embarro o bajareque; de carrizo, bambú o palma; de lámina de cartón, metálica o asbesto; o materia de desecho</a:t>
            </a:r>
            <a:endParaRPr lang="es-ES" sz="2000" b="1" dirty="0" smtClean="0">
              <a:solidFill>
                <a:srgbClr val="1C3F94"/>
              </a:solidFill>
              <a:latin typeface="Arial" charset="0"/>
            </a:endParaRPr>
          </a:p>
        </p:txBody>
      </p:sp>
      <p:sp>
        <p:nvSpPr>
          <p:cNvPr id="19" name="8 CuadroTexto"/>
          <p:cNvSpPr txBox="1">
            <a:spLocks noChangeArrowheads="1"/>
          </p:cNvSpPr>
          <p:nvPr/>
        </p:nvSpPr>
        <p:spPr bwMode="auto">
          <a:xfrm>
            <a:off x="4207544" y="4151743"/>
            <a:ext cx="38139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1C3F94"/>
                </a:solidFill>
                <a:latin typeface="Arial" charset="0"/>
              </a:rPr>
              <a:t>Tierra</a:t>
            </a:r>
          </a:p>
        </p:txBody>
      </p:sp>
      <p:sp>
        <p:nvSpPr>
          <p:cNvPr id="20" name="8 CuadroTexto"/>
          <p:cNvSpPr txBox="1">
            <a:spLocks noChangeArrowheads="1"/>
          </p:cNvSpPr>
          <p:nvPr/>
        </p:nvSpPr>
        <p:spPr bwMode="auto">
          <a:xfrm>
            <a:off x="4941424" y="4887133"/>
            <a:ext cx="38139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1C3F94"/>
                </a:solidFill>
                <a:latin typeface="Arial" charset="0"/>
              </a:rPr>
              <a:t>Razón de residentes por cuarto mayor o igual a 2.5</a:t>
            </a:r>
          </a:p>
        </p:txBody>
      </p:sp>
      <p:sp>
        <p:nvSpPr>
          <p:cNvPr id="21" name="20 Flecha derecha"/>
          <p:cNvSpPr/>
          <p:nvPr/>
        </p:nvSpPr>
        <p:spPr bwMode="auto">
          <a:xfrm>
            <a:off x="3716505" y="1865941"/>
            <a:ext cx="397186" cy="255591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" name="21 Flecha derecha"/>
          <p:cNvSpPr/>
          <p:nvPr/>
        </p:nvSpPr>
        <p:spPr bwMode="auto">
          <a:xfrm>
            <a:off x="3739044" y="2818364"/>
            <a:ext cx="397186" cy="255591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" name="22 Flecha derecha"/>
          <p:cNvSpPr/>
          <p:nvPr/>
        </p:nvSpPr>
        <p:spPr bwMode="auto">
          <a:xfrm>
            <a:off x="3741676" y="4227684"/>
            <a:ext cx="397186" cy="255591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4" name="23 Flecha derecha"/>
          <p:cNvSpPr/>
          <p:nvPr/>
        </p:nvSpPr>
        <p:spPr bwMode="auto">
          <a:xfrm>
            <a:off x="4494495" y="5070718"/>
            <a:ext cx="397186" cy="255591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137963" y="180490"/>
            <a:ext cx="669091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3200" b="1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¿Cómo se determinan los indicadores de carencia social?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8499950" y="1670570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  <a:latin typeface="Wingdings 2" pitchFamily="18" charset="2"/>
              </a:rPr>
              <a:t>O</a:t>
            </a:r>
            <a:endParaRPr lang="es-MX" sz="3600" b="1" dirty="0">
              <a:solidFill>
                <a:srgbClr val="FF0000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8499950" y="2818364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  <a:latin typeface="Wingdings 2" pitchFamily="18" charset="2"/>
              </a:rPr>
              <a:t>O</a:t>
            </a:r>
            <a:endParaRPr lang="es-MX" sz="3600" b="1" dirty="0">
              <a:solidFill>
                <a:srgbClr val="FF0000"/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8513991" y="3983974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  <a:latin typeface="Wingdings 2" pitchFamily="18" charset="2"/>
              </a:rPr>
              <a:t>O</a:t>
            </a:r>
            <a:endParaRPr lang="es-MX" sz="3600" b="1" dirty="0">
              <a:solidFill>
                <a:srgbClr val="FF0000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8513991" y="5003143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  <a:latin typeface="Wingdings 2" pitchFamily="18" charset="2"/>
              </a:rPr>
              <a:t>O</a:t>
            </a:r>
            <a:endParaRPr lang="es-MX" sz="3600" b="1" dirty="0">
              <a:solidFill>
                <a:srgbClr val="FF000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66893" y="5902034"/>
            <a:ext cx="8175731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Todo el hogar es carente si </a:t>
            </a:r>
            <a:r>
              <a:rPr lang="es-MX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 vivienda 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presenta </a:t>
            </a:r>
            <a:r>
              <a:rPr lang="es-MX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alguno de estos 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elementos.</a:t>
            </a:r>
            <a:endParaRPr lang="es-MX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3 Marcador de número de diapositiva"/>
          <p:cNvSpPr txBox="1">
            <a:spLocks/>
          </p:cNvSpPr>
          <p:nvPr/>
        </p:nvSpPr>
        <p:spPr>
          <a:xfrm>
            <a:off x="7910513" y="6551613"/>
            <a:ext cx="1125537" cy="333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s-ES_tradn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r" eaLnBrk="1" hangingPunct="1"/>
            <a:fld id="{09C8A122-AC8E-4DF2-88F6-5CDE6EB2FC22}" type="slidenum">
              <a:rPr lang="es-ES" sz="1200" smtClean="0">
                <a:solidFill>
                  <a:srgbClr val="FFFFFF"/>
                </a:solidFill>
                <a:latin typeface="Arial" charset="0"/>
              </a:rPr>
              <a:pPr algn="r" eaLnBrk="1" hangingPunct="1"/>
              <a:t>19</a:t>
            </a:fld>
            <a:endParaRPr lang="es-ES" sz="12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162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2133600" y="212492"/>
            <a:ext cx="6958013" cy="55086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/>
          <a:lstStyle/>
          <a:p>
            <a:pPr eaLnBrk="0" hangingPunct="0">
              <a:defRPr/>
            </a:pPr>
            <a:r>
              <a:rPr lang="es-MX" sz="2800" b="1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Medición </a:t>
            </a:r>
            <a:r>
              <a:rPr lang="es-MX" sz="2800" b="1" dirty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de la </a:t>
            </a:r>
            <a:r>
              <a:rPr lang="es-MX" sz="2800" b="1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pobreza de acuerdo a la Ley Gral. de Desarrollo Social</a:t>
            </a:r>
            <a:endParaRPr lang="es-MX" sz="2800" b="1" dirty="0">
              <a:solidFill>
                <a:srgbClr val="2B2B8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6 Elipse"/>
          <p:cNvSpPr>
            <a:spLocks noChangeAspect="1"/>
          </p:cNvSpPr>
          <p:nvPr/>
        </p:nvSpPr>
        <p:spPr bwMode="auto">
          <a:xfrm>
            <a:off x="395536" y="2566216"/>
            <a:ext cx="1919641" cy="1654872"/>
          </a:xfrm>
          <a:prstGeom prst="ellipse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/>
          <a:lstStyle/>
          <a:p>
            <a:pPr eaLnBrk="0" hangingPunct="0">
              <a:defRPr/>
            </a:pPr>
            <a:endParaRPr lang="es-MX" sz="14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8 CuadroTexto"/>
          <p:cNvSpPr txBox="1">
            <a:spLocks noChangeArrowheads="1"/>
          </p:cNvSpPr>
          <p:nvPr/>
        </p:nvSpPr>
        <p:spPr bwMode="auto">
          <a:xfrm>
            <a:off x="539552" y="2804735"/>
            <a:ext cx="162108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ES" sz="18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Ley General </a:t>
            </a:r>
          </a:p>
          <a:p>
            <a:pPr algn="ctr" eaLnBrk="0" hangingPunct="0">
              <a:defRPr/>
            </a:pPr>
            <a:r>
              <a:rPr lang="es-ES" sz="18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de Desarrollo Social</a:t>
            </a:r>
            <a:endParaRPr lang="en-US" sz="18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2978271" y="1124744"/>
            <a:ext cx="4951086" cy="3528392"/>
          </a:xfrm>
          <a:prstGeom prst="roundRect">
            <a:avLst/>
          </a:prstGeom>
          <a:solidFill>
            <a:srgbClr val="002060"/>
          </a:solidFill>
          <a:ln>
            <a:headEnd type="none" w="med" len="med"/>
            <a:tailEnd type="none" w="med" len="med"/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indent="182563" algn="ctr">
              <a:defRPr/>
            </a:pPr>
            <a:r>
              <a:rPr lang="es-ES" sz="20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Dimensiones</a:t>
            </a:r>
            <a:endParaRPr lang="es-ES" sz="20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  <a:p>
            <a:pPr indent="182563" algn="just">
              <a:buFont typeface="Arial" pitchFamily="34" charset="0"/>
              <a:buChar char="•"/>
              <a:defRPr/>
            </a:pPr>
            <a:r>
              <a:rPr lang="es-ES" sz="2000" dirty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Ingreso corriente per cápita</a:t>
            </a:r>
            <a:endParaRPr lang="es-ES" sz="2000" dirty="0">
              <a:solidFill>
                <a:prstClr val="white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180975" indent="-180975" algn="just">
              <a:buFont typeface="Arial" pitchFamily="34" charset="0"/>
              <a:buChar char="•"/>
              <a:defRPr/>
            </a:pPr>
            <a:r>
              <a:rPr lang="es-ES" sz="20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Rezago </a:t>
            </a:r>
            <a:r>
              <a:rPr lang="es-ES" sz="20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educativo</a:t>
            </a:r>
            <a:endParaRPr lang="es-ES" sz="2000" dirty="0">
              <a:solidFill>
                <a:srgbClr val="FFFFFF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indent="182563" algn="just">
              <a:buFont typeface="Arial" pitchFamily="34" charset="0"/>
              <a:buChar char="•"/>
              <a:defRPr/>
            </a:pPr>
            <a:r>
              <a:rPr lang="es-ES" sz="20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Acceso a servicios de salud</a:t>
            </a:r>
          </a:p>
          <a:p>
            <a:pPr indent="182563" algn="just">
              <a:buFont typeface="Arial" pitchFamily="34" charset="0"/>
              <a:buChar char="•"/>
              <a:defRPr/>
            </a:pPr>
            <a:r>
              <a:rPr lang="es-ES" sz="20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Acceso a seguridad social</a:t>
            </a:r>
          </a:p>
          <a:p>
            <a:pPr indent="182563" algn="just">
              <a:buFont typeface="Arial" pitchFamily="34" charset="0"/>
              <a:buChar char="•"/>
              <a:defRPr/>
            </a:pPr>
            <a:r>
              <a:rPr lang="es-ES" sz="20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Calidad y espacios de la vivienda</a:t>
            </a:r>
          </a:p>
          <a:p>
            <a:pPr marL="180975" indent="-180975" algn="just">
              <a:buFont typeface="Arial" pitchFamily="34" charset="0"/>
              <a:buChar char="•"/>
              <a:defRPr/>
            </a:pPr>
            <a:r>
              <a:rPr lang="es-ES" sz="20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Acceso a servicios básicos en la vivienda</a:t>
            </a:r>
          </a:p>
          <a:p>
            <a:pPr indent="182563" algn="just">
              <a:buFont typeface="Arial" pitchFamily="34" charset="0"/>
              <a:buChar char="•"/>
              <a:defRPr/>
            </a:pPr>
            <a:r>
              <a:rPr lang="es-ES" sz="2000" dirty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Acceso a la alimentación</a:t>
            </a:r>
          </a:p>
          <a:p>
            <a:pPr indent="182563" algn="just">
              <a:buFont typeface="Arial" pitchFamily="34" charset="0"/>
              <a:buChar char="•"/>
              <a:defRPr/>
            </a:pPr>
            <a:r>
              <a:rPr lang="es-ES" sz="20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Grado de cohesión social</a:t>
            </a: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3077298" y="5875259"/>
            <a:ext cx="4951086" cy="506069"/>
          </a:xfrm>
          <a:prstGeom prst="roundRect">
            <a:avLst/>
          </a:prstGeom>
          <a:solidFill>
            <a:srgbClr val="002060"/>
          </a:solidFill>
          <a:ln>
            <a:headEnd type="none" w="med" len="med"/>
            <a:tailEnd type="none" w="med" len="med"/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indent="182563" algn="ctr">
              <a:defRPr/>
            </a:pPr>
            <a:r>
              <a:rPr lang="es-ES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Información del INEGI</a:t>
            </a:r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3059832" y="4797152"/>
            <a:ext cx="4951086" cy="936104"/>
          </a:xfrm>
          <a:prstGeom prst="roundRect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/>
        </p:spPr>
        <p:txBody>
          <a:bodyPr/>
          <a:lstStyle/>
          <a:p>
            <a:pPr indent="182563" algn="ctr" eaLnBrk="0" hangingPunct="0">
              <a:defRPr/>
            </a:pPr>
            <a:r>
              <a:rPr lang="es-MX" sz="20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Periodicidad</a:t>
            </a:r>
          </a:p>
          <a:p>
            <a:pPr indent="182563" eaLnBrk="0" hangingPunct="0">
              <a:defRPr/>
            </a:pPr>
            <a:r>
              <a:rPr lang="es-MX" sz="18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Entidades federativas:               2 años</a:t>
            </a:r>
          </a:p>
          <a:p>
            <a:pPr indent="182563" eaLnBrk="0" hangingPunct="0">
              <a:defRPr/>
            </a:pPr>
            <a:r>
              <a:rPr lang="es-MX" sz="18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Municipios:                              5 años</a:t>
            </a:r>
          </a:p>
          <a:p>
            <a:pPr indent="182563" eaLnBrk="0" hangingPunct="0">
              <a:defRPr/>
            </a:pPr>
            <a:endParaRPr lang="es-ES" sz="18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8281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Abrir llave"/>
          <p:cNvSpPr/>
          <p:nvPr/>
        </p:nvSpPr>
        <p:spPr bwMode="auto">
          <a:xfrm>
            <a:off x="2573366" y="1555292"/>
            <a:ext cx="304800" cy="4309683"/>
          </a:xfrm>
          <a:prstGeom prst="leftBrace">
            <a:avLst>
              <a:gd name="adj1" fmla="val 0"/>
              <a:gd name="adj2" fmla="val 42496"/>
            </a:avLst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smtClean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8" name="7 Proceso alternativo"/>
          <p:cNvSpPr/>
          <p:nvPr/>
        </p:nvSpPr>
        <p:spPr bwMode="auto">
          <a:xfrm>
            <a:off x="-38485" y="2593505"/>
            <a:ext cx="2562494" cy="1584000"/>
          </a:xfrm>
          <a:prstGeom prst="flowChartAlternateProcess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Acceso a los servicios básicos en la vivienda</a:t>
            </a:r>
          </a:p>
        </p:txBody>
      </p:sp>
      <p:sp>
        <p:nvSpPr>
          <p:cNvPr id="11" name="8 CuadroTexto"/>
          <p:cNvSpPr txBox="1">
            <a:spLocks noChangeArrowheads="1"/>
          </p:cNvSpPr>
          <p:nvPr/>
        </p:nvSpPr>
        <p:spPr bwMode="auto">
          <a:xfrm>
            <a:off x="4620413" y="1409493"/>
            <a:ext cx="402958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000" b="1" dirty="0" smtClean="0">
                <a:solidFill>
                  <a:srgbClr val="002060"/>
                </a:solidFill>
                <a:latin typeface="Arial" charset="0"/>
              </a:rPr>
              <a:t>Se obtiene de un pozo, río, lago, arroyo, pipa, o por acarreo de otra vivienda, de la llave pública o un hidratante</a:t>
            </a:r>
          </a:p>
        </p:txBody>
      </p:sp>
      <p:sp>
        <p:nvSpPr>
          <p:cNvPr id="13" name="12 Proceso alternativo"/>
          <p:cNvSpPr/>
          <p:nvPr/>
        </p:nvSpPr>
        <p:spPr bwMode="auto">
          <a:xfrm>
            <a:off x="2886622" y="1867482"/>
            <a:ext cx="1224000" cy="468086"/>
          </a:xfrm>
          <a:prstGeom prst="flowChartAlternateProcess">
            <a:avLst/>
          </a:prstGeom>
          <a:solidFill>
            <a:srgbClr val="002060"/>
          </a:solidFill>
          <a:ln w="9525" algn="ctr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lIns="0" rIns="0" anchor="ctr"/>
          <a:lstStyle/>
          <a:p>
            <a:pPr algn="ctr" eaLnBrk="0" hangingPunct="0"/>
            <a:r>
              <a:rPr lang="es-MX" dirty="0">
                <a:solidFill>
                  <a:srgbClr val="FFFFFF"/>
                </a:solidFill>
                <a:latin typeface="Tahoma" pitchFamily="34" charset="0"/>
              </a:rPr>
              <a:t>Agua</a:t>
            </a:r>
          </a:p>
        </p:txBody>
      </p:sp>
      <p:sp>
        <p:nvSpPr>
          <p:cNvPr id="14" name="13 Proceso alternativo"/>
          <p:cNvSpPr/>
          <p:nvPr/>
        </p:nvSpPr>
        <p:spPr bwMode="auto">
          <a:xfrm>
            <a:off x="2898716" y="2935246"/>
            <a:ext cx="1224000" cy="468086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Drenaje</a:t>
            </a:r>
          </a:p>
        </p:txBody>
      </p:sp>
      <p:sp>
        <p:nvSpPr>
          <p:cNvPr id="15" name="14 Proceso alternativo"/>
          <p:cNvSpPr/>
          <p:nvPr/>
        </p:nvSpPr>
        <p:spPr bwMode="auto">
          <a:xfrm>
            <a:off x="2891459" y="3984338"/>
            <a:ext cx="1800000" cy="468086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Electricidad</a:t>
            </a:r>
          </a:p>
        </p:txBody>
      </p:sp>
      <p:sp>
        <p:nvSpPr>
          <p:cNvPr id="18" name="8 CuadroTexto"/>
          <p:cNvSpPr txBox="1">
            <a:spLocks noChangeArrowheads="1"/>
          </p:cNvSpPr>
          <p:nvPr/>
        </p:nvSpPr>
        <p:spPr bwMode="auto">
          <a:xfrm>
            <a:off x="4608993" y="2805935"/>
            <a:ext cx="400681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002060"/>
                </a:solidFill>
                <a:latin typeface="Arial" charset="0"/>
              </a:rPr>
              <a:t>No se dispone de drenaje, o el desagüe va a dar a un río, lago, </a:t>
            </a:r>
          </a:p>
          <a:p>
            <a:r>
              <a:rPr lang="es-MX" sz="2000" b="1" dirty="0" smtClean="0">
                <a:solidFill>
                  <a:srgbClr val="002060"/>
                </a:solidFill>
                <a:latin typeface="Arial" charset="0"/>
              </a:rPr>
              <a:t>mar, barranca o grieta</a:t>
            </a:r>
            <a:endParaRPr lang="es-ES" sz="2000" b="1" dirty="0" smtClean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19" name="8 CuadroTexto"/>
          <p:cNvSpPr txBox="1">
            <a:spLocks noChangeArrowheads="1"/>
          </p:cNvSpPr>
          <p:nvPr/>
        </p:nvSpPr>
        <p:spPr bwMode="auto">
          <a:xfrm>
            <a:off x="5198129" y="3950701"/>
            <a:ext cx="31575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002060"/>
                </a:solidFill>
                <a:latin typeface="Arial" charset="0"/>
              </a:rPr>
              <a:t>No se dispone del servicio</a:t>
            </a:r>
          </a:p>
        </p:txBody>
      </p:sp>
      <p:sp>
        <p:nvSpPr>
          <p:cNvPr id="21" name="20 Flecha derecha"/>
          <p:cNvSpPr/>
          <p:nvPr/>
        </p:nvSpPr>
        <p:spPr bwMode="auto">
          <a:xfrm>
            <a:off x="4148004" y="1945237"/>
            <a:ext cx="438156" cy="255591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2" name="21 Flecha derecha"/>
          <p:cNvSpPr/>
          <p:nvPr/>
        </p:nvSpPr>
        <p:spPr bwMode="auto">
          <a:xfrm>
            <a:off x="4149213" y="3050066"/>
            <a:ext cx="438156" cy="255591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" name="22 Flecha derecha"/>
          <p:cNvSpPr/>
          <p:nvPr/>
        </p:nvSpPr>
        <p:spPr bwMode="auto">
          <a:xfrm>
            <a:off x="4721466" y="4093336"/>
            <a:ext cx="438156" cy="255591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7" name="16 Proceso alternativo"/>
          <p:cNvSpPr/>
          <p:nvPr/>
        </p:nvSpPr>
        <p:spPr bwMode="auto">
          <a:xfrm>
            <a:off x="2879259" y="4737861"/>
            <a:ext cx="1800000" cy="864000"/>
          </a:xfrm>
          <a:prstGeom prst="flowChartAlternateProcess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20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Combustible para cocinar</a:t>
            </a:r>
          </a:p>
        </p:txBody>
      </p:sp>
      <p:sp>
        <p:nvSpPr>
          <p:cNvPr id="20" name="19 Flecha derecha"/>
          <p:cNvSpPr/>
          <p:nvPr/>
        </p:nvSpPr>
        <p:spPr bwMode="auto">
          <a:xfrm>
            <a:off x="4719493" y="5050276"/>
            <a:ext cx="438156" cy="255591"/>
          </a:xfrm>
          <a:prstGeom prst="rightArrow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s-ES" sz="1400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4" name="8 CuadroTexto"/>
          <p:cNvSpPr txBox="1">
            <a:spLocks noChangeArrowheads="1"/>
          </p:cNvSpPr>
          <p:nvPr/>
        </p:nvSpPr>
        <p:spPr bwMode="auto">
          <a:xfrm>
            <a:off x="5185023" y="4811275"/>
            <a:ext cx="31234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 smtClean="0">
                <a:solidFill>
                  <a:srgbClr val="002060"/>
                </a:solidFill>
                <a:latin typeface="Arial" charset="0"/>
              </a:rPr>
              <a:t>Leña o carbón sin chimenea</a:t>
            </a: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137963" y="180490"/>
            <a:ext cx="669091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sz="3200" b="1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¿Cómo se determinan los indicadores de carencia social?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8499950" y="1670570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  <a:latin typeface="Wingdings 2" pitchFamily="18" charset="2"/>
              </a:rPr>
              <a:t>O</a:t>
            </a:r>
            <a:endParaRPr lang="es-MX" sz="3600" b="1" dirty="0">
              <a:solidFill>
                <a:srgbClr val="FF0000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8499950" y="3007556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  <a:latin typeface="Wingdings 2" pitchFamily="18" charset="2"/>
              </a:rPr>
              <a:t>O</a:t>
            </a:r>
            <a:endParaRPr lang="es-MX" sz="3600" b="1" dirty="0">
              <a:solidFill>
                <a:srgbClr val="FF0000"/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8513991" y="3936676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  <a:latin typeface="Wingdings 2" pitchFamily="18" charset="2"/>
              </a:rPr>
              <a:t>O</a:t>
            </a:r>
            <a:endParaRPr lang="es-MX" sz="3600" b="1" dirty="0">
              <a:solidFill>
                <a:srgbClr val="FF0000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8513991" y="4813951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  <a:latin typeface="Wingdings 2" pitchFamily="18" charset="2"/>
              </a:rPr>
              <a:t>O</a:t>
            </a:r>
            <a:endParaRPr lang="es-MX" sz="3600" b="1" dirty="0">
              <a:solidFill>
                <a:srgbClr val="FF0000"/>
              </a:solidFill>
            </a:endParaRPr>
          </a:p>
        </p:txBody>
      </p:sp>
      <p:sp>
        <p:nvSpPr>
          <p:cNvPr id="30" name="3 Marcador de número de diapositiva"/>
          <p:cNvSpPr txBox="1">
            <a:spLocks/>
          </p:cNvSpPr>
          <p:nvPr/>
        </p:nvSpPr>
        <p:spPr>
          <a:xfrm>
            <a:off x="7910513" y="6551613"/>
            <a:ext cx="1125537" cy="333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s-ES_tradn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r" eaLnBrk="1" hangingPunct="1"/>
            <a:fld id="{09C8A122-AC8E-4DF2-88F6-5CDE6EB2FC22}" type="slidenum">
              <a:rPr lang="es-ES" sz="1200" smtClean="0">
                <a:solidFill>
                  <a:srgbClr val="FFFFFF"/>
                </a:solidFill>
                <a:latin typeface="Arial" charset="0"/>
              </a:rPr>
              <a:pPr algn="r" eaLnBrk="1" hangingPunct="1"/>
              <a:t>20</a:t>
            </a:fld>
            <a:endParaRPr lang="es-ES" sz="12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866893" y="6021299"/>
            <a:ext cx="8175731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Todo el hogar es carente si </a:t>
            </a:r>
            <a:r>
              <a:rPr lang="es-MX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 vivienda 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presenta </a:t>
            </a:r>
            <a:r>
              <a:rPr lang="es-MX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alguno de estos 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elementos</a:t>
            </a:r>
            <a:endParaRPr lang="es-MX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436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Abrir llave"/>
          <p:cNvSpPr/>
          <p:nvPr/>
        </p:nvSpPr>
        <p:spPr bwMode="auto">
          <a:xfrm>
            <a:off x="2336174" y="2067335"/>
            <a:ext cx="347391" cy="2872410"/>
          </a:xfrm>
          <a:prstGeom prst="leftBrace">
            <a:avLst>
              <a:gd name="adj1" fmla="val 8333"/>
              <a:gd name="adj2" fmla="val 46903"/>
            </a:avLst>
          </a:prstGeom>
          <a:noFill/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smtClean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2558624" y="2126972"/>
            <a:ext cx="2470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Seguridad alimentaria</a:t>
            </a:r>
          </a:p>
          <a:p>
            <a:endParaRPr lang="es-MX" b="1" dirty="0" smtClean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  <a:p>
            <a:endParaRPr lang="es-MX" b="1" dirty="0" smtClean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  <a:p>
            <a:endParaRPr lang="es-MX" b="1" dirty="0" smtClean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s-MX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Inseguridad alimentaria</a:t>
            </a:r>
            <a:endParaRPr lang="es-ES" b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9 Proceso alternativo"/>
          <p:cNvSpPr/>
          <p:nvPr/>
        </p:nvSpPr>
        <p:spPr bwMode="auto">
          <a:xfrm>
            <a:off x="215354" y="3088188"/>
            <a:ext cx="2080585" cy="827829"/>
          </a:xfrm>
          <a:prstGeom prst="flowChartAlternateProcess">
            <a:avLst/>
          </a:prstGeom>
          <a:solidFill>
            <a:srgbClr val="00A9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Acceso a la</a:t>
            </a:r>
          </a:p>
          <a:p>
            <a:pPr algn="ctr" eaLnBrk="0" hangingPunct="0">
              <a:defRPr/>
            </a:pPr>
            <a:r>
              <a:rPr lang="es-MX" sz="2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alimentación</a:t>
            </a:r>
          </a:p>
          <a:p>
            <a:pPr algn="ctr" eaLnBrk="0" hangingPunct="0">
              <a:defRPr/>
            </a:pPr>
            <a:endParaRPr lang="es-MX" sz="2200" b="1" dirty="0" smtClean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11 Proceso alternativo"/>
          <p:cNvSpPr/>
          <p:nvPr/>
        </p:nvSpPr>
        <p:spPr bwMode="auto">
          <a:xfrm>
            <a:off x="6907695" y="4196963"/>
            <a:ext cx="1987826" cy="1110527"/>
          </a:xfrm>
          <a:prstGeom prst="flowChartAlternateProcess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algn="ctr" eaLnBrk="0" hangingPunct="0">
              <a:defRPr/>
            </a:pPr>
            <a:r>
              <a:rPr lang="es-MX" sz="2000" b="1" dirty="0" smtClean="0">
                <a:solidFill>
                  <a:srgbClr val="808080">
                    <a:lumMod val="50000"/>
                  </a:srgbClr>
                </a:solidFill>
                <a:latin typeface="Tahoma" pitchFamily="34" charset="0"/>
                <a:cs typeface="Tahoma" pitchFamily="34" charset="0"/>
              </a:rPr>
              <a:t>Carencia por acceso a la alimentación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784981" y="3443972"/>
            <a:ext cx="18440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rgbClr val="808080">
                    <a:lumMod val="50000"/>
                  </a:srgbClr>
                </a:solidFill>
                <a:latin typeface="Tahoma" pitchFamily="34" charset="0"/>
                <a:cs typeface="Tahoma" pitchFamily="34" charset="0"/>
              </a:rPr>
              <a:t>Leve</a:t>
            </a:r>
          </a:p>
          <a:p>
            <a:endParaRPr lang="es-MX" b="1" dirty="0" smtClean="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s-MX" b="1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Moderada</a:t>
            </a:r>
          </a:p>
          <a:p>
            <a:endParaRPr lang="es-MX" b="1" dirty="0" smtClean="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s-MX" b="1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Severa</a:t>
            </a:r>
            <a:endParaRPr lang="es-ES" b="1" dirty="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10 Abrir llave"/>
          <p:cNvSpPr/>
          <p:nvPr/>
        </p:nvSpPr>
        <p:spPr bwMode="auto">
          <a:xfrm>
            <a:off x="4572000" y="3402452"/>
            <a:ext cx="272142" cy="2037806"/>
          </a:xfrm>
          <a:prstGeom prst="leftBrace">
            <a:avLst>
              <a:gd name="adj1" fmla="val 8333"/>
              <a:gd name="adj2" fmla="val 46903"/>
            </a:avLst>
          </a:prstGeom>
          <a:noFill/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smtClean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3" name="12 Abrir llave"/>
          <p:cNvSpPr/>
          <p:nvPr/>
        </p:nvSpPr>
        <p:spPr bwMode="auto">
          <a:xfrm rot="10800000">
            <a:off x="6355362" y="4083861"/>
            <a:ext cx="424543" cy="1336766"/>
          </a:xfrm>
          <a:prstGeom prst="leftBrace">
            <a:avLst>
              <a:gd name="adj1" fmla="val 8333"/>
              <a:gd name="adj2" fmla="val 49425"/>
            </a:avLst>
          </a:prstGeom>
          <a:noFill/>
          <a:ln w="508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s-ES" dirty="0" smtClean="0">
              <a:solidFill>
                <a:srgbClr val="333399"/>
              </a:solidFill>
              <a:latin typeface="Times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137963" y="180490"/>
            <a:ext cx="669091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_tradnl" b="1" dirty="0" smtClean="0">
                <a:solidFill>
                  <a:srgbClr val="2B2B81"/>
                </a:solidFill>
                <a:latin typeface="Tahoma" pitchFamily="34" charset="0"/>
                <a:cs typeface="Tahoma" pitchFamily="34" charset="0"/>
              </a:rPr>
              <a:t>¿Cómo se determinan los indicadores de carencia social? Mediante la Escala Mexicana de Seguridad Alimentaria: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7668147" y="5344842"/>
            <a:ext cx="482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>
                <a:solidFill>
                  <a:srgbClr val="FF0000"/>
                </a:solidFill>
                <a:latin typeface="Wingdings 2" pitchFamily="18" charset="2"/>
              </a:rPr>
              <a:t>O</a:t>
            </a:r>
            <a:endParaRPr lang="es-MX" sz="3600" b="1" dirty="0">
              <a:solidFill>
                <a:srgbClr val="FF0000"/>
              </a:solidFill>
            </a:endParaRPr>
          </a:p>
        </p:txBody>
      </p:sp>
      <p:sp>
        <p:nvSpPr>
          <p:cNvPr id="16" name="3 Marcador de número de diapositiva"/>
          <p:cNvSpPr txBox="1">
            <a:spLocks/>
          </p:cNvSpPr>
          <p:nvPr/>
        </p:nvSpPr>
        <p:spPr>
          <a:xfrm>
            <a:off x="7910513" y="6551613"/>
            <a:ext cx="1125537" cy="333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s-ES_tradn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r" eaLnBrk="1" hangingPunct="1"/>
            <a:fld id="{09C8A122-AC8E-4DF2-88F6-5CDE6EB2FC22}" type="slidenum">
              <a:rPr lang="es-ES" sz="1200" smtClean="0">
                <a:solidFill>
                  <a:srgbClr val="FFFFFF"/>
                </a:solidFill>
                <a:latin typeface="Arial" charset="0"/>
              </a:rPr>
              <a:pPr algn="r" eaLnBrk="1" hangingPunct="1"/>
              <a:t>21</a:t>
            </a:fld>
            <a:endParaRPr lang="es-ES" sz="12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84133" y="5849862"/>
            <a:ext cx="8175731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El hogar es carente si por falta de dinero u otros recursos: experimenta disminución de la cantidad de alimentos o si sus integrantes experimentan hambre</a:t>
            </a:r>
            <a:endParaRPr lang="es-MX" sz="16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839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2108200" y="383682"/>
            <a:ext cx="66148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sz="2000" b="1" dirty="0">
                <a:solidFill>
                  <a:srgbClr val="333399"/>
                </a:solidFill>
                <a:latin typeface="Calibri" pitchFamily="34" charset="0"/>
                <a:cs typeface="Calibri" pitchFamily="34" charset="0"/>
              </a:rPr>
              <a:t>Conjunto de reactivos </a:t>
            </a:r>
            <a:r>
              <a:rPr lang="es-ES_tradnl" sz="2000" b="1" dirty="0" smtClean="0">
                <a:solidFill>
                  <a:srgbClr val="333399"/>
                </a:solidFill>
                <a:latin typeface="Calibri" pitchFamily="34" charset="0"/>
                <a:cs typeface="Calibri" pitchFamily="34" charset="0"/>
              </a:rPr>
              <a:t>de la Escala Mexicana de Seguridad Alimentaria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b="3103"/>
          <a:stretch/>
        </p:blipFill>
        <p:spPr bwMode="auto">
          <a:xfrm>
            <a:off x="83987" y="1110656"/>
            <a:ext cx="9023729" cy="5437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número de diapositiva"/>
          <p:cNvSpPr txBox="1">
            <a:spLocks/>
          </p:cNvSpPr>
          <p:nvPr/>
        </p:nvSpPr>
        <p:spPr>
          <a:xfrm>
            <a:off x="7910513" y="6551613"/>
            <a:ext cx="1125537" cy="333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s-ES_tradn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r" eaLnBrk="1" hangingPunct="1"/>
            <a:fld id="{09C8A122-AC8E-4DF2-88F6-5CDE6EB2FC22}" type="slidenum">
              <a:rPr lang="es-ES" sz="1200" smtClean="0">
                <a:solidFill>
                  <a:srgbClr val="FFFFFF"/>
                </a:solidFill>
                <a:latin typeface="Arial" charset="0"/>
              </a:rPr>
              <a:pPr algn="r" eaLnBrk="1" hangingPunct="1"/>
              <a:t>22</a:t>
            </a:fld>
            <a:endParaRPr lang="es-ES" sz="12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3058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Título"/>
          <p:cNvSpPr txBox="1">
            <a:spLocks/>
          </p:cNvSpPr>
          <p:nvPr/>
        </p:nvSpPr>
        <p:spPr>
          <a:xfrm>
            <a:off x="179512" y="1086011"/>
            <a:ext cx="8784976" cy="508680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4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Está en pobreza extrema quien </a:t>
            </a:r>
            <a:r>
              <a:rPr lang="es-ES" sz="14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además</a:t>
            </a:r>
            <a:r>
              <a:rPr lang="es-ES" sz="14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 de tener un ingreso mensual por persona por </a:t>
            </a:r>
            <a:r>
              <a:rPr lang="es-ES" sz="14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debajo</a:t>
            </a:r>
            <a:r>
              <a:rPr lang="es-ES" sz="14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 de $800 en zonas rurales (menos de 2,500 habitantes) o de $1,120 en zonas urbanas*, también tiene </a:t>
            </a:r>
            <a:r>
              <a:rPr lang="es-ES" sz="14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3 o más carencias sociales al mismo tiempo</a:t>
            </a:r>
            <a:r>
              <a:rPr lang="es-ES" sz="14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4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Las </a:t>
            </a:r>
            <a:r>
              <a:rPr lang="es-ES" sz="14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carencias sociales </a:t>
            </a:r>
            <a:r>
              <a:rPr lang="es-ES" sz="14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son:</a:t>
            </a:r>
          </a:p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2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Educación</a:t>
            </a:r>
            <a:r>
              <a:rPr lang="es-ES" sz="12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: población menor de 16 años no asiste a la escuela o población mayor de 15 años no terminó la primaria (nacidos hasta 1981) o no terminó la secundaria (nacidos a partir de 1982).</a:t>
            </a:r>
          </a:p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2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Acceso a la salud</a:t>
            </a:r>
            <a:r>
              <a:rPr lang="es-ES" sz="12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: No cuenta con </a:t>
            </a:r>
            <a:r>
              <a:rPr lang="es-ES" sz="1200" kern="0" dirty="0" err="1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derechohabiencia</a:t>
            </a:r>
            <a:r>
              <a:rPr lang="es-ES" sz="12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 de salud de institución pública (IMSS, ISSSTE, </a:t>
            </a:r>
            <a:r>
              <a:rPr lang="es-ES" sz="1200" kern="0" dirty="0" err="1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etc</a:t>
            </a:r>
            <a:r>
              <a:rPr lang="es-ES" sz="12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) o Seguro Popular o una seguro de gastos médicos privado.</a:t>
            </a:r>
          </a:p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2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Acceso a la seguridad social</a:t>
            </a:r>
            <a:r>
              <a:rPr lang="es-ES" sz="12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: Es ocupado y no cuenta con prestaciones mínimas o el familiar directo tampoco tiene ésta prestaciones (en términos del IMSS); es adulto mayor y no cuenta con jubilación o pensión o programa de adultos mayores; no cuentan con servicios médicos a través de algún familiar, por muerte del asegurado o contratación propia. </a:t>
            </a:r>
          </a:p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2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Calidad de la vivienda</a:t>
            </a:r>
            <a:r>
              <a:rPr lang="es-ES" sz="12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: La calidad de los techos, muros o pisos es deficiente, o la vivienda el hogar vive en hacinamiento (residente por cuarto igual o mayor a 2.5). Si falla en alguno de ellos, todo el hogar es carente.</a:t>
            </a:r>
          </a:p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2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Servicios en la vivienda</a:t>
            </a:r>
            <a:r>
              <a:rPr lang="es-ES" sz="12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: Si no hay agua, drenaje o electricidad en la vivienda o cuando se usa leña para cocinar no se cuente con chimenea ecológica. Si falla alguno de éstos, todo el hogar es carente.</a:t>
            </a:r>
          </a:p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2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Acceso a alimentación</a:t>
            </a:r>
            <a:r>
              <a:rPr lang="es-ES" sz="12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: Cuando alguno de los miembros del hogar ha tenido experiencias de hambre por falta de recursos en los 3 meses previos a la entrevista. Alguien dejó de comer, se saltó una comida, la variedad de los alimentos cambió, por un problema de recursos económicos.</a:t>
            </a:r>
          </a:p>
        </p:txBody>
      </p:sp>
      <p:sp>
        <p:nvSpPr>
          <p:cNvPr id="5" name="5 Título"/>
          <p:cNvSpPr txBox="1">
            <a:spLocks/>
          </p:cNvSpPr>
          <p:nvPr/>
        </p:nvSpPr>
        <p:spPr>
          <a:xfrm>
            <a:off x="2123728" y="404664"/>
            <a:ext cx="6480720" cy="857256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s-MX" b="1" kern="0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¿Quién está en pobreza extrema?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85725" y="6438900"/>
            <a:ext cx="9105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latin typeface="Arial" pitchFamily="34" charset="0"/>
                <a:cs typeface="Arial" pitchFamily="34" charset="0"/>
              </a:rPr>
              <a:t>* Valores a Julio 2012. Estos son los valores de la canasta alimentaria en zonas rurales y urbanas respectivamente. Si el valor de la canasta de alimentos se incrementa, estos umbrales también aumentan. </a:t>
            </a:r>
            <a:endParaRPr lang="es-MX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330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Título"/>
          <p:cNvSpPr txBox="1">
            <a:spLocks/>
          </p:cNvSpPr>
          <p:nvPr/>
        </p:nvSpPr>
        <p:spPr>
          <a:xfrm>
            <a:off x="179512" y="926936"/>
            <a:ext cx="8784976" cy="5616624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6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Se reduce ya sea incrementando el </a:t>
            </a:r>
            <a:r>
              <a:rPr lang="es-ES" sz="1600" b="1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ingreso real </a:t>
            </a:r>
            <a:r>
              <a:rPr lang="es-ES" sz="16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(bienestar económico) de las personas por arriba del umbral </a:t>
            </a:r>
            <a:r>
              <a:rPr lang="es-ES" sz="14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(ver umbrales previos)</a:t>
            </a:r>
            <a:r>
              <a:rPr lang="es-ES" sz="16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….. </a:t>
            </a:r>
          </a:p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6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O bien reduciendo el número de carencias de la población a menos de 3 carencias sociales.</a:t>
            </a:r>
          </a:p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s-ES" sz="16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Para reducir la pobreza extrema se requiere:</a:t>
            </a:r>
          </a:p>
          <a:p>
            <a:pPr marL="342900" indent="-342900" eaLnBrk="0" hangingPunct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ES" sz="16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Políticas Universales (FUNDAMENTALES): Crecimiento económico y creación de empleos; incremento de la productividad del país y por tanto de los salarios reales; acceso universal a los servicios de salud, a la seguridad social y a la educación básica; inflación bajo control; acciones agresivas para reducir la desigualdad (ejemplo, acciones afirmativas).</a:t>
            </a:r>
          </a:p>
          <a:p>
            <a:pPr marL="342900" indent="-342900" eaLnBrk="0" hangingPunct="0">
              <a:lnSpc>
                <a:spcPct val="150000"/>
              </a:lnSpc>
              <a:buFont typeface="+mj-lt"/>
              <a:buAutoNum type="arabicPeriod"/>
              <a:defRPr/>
            </a:pPr>
            <a:endParaRPr lang="es-ES" sz="1600" kern="0" dirty="0">
              <a:solidFill>
                <a:srgbClr val="333399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eaLnBrk="0" hangingPunct="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s-ES" sz="1600" kern="0" dirty="0" smtClean="0">
                <a:solidFill>
                  <a:srgbClr val="333399"/>
                </a:solidFill>
                <a:latin typeface="Arial" pitchFamily="34" charset="0"/>
                <a:cs typeface="Arial" pitchFamily="34" charset="0"/>
              </a:rPr>
              <a:t>Estrategias y Programas Sociales: En un país tan desigual, es necesario que además de las políticas universales previas, existan programas y estrategias específicas que hagan llegar con rapidez las coberturas de servicios básicos y un mayor ingreso a la población pobre. Estas acciones deben ser complementarias a las políticas universales. La pobreza extrema difícilmente se reducirá si falta 1 o 2.</a:t>
            </a:r>
          </a:p>
          <a:p>
            <a:pPr marL="342900" indent="-342900" eaLnBrk="0" hangingPunct="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es-ES" sz="2000" kern="0" dirty="0" smtClean="0">
              <a:solidFill>
                <a:srgbClr val="33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5 Título"/>
          <p:cNvSpPr txBox="1">
            <a:spLocks/>
          </p:cNvSpPr>
          <p:nvPr/>
        </p:nvSpPr>
        <p:spPr>
          <a:xfrm>
            <a:off x="2123728" y="404664"/>
            <a:ext cx="6480720" cy="493697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s-MX" b="1" kern="0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¿Cómo se reduce la pobreza extrema?</a:t>
            </a:r>
          </a:p>
        </p:txBody>
      </p:sp>
    </p:spTree>
    <p:extLst>
      <p:ext uri="{BB962C8B-B14F-4D97-AF65-F5344CB8AC3E}">
        <p14:creationId xmlns:p14="http://schemas.microsoft.com/office/powerpoint/2010/main" xmlns="" val="321369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Título"/>
          <p:cNvSpPr txBox="1">
            <a:spLocks/>
          </p:cNvSpPr>
          <p:nvPr/>
        </p:nvSpPr>
        <p:spPr bwMode="auto">
          <a:xfrm>
            <a:off x="2124075" y="333375"/>
            <a:ext cx="64262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s-ES" sz="1800" b="1" dirty="0" smtClean="0">
                <a:solidFill>
                  <a:srgbClr val="1F497D"/>
                </a:solidFill>
                <a:latin typeface="Arial" charset="0"/>
                <a:cs typeface="Arial" charset="0"/>
              </a:rPr>
              <a:t>Programas prioritarios para la disminución de la pobreza extrema</a:t>
            </a:r>
          </a:p>
          <a:p>
            <a:pPr eaLnBrk="0" hangingPunct="0">
              <a:defRPr/>
            </a:pPr>
            <a:r>
              <a:rPr lang="es-ES" sz="2000" b="1" dirty="0" smtClean="0">
                <a:solidFill>
                  <a:prstClr val="white">
                    <a:lumMod val="50000"/>
                  </a:prstClr>
                </a:solidFill>
                <a:latin typeface="Arial" charset="0"/>
                <a:cs typeface="Arial" charset="0"/>
              </a:rPr>
              <a:t>Altamente prioritarios  Febrero 2013</a:t>
            </a:r>
            <a:endParaRPr lang="es-ES" sz="2000" b="1" dirty="0">
              <a:solidFill>
                <a:prstClr val="white">
                  <a:lumMod val="50000"/>
                </a:prstClr>
              </a:solidFill>
              <a:latin typeface="Arial" charset="0"/>
              <a:cs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550274" y="333374"/>
            <a:ext cx="51117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70232072"/>
              </p:ext>
            </p:extLst>
          </p:nvPr>
        </p:nvGraphicFramePr>
        <p:xfrm>
          <a:off x="469404" y="1340768"/>
          <a:ext cx="8279060" cy="5030124"/>
        </p:xfrm>
        <a:graphic>
          <a:graphicData uri="http://schemas.openxmlformats.org/drawingml/2006/table">
            <a:tbl>
              <a:tblPr/>
              <a:tblGrid>
                <a:gridCol w="1131999"/>
                <a:gridCol w="969620"/>
                <a:gridCol w="3587013"/>
                <a:gridCol w="2590428"/>
              </a:tblGrid>
              <a:tr h="37031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Dependencia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Modalidad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Programa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Dimensión de la pobreza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964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SEDESOL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S072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Desarrollo Humano Oportunidades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Rezago 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educativo</a:t>
                      </a:r>
                    </a:p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económico</a:t>
                      </a:r>
                    </a:p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6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SALUD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U005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Seguro Popular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a los servicios de 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salud</a:t>
                      </a:r>
                    </a:p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económico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6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SEDESOL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S052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Abasto Social de Leche a cargo de Liconsa, S.A. de C.V.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a la alimentación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4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SEDESOL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S176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70 y Más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a la seguridad 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social</a:t>
                      </a:r>
                    </a:p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económico</a:t>
                      </a:r>
                    </a:p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6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SEDESOL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S048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Habitat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a los servicios básicos de la vivienda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6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SEDESOL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S071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Empleo Temporal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económico</a:t>
                      </a:r>
                    </a:p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 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31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SEP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S084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Acciones Compensatorias para Abatir el Rezago Educativo en Educación Inicial y Básica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Rezago Educativo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6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SEDESOL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S053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Abasto Rural a cargo de Diconsa, S.A. de C.V. (DICONSA)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a la alimentación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7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SEDESOL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S058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Ahorro y Subsidio para la Vivienda Tu Casa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Calidad y espacios de la vivienda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6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SEDESOL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S118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Apoyo Alimentario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económico</a:t>
                      </a:r>
                    </a:p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 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60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SEP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S024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Atención a la Demanda de Educación para Adultos (INEA)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Rezago Educativo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7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SALUD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S201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Seguro Médico para una Nueva Generación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a los servicios de salud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31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SEDESOL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S216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para el Desarrollo de Zonas Prioritarias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Calidad y espacios de la </a:t>
                      </a:r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vivienda</a:t>
                      </a:r>
                    </a:p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servicios básicos de la vivienda</a:t>
                      </a:r>
                    </a:p>
                  </a:txBody>
                  <a:tcPr marL="8068" marR="8068" marT="80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065835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Título"/>
          <p:cNvSpPr txBox="1">
            <a:spLocks/>
          </p:cNvSpPr>
          <p:nvPr/>
        </p:nvSpPr>
        <p:spPr bwMode="auto">
          <a:xfrm>
            <a:off x="2124075" y="333375"/>
            <a:ext cx="64262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s-ES" sz="1800" b="1" dirty="0" smtClean="0">
                <a:solidFill>
                  <a:srgbClr val="1F497D"/>
                </a:solidFill>
                <a:latin typeface="Arial" charset="0"/>
                <a:cs typeface="Arial" charset="0"/>
              </a:rPr>
              <a:t>Programas prioritarios para la disminución de la pobreza extrema</a:t>
            </a:r>
          </a:p>
          <a:p>
            <a:pPr eaLnBrk="0" hangingPunct="0">
              <a:defRPr/>
            </a:pPr>
            <a:r>
              <a:rPr lang="es-ES" sz="2000" b="1" dirty="0" smtClean="0">
                <a:solidFill>
                  <a:prstClr val="white">
                    <a:lumMod val="50000"/>
                  </a:prstClr>
                </a:solidFill>
                <a:latin typeface="Arial" charset="0"/>
                <a:cs typeface="Arial" charset="0"/>
              </a:rPr>
              <a:t>Medianamente prioritarios Febrero 2013</a:t>
            </a:r>
            <a:endParaRPr lang="es-ES" sz="2000" b="1" dirty="0">
              <a:solidFill>
                <a:prstClr val="white">
                  <a:lumMod val="50000"/>
                </a:prstClr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473380" y="282575"/>
            <a:ext cx="6477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76715552"/>
              </p:ext>
            </p:extLst>
          </p:nvPr>
        </p:nvGraphicFramePr>
        <p:xfrm>
          <a:off x="683568" y="1772816"/>
          <a:ext cx="7866707" cy="3729990"/>
        </p:xfrm>
        <a:graphic>
          <a:graphicData uri="http://schemas.openxmlformats.org/drawingml/2006/table">
            <a:tbl>
              <a:tblPr/>
              <a:tblGrid>
                <a:gridCol w="1196516"/>
                <a:gridCol w="1056665"/>
                <a:gridCol w="3387540"/>
                <a:gridCol w="2225986"/>
              </a:tblGrid>
              <a:tr h="4857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Dependencia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Modalidad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Programa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Dimensión de la pobreza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S179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Infraestructura Básica para la Atención de los Pueblos Indígenas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a los servicios básicos de la vivienda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Becas de apoyo a la Educación Básica de Madres Jóvenes y Jóvenes Embarazadas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Rezago Educativo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STPS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Atención a Situaciones de Contingencia Laboral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económico</a:t>
                      </a:r>
                    </a:p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SEDESOL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S117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Vivienda Rural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Calidad y espacios de la vivienda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SEMARNAT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Agua Potable, Alcantarillado y Saneamiento en Zonas Urbanas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a los servicios básicos de la vivienda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SEMARNAT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para la Construcción y Rehabilitación de Sistemas de Agua Potable y Saneamiento en Zonas Rurales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a los servicios básicos de la vivienda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CONAVI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S177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esquema de financiamiento y subsidio federal para vivienda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Calidad y espacios de la vivienda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SALUD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Caravanas de la Salud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a los servicios de salud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14971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Título"/>
          <p:cNvSpPr txBox="1">
            <a:spLocks/>
          </p:cNvSpPr>
          <p:nvPr/>
        </p:nvSpPr>
        <p:spPr bwMode="auto">
          <a:xfrm>
            <a:off x="2124075" y="333375"/>
            <a:ext cx="64262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s-ES" sz="1800" b="1" dirty="0" smtClean="0">
                <a:solidFill>
                  <a:srgbClr val="1F497D"/>
                </a:solidFill>
                <a:latin typeface="Arial" charset="0"/>
                <a:cs typeface="Arial" charset="0"/>
              </a:rPr>
              <a:t>Programas prioritarios para la disminución de la pobreza extrema</a:t>
            </a:r>
          </a:p>
          <a:p>
            <a:pPr eaLnBrk="0" hangingPunct="0">
              <a:defRPr/>
            </a:pPr>
            <a:r>
              <a:rPr lang="es-ES" sz="2000" b="1" dirty="0" smtClean="0">
                <a:solidFill>
                  <a:prstClr val="white">
                    <a:lumMod val="50000"/>
                  </a:prstClr>
                </a:solidFill>
                <a:latin typeface="Arial" charset="0"/>
                <a:cs typeface="Arial" charset="0"/>
              </a:rPr>
              <a:t>Ligeramente prioritarios Febrero 2013</a:t>
            </a:r>
            <a:endParaRPr lang="es-ES" sz="2000" b="1" dirty="0">
              <a:solidFill>
                <a:prstClr val="white">
                  <a:lumMod val="50000"/>
                </a:prstClr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496300" y="275283"/>
            <a:ext cx="6477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25341770"/>
              </p:ext>
            </p:extLst>
          </p:nvPr>
        </p:nvGraphicFramePr>
        <p:xfrm>
          <a:off x="827584" y="1844825"/>
          <a:ext cx="7668715" cy="3672405"/>
        </p:xfrm>
        <a:graphic>
          <a:graphicData uri="http://schemas.openxmlformats.org/drawingml/2006/table">
            <a:tbl>
              <a:tblPr/>
              <a:tblGrid>
                <a:gridCol w="1166402"/>
                <a:gridCol w="1030069"/>
                <a:gridCol w="3302281"/>
                <a:gridCol w="2169963"/>
              </a:tblGrid>
              <a:tr h="5882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Dependencia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Modalidad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Programa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Dimensión de la pobreza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4544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ECONOMÍA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Fondo Nacional de Apoyos para Empresas en Solidaridad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económico</a:t>
                      </a:r>
                    </a:p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4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S203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Joven Emprendedor Rural y Fondo de Tierras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económico</a:t>
                      </a:r>
                    </a:p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4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SRA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la Mujer en el Sector Agrario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económico</a:t>
                      </a:r>
                    </a:p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4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ECONOMÍA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Fondo de Microfinanciamiento a Mujeres Rurales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económico</a:t>
                      </a:r>
                    </a:p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4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ECONOMÍA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Nacional de Financiamiento al Microempresario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económico</a:t>
                      </a:r>
                    </a:p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55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S178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Programas Albergues Escolares Indígenas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Rezago Educativo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4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SAGARPA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S231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Programa de Apoyo al Ingreso Agropecuario: PROCAMPO para Vivir Mejor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Bienestar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económico</a:t>
                      </a:r>
                    </a:p>
                    <a:p>
                      <a:pPr algn="ctr" fontAlgn="ctr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Acceso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 la alimentación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80250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15 Rectángulo"/>
          <p:cNvSpPr>
            <a:spLocks noChangeArrowheads="1"/>
          </p:cNvSpPr>
          <p:nvPr/>
        </p:nvSpPr>
        <p:spPr bwMode="auto">
          <a:xfrm>
            <a:off x="1769968" y="3250658"/>
            <a:ext cx="4555001" cy="1428750"/>
          </a:xfrm>
          <a:prstGeom prst="rect">
            <a:avLst/>
          </a:prstGeom>
          <a:solidFill>
            <a:srgbClr val="DE6B14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sp>
        <p:nvSpPr>
          <p:cNvPr id="49" name="15 Rectángulo"/>
          <p:cNvSpPr>
            <a:spLocks noChangeArrowheads="1"/>
          </p:cNvSpPr>
          <p:nvPr/>
        </p:nvSpPr>
        <p:spPr bwMode="auto">
          <a:xfrm>
            <a:off x="1729079" y="3265526"/>
            <a:ext cx="4629343" cy="1428750"/>
          </a:xfrm>
          <a:prstGeom prst="rect">
            <a:avLst/>
          </a:prstGeom>
          <a:solidFill>
            <a:srgbClr val="DE6B14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grpSp>
        <p:nvGrpSpPr>
          <p:cNvPr id="2" name="32 Grupo"/>
          <p:cNvGrpSpPr>
            <a:grpSpLocks/>
          </p:cNvGrpSpPr>
          <p:nvPr/>
        </p:nvGrpSpPr>
        <p:grpSpPr bwMode="auto">
          <a:xfrm>
            <a:off x="1764883" y="3264662"/>
            <a:ext cx="4560887" cy="1419225"/>
            <a:chOff x="2554288" y="4602163"/>
            <a:chExt cx="4560887" cy="1418877"/>
          </a:xfrm>
          <a:solidFill>
            <a:srgbClr val="DE9832"/>
          </a:solidFill>
        </p:grpSpPr>
        <p:sp>
          <p:nvSpPr>
            <p:cNvPr id="6182" name="15 Rectángulo"/>
            <p:cNvSpPr>
              <a:spLocks noChangeArrowheads="1"/>
            </p:cNvSpPr>
            <p:nvPr/>
          </p:nvSpPr>
          <p:spPr bwMode="auto">
            <a:xfrm>
              <a:off x="5375196" y="4602163"/>
              <a:ext cx="1739282" cy="1418877"/>
            </a:xfrm>
            <a:prstGeom prst="rect">
              <a:avLst/>
            </a:prstGeom>
            <a:grpFill/>
            <a:ln w="2857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6183" name="15 Rectángulo"/>
            <p:cNvSpPr>
              <a:spLocks noChangeArrowheads="1"/>
            </p:cNvSpPr>
            <p:nvPr/>
          </p:nvSpPr>
          <p:spPr bwMode="auto">
            <a:xfrm>
              <a:off x="2554288" y="4615986"/>
              <a:ext cx="4560887" cy="557561"/>
            </a:xfrm>
            <a:prstGeom prst="rect">
              <a:avLst/>
            </a:prstGeom>
            <a:grpFill/>
            <a:ln w="2857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</p:grpSp>
      <p:sp>
        <p:nvSpPr>
          <p:cNvPr id="76" name="29 Rectángulo"/>
          <p:cNvSpPr>
            <a:spLocks noChangeArrowheads="1"/>
          </p:cNvSpPr>
          <p:nvPr/>
        </p:nvSpPr>
        <p:spPr bwMode="auto">
          <a:xfrm>
            <a:off x="6334881" y="1586969"/>
            <a:ext cx="781050" cy="1642006"/>
          </a:xfrm>
          <a:prstGeom prst="rect">
            <a:avLst/>
          </a:prstGeom>
          <a:solidFill>
            <a:srgbClr val="00B050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9" name="58 Rectángulo"/>
          <p:cNvSpPr>
            <a:spLocks noChangeArrowheads="1"/>
          </p:cNvSpPr>
          <p:nvPr/>
        </p:nvSpPr>
        <p:spPr bwMode="auto">
          <a:xfrm>
            <a:off x="1773645" y="3813175"/>
            <a:ext cx="2800350" cy="863600"/>
          </a:xfrm>
          <a:prstGeom prst="rect">
            <a:avLst/>
          </a:prstGeom>
          <a:solidFill>
            <a:srgbClr val="8B1F17"/>
          </a:solidFill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cxnSp>
        <p:nvCxnSpPr>
          <p:cNvPr id="6151" name="134 Conector recto de flecha"/>
          <p:cNvCxnSpPr>
            <a:cxnSpLocks noChangeShapeType="1"/>
          </p:cNvCxnSpPr>
          <p:nvPr/>
        </p:nvCxnSpPr>
        <p:spPr bwMode="auto">
          <a:xfrm rot="10800000">
            <a:off x="983070" y="4705350"/>
            <a:ext cx="6156325" cy="1588"/>
          </a:xfrm>
          <a:prstGeom prst="straightConnector1">
            <a:avLst/>
          </a:prstGeom>
          <a:noFill/>
          <a:ln w="793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52" name="9 Rectángulo"/>
          <p:cNvSpPr>
            <a:spLocks noChangeArrowheads="1"/>
          </p:cNvSpPr>
          <p:nvPr/>
        </p:nvSpPr>
        <p:spPr bwMode="auto">
          <a:xfrm>
            <a:off x="1753008" y="1560512"/>
            <a:ext cx="5375942" cy="3181347"/>
          </a:xfrm>
          <a:prstGeom prst="rect">
            <a:avLst/>
          </a:prstGeom>
          <a:noFill/>
          <a:ln w="825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2634070" y="5737088"/>
            <a:ext cx="4029075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pPr algn="ctr"/>
            <a:r>
              <a:rPr lang="es-MX" sz="2800" b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Derechos </a:t>
            </a:r>
            <a:r>
              <a:rPr lang="es-MX" sz="28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sociales</a:t>
            </a:r>
            <a:r>
              <a:rPr lang="es-MX" sz="22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s-ES" sz="22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4" name="Rectangle 25"/>
          <p:cNvSpPr>
            <a:spLocks noChangeArrowheads="1"/>
          </p:cNvSpPr>
          <p:nvPr/>
        </p:nvSpPr>
        <p:spPr bwMode="auto">
          <a:xfrm rot="-5400000">
            <a:off x="4354920" y="4697276"/>
            <a:ext cx="369887" cy="1592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 wrap="none" lIns="0" rIns="0">
            <a:spAutoFit/>
          </a:bodyPr>
          <a:lstStyle/>
          <a:p>
            <a:pPr algn="ctr"/>
            <a:r>
              <a:rPr lang="es-MX" b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Carencias</a:t>
            </a:r>
            <a:endParaRPr lang="es-ES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6157" name="122 Conector recto de flecha"/>
          <p:cNvCxnSpPr>
            <a:cxnSpLocks noChangeShapeType="1"/>
          </p:cNvCxnSpPr>
          <p:nvPr/>
        </p:nvCxnSpPr>
        <p:spPr bwMode="auto">
          <a:xfrm rot="16200000" flipV="1">
            <a:off x="-513056" y="3165537"/>
            <a:ext cx="4471988" cy="11112"/>
          </a:xfrm>
          <a:prstGeom prst="straightConnector1">
            <a:avLst/>
          </a:prstGeom>
          <a:noFill/>
          <a:ln w="6794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" name="43 CuadroTexto"/>
          <p:cNvSpPr txBox="1">
            <a:spLocks noChangeArrowheads="1"/>
          </p:cNvSpPr>
          <p:nvPr/>
        </p:nvSpPr>
        <p:spPr bwMode="auto">
          <a:xfrm>
            <a:off x="285011" y="3082716"/>
            <a:ext cx="150816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100" b="1" i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Línea  bienestar económico</a:t>
            </a:r>
            <a:endParaRPr lang="es-ES" sz="1100" b="1" i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5" name="54 CuadroTexto"/>
          <p:cNvSpPr txBox="1">
            <a:spLocks noChangeArrowheads="1"/>
          </p:cNvSpPr>
          <p:nvPr/>
        </p:nvSpPr>
        <p:spPr bwMode="auto">
          <a:xfrm>
            <a:off x="1637245" y="3703783"/>
            <a:ext cx="30114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Pobres extremos</a:t>
            </a:r>
          </a:p>
          <a:p>
            <a:pPr algn="ctr"/>
            <a:r>
              <a:rPr lang="es-MX" sz="16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11.5 millones</a:t>
            </a:r>
          </a:p>
          <a:p>
            <a:pPr algn="ctr"/>
            <a:r>
              <a:rPr lang="es-MX" sz="16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9.8%</a:t>
            </a:r>
          </a:p>
          <a:p>
            <a:pPr algn="ctr"/>
            <a:r>
              <a:rPr lang="es-ES" sz="14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3.7 carencias promedio</a:t>
            </a:r>
            <a:endParaRPr lang="es-ES" sz="14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58" name="18 Conector recto"/>
          <p:cNvCxnSpPr>
            <a:cxnSpLocks noChangeShapeType="1"/>
          </p:cNvCxnSpPr>
          <p:nvPr/>
        </p:nvCxnSpPr>
        <p:spPr bwMode="auto">
          <a:xfrm rot="16200000" flipH="1">
            <a:off x="4131083" y="4278313"/>
            <a:ext cx="863600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grpSp>
        <p:nvGrpSpPr>
          <p:cNvPr id="3" name="102 Grupo"/>
          <p:cNvGrpSpPr>
            <a:grpSpLocks/>
          </p:cNvGrpSpPr>
          <p:nvPr/>
        </p:nvGrpSpPr>
        <p:grpSpPr bwMode="auto">
          <a:xfrm>
            <a:off x="4295355" y="4741860"/>
            <a:ext cx="3009140" cy="492128"/>
            <a:chOff x="5126924" y="5032372"/>
            <a:chExt cx="2203250" cy="492128"/>
          </a:xfrm>
        </p:grpSpPr>
        <p:sp>
          <p:nvSpPr>
            <p:cNvPr id="6178" name="22 CuadroTexto"/>
            <p:cNvSpPr txBox="1">
              <a:spLocks noChangeArrowheads="1"/>
            </p:cNvSpPr>
            <p:nvPr/>
          </p:nvSpPr>
          <p:spPr bwMode="auto">
            <a:xfrm>
              <a:off x="6526899" y="5062538"/>
              <a:ext cx="803275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     0</a:t>
              </a:r>
              <a:endParaRPr lang="es-E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79" name="26 CuadroTexto"/>
            <p:cNvSpPr txBox="1">
              <a:spLocks noChangeArrowheads="1"/>
            </p:cNvSpPr>
            <p:nvPr/>
          </p:nvSpPr>
          <p:spPr bwMode="auto">
            <a:xfrm>
              <a:off x="5126924" y="5032372"/>
              <a:ext cx="2551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3</a:t>
              </a:r>
              <a:endParaRPr lang="es-E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81" name="34 CuadroTexto"/>
          <p:cNvSpPr txBox="1">
            <a:spLocks noChangeArrowheads="1"/>
          </p:cNvSpPr>
          <p:nvPr/>
        </p:nvSpPr>
        <p:spPr bwMode="auto">
          <a:xfrm>
            <a:off x="2144131" y="1765300"/>
            <a:ext cx="380010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6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Vulnerables por carencia </a:t>
            </a:r>
            <a:r>
              <a:rPr lang="es-MX" sz="16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social</a:t>
            </a:r>
          </a:p>
          <a:p>
            <a:pPr algn="ctr"/>
            <a:r>
              <a:rPr lang="es-MX" sz="1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33.5 millones</a:t>
            </a:r>
          </a:p>
          <a:p>
            <a:pPr algn="ctr"/>
            <a:r>
              <a:rPr lang="es-MX" sz="1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28.6%</a:t>
            </a:r>
          </a:p>
          <a:p>
            <a:pPr algn="ctr"/>
            <a:r>
              <a:rPr lang="es-MX" sz="1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1.8 carencias promedio</a:t>
            </a:r>
            <a:endParaRPr lang="es-ES" sz="14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2" name="34 CuadroTexto"/>
          <p:cNvSpPr txBox="1">
            <a:spLocks noChangeArrowheads="1"/>
          </p:cNvSpPr>
          <p:nvPr/>
        </p:nvSpPr>
        <p:spPr bwMode="auto">
          <a:xfrm>
            <a:off x="7109808" y="3588675"/>
            <a:ext cx="19081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Vulnerables por </a:t>
            </a:r>
            <a:r>
              <a:rPr lang="es-MX" sz="16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ingreso</a:t>
            </a:r>
          </a:p>
          <a:p>
            <a:pPr algn="ctr"/>
            <a:r>
              <a:rPr lang="es-MX" sz="1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7.2 millones</a:t>
            </a:r>
          </a:p>
          <a:p>
            <a:pPr algn="ctr"/>
            <a:r>
              <a:rPr lang="es-MX" sz="1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6.2%</a:t>
            </a:r>
            <a:endParaRPr lang="es-ES" sz="14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83" name="82 Conector recto de flecha"/>
          <p:cNvCxnSpPr>
            <a:cxnSpLocks noChangeShapeType="1"/>
          </p:cNvCxnSpPr>
          <p:nvPr/>
        </p:nvCxnSpPr>
        <p:spPr bwMode="auto">
          <a:xfrm rot="10800000">
            <a:off x="6855745" y="4025854"/>
            <a:ext cx="411163" cy="476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3" name="22 CuadroTexto"/>
          <p:cNvSpPr txBox="1">
            <a:spLocks noChangeArrowheads="1"/>
          </p:cNvSpPr>
          <p:nvPr/>
        </p:nvSpPr>
        <p:spPr bwMode="auto">
          <a:xfrm>
            <a:off x="2542043" y="4760652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" name="22 CuadroTexto"/>
          <p:cNvSpPr txBox="1">
            <a:spLocks noChangeArrowheads="1"/>
          </p:cNvSpPr>
          <p:nvPr/>
        </p:nvSpPr>
        <p:spPr bwMode="auto">
          <a:xfrm>
            <a:off x="5164686" y="4776577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6" name="22 CuadroTexto"/>
          <p:cNvSpPr txBox="1">
            <a:spLocks noChangeArrowheads="1"/>
          </p:cNvSpPr>
          <p:nvPr/>
        </p:nvSpPr>
        <p:spPr bwMode="auto">
          <a:xfrm>
            <a:off x="3376817" y="4762927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7" name="22 CuadroTexto"/>
          <p:cNvSpPr txBox="1">
            <a:spLocks noChangeArrowheads="1"/>
          </p:cNvSpPr>
          <p:nvPr/>
        </p:nvSpPr>
        <p:spPr bwMode="auto">
          <a:xfrm>
            <a:off x="6084607" y="4774300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0" name="22 CuadroTexto"/>
          <p:cNvSpPr txBox="1">
            <a:spLocks noChangeArrowheads="1"/>
          </p:cNvSpPr>
          <p:nvPr/>
        </p:nvSpPr>
        <p:spPr bwMode="auto">
          <a:xfrm>
            <a:off x="1820985" y="4762928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" name="34 CuadroTexto"/>
          <p:cNvSpPr txBox="1">
            <a:spLocks noChangeArrowheads="1"/>
          </p:cNvSpPr>
          <p:nvPr/>
        </p:nvSpPr>
        <p:spPr bwMode="auto">
          <a:xfrm>
            <a:off x="7139395" y="1888530"/>
            <a:ext cx="1868563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6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Población no pobre y no vulnerable</a:t>
            </a:r>
          </a:p>
          <a:p>
            <a:pPr algn="ctr"/>
            <a:r>
              <a:rPr lang="es-MX" sz="1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23.2 millones</a:t>
            </a:r>
          </a:p>
          <a:p>
            <a:pPr algn="ctr"/>
            <a:r>
              <a:rPr lang="es-MX" sz="1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19.8%</a:t>
            </a:r>
          </a:p>
          <a:p>
            <a:pPr algn="ctr"/>
            <a:endParaRPr lang="es-MX" sz="1800" b="1" dirty="0" smtClean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54" name="53 Conector recto de flecha"/>
          <p:cNvCxnSpPr>
            <a:cxnSpLocks noChangeShapeType="1"/>
          </p:cNvCxnSpPr>
          <p:nvPr/>
        </p:nvCxnSpPr>
        <p:spPr bwMode="auto">
          <a:xfrm rot="10800000">
            <a:off x="6828247" y="2418598"/>
            <a:ext cx="411163" cy="476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2" name="Rectangle 24"/>
          <p:cNvSpPr>
            <a:spLocks noChangeArrowheads="1"/>
          </p:cNvSpPr>
          <p:nvPr/>
        </p:nvSpPr>
        <p:spPr bwMode="auto">
          <a:xfrm rot="-5400000">
            <a:off x="-709473" y="2998468"/>
            <a:ext cx="1878012" cy="328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pPr algn="ctr"/>
            <a:r>
              <a:rPr lang="es-MX" sz="2800" b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Ingreso</a:t>
            </a:r>
            <a:endParaRPr lang="es-ES" sz="2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7" name="56 CuadroTexto"/>
          <p:cNvSpPr txBox="1">
            <a:spLocks noChangeArrowheads="1"/>
          </p:cNvSpPr>
          <p:nvPr/>
        </p:nvSpPr>
        <p:spPr bwMode="auto">
          <a:xfrm>
            <a:off x="3705209" y="3261945"/>
            <a:ext cx="30114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Pobres moderados</a:t>
            </a:r>
            <a:endParaRPr lang="es-ES" sz="16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0" name="59 CuadroTexto"/>
          <p:cNvSpPr txBox="1">
            <a:spLocks noChangeArrowheads="1"/>
          </p:cNvSpPr>
          <p:nvPr/>
        </p:nvSpPr>
        <p:spPr bwMode="auto">
          <a:xfrm>
            <a:off x="3986520" y="3649525"/>
            <a:ext cx="301148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4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41.8 millones</a:t>
            </a:r>
          </a:p>
          <a:p>
            <a:pPr algn="ctr"/>
            <a:r>
              <a:rPr lang="es-MX" sz="14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35.7%</a:t>
            </a:r>
          </a:p>
          <a:p>
            <a:pPr algn="ctr"/>
            <a:r>
              <a:rPr lang="es-ES" sz="14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2.0 carencias</a:t>
            </a:r>
            <a:endParaRPr lang="es-ES" sz="14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4" name="Rectangle 12"/>
          <p:cNvSpPr>
            <a:spLocks noChangeArrowheads="1"/>
          </p:cNvSpPr>
          <p:nvPr/>
        </p:nvSpPr>
        <p:spPr bwMode="auto">
          <a:xfrm>
            <a:off x="975297" y="6488410"/>
            <a:ext cx="708261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rIns="0" anchor="ctr">
            <a:spAutoFit/>
          </a:bodyPr>
          <a:lstStyle/>
          <a:p>
            <a:pPr algn="ctr" eaLnBrk="0" hangingPunct="0"/>
            <a:r>
              <a:rPr lang="es-ES" sz="1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NOTA: Los valores de la línea de bienestar mínimo y de la línea de bienestar económico corresponden a agosto 2012.</a:t>
            </a:r>
          </a:p>
          <a:p>
            <a:pPr algn="ctr" eaLnBrk="0" hangingPunct="0"/>
            <a:r>
              <a:rPr lang="es-ES" sz="1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Fuente</a:t>
            </a:r>
            <a:r>
              <a:rPr lang="es-ES" sz="1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: estimaciones del CONEVAL con base en el </a:t>
            </a:r>
            <a:r>
              <a:rPr lang="es-ES" sz="1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MCS-ENIGH 2012</a:t>
            </a:r>
            <a:endParaRPr lang="es-ES" sz="1000" u="sng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62 Elipse"/>
          <p:cNvSpPr/>
          <p:nvPr/>
        </p:nvSpPr>
        <p:spPr bwMode="auto">
          <a:xfrm>
            <a:off x="1221172" y="3714752"/>
            <a:ext cx="4572032" cy="1143008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" name="64 Elipse"/>
          <p:cNvSpPr/>
          <p:nvPr/>
        </p:nvSpPr>
        <p:spPr bwMode="auto">
          <a:xfrm>
            <a:off x="1633679" y="3171094"/>
            <a:ext cx="4714908" cy="1849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66" name="38 Conector recto de flecha"/>
          <p:cNvCxnSpPr>
            <a:cxnSpLocks noChangeShapeType="1"/>
          </p:cNvCxnSpPr>
          <p:nvPr/>
        </p:nvCxnSpPr>
        <p:spPr bwMode="auto">
          <a:xfrm rot="10800000">
            <a:off x="5920484" y="4762006"/>
            <a:ext cx="1282534" cy="534391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67" name="34 CuadroTexto"/>
          <p:cNvSpPr txBox="1">
            <a:spLocks noChangeArrowheads="1"/>
          </p:cNvSpPr>
          <p:nvPr/>
        </p:nvSpPr>
        <p:spPr bwMode="auto">
          <a:xfrm>
            <a:off x="6602208" y="5024010"/>
            <a:ext cx="25717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Pobreza</a:t>
            </a:r>
            <a:endParaRPr lang="es-ES" sz="20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8" name="46 CuadroTexto"/>
          <p:cNvSpPr txBox="1">
            <a:spLocks noChangeArrowheads="1"/>
          </p:cNvSpPr>
          <p:nvPr/>
        </p:nvSpPr>
        <p:spPr bwMode="auto">
          <a:xfrm>
            <a:off x="6915685" y="5350255"/>
            <a:ext cx="19872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6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es-MX" sz="18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45.5 </a:t>
            </a:r>
            <a:r>
              <a:rPr lang="es-MX" sz="18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%</a:t>
            </a:r>
          </a:p>
          <a:p>
            <a:pPr algn="ctr"/>
            <a:r>
              <a:rPr lang="es-MX" sz="18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es-MX" sz="18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53.3 millones</a:t>
            </a:r>
          </a:p>
          <a:p>
            <a:pPr algn="ctr"/>
            <a:r>
              <a:rPr lang="es-MX" sz="16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2.4 carencias</a:t>
            </a:r>
          </a:p>
          <a:p>
            <a:pPr algn="ctr"/>
            <a:r>
              <a:rPr lang="es-MX" sz="16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     promedio</a:t>
            </a:r>
            <a:endParaRPr lang="es-MX" sz="16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endParaRPr lang="es-ES" sz="1600" dirty="0">
              <a:solidFill>
                <a:srgbClr val="000000"/>
              </a:solidFill>
            </a:endParaRPr>
          </a:p>
        </p:txBody>
      </p:sp>
      <p:cxnSp>
        <p:nvCxnSpPr>
          <p:cNvPr id="41" name="40 Conector recto"/>
          <p:cNvCxnSpPr>
            <a:cxnSpLocks noChangeShapeType="1"/>
          </p:cNvCxnSpPr>
          <p:nvPr/>
        </p:nvCxnSpPr>
        <p:spPr bwMode="auto">
          <a:xfrm rot="10800000" flipH="1">
            <a:off x="1764120" y="3249613"/>
            <a:ext cx="5353050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9234" name="30 Conector recto"/>
          <p:cNvCxnSpPr>
            <a:cxnSpLocks noChangeShapeType="1"/>
          </p:cNvCxnSpPr>
          <p:nvPr/>
        </p:nvCxnSpPr>
        <p:spPr bwMode="auto">
          <a:xfrm rot="5400000">
            <a:off x="4760526" y="3140869"/>
            <a:ext cx="3144838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0" name="Text Box 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145937" y="386029"/>
            <a:ext cx="67428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 prstMaterial="matte">
              <a:bevelT w="63500" h="63500"/>
              <a:bevelB w="38100" h="38100"/>
            </a:sp3d>
          </a:bodyPr>
          <a:lstStyle/>
          <a:p>
            <a:pPr eaLnBrk="0" hangingPunct="0">
              <a:defRPr/>
            </a:pPr>
            <a:r>
              <a:rPr lang="es-ES" sz="2800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Indicadores de pobreza, 2012 </a:t>
            </a:r>
          </a:p>
          <a:p>
            <a:pPr eaLnBrk="0" hangingPunct="0">
              <a:defRPr/>
            </a:pPr>
            <a:endParaRPr lang="es-ES" sz="2000" dirty="0">
              <a:solidFill>
                <a:srgbClr val="1C3F94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1847436" y="3542938"/>
            <a:ext cx="2588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Urbano = </a:t>
            </a:r>
            <a:r>
              <a:rPr lang="es-MX" sz="12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$ </a:t>
            </a:r>
            <a:r>
              <a:rPr lang="es-MX" sz="1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1,125  Rural = $800</a:t>
            </a:r>
            <a:endParaRPr lang="es-ES" sz="12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1892759" y="2943322"/>
            <a:ext cx="2588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Urbano = </a:t>
            </a:r>
            <a:r>
              <a:rPr lang="es-MX" sz="1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es-MX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2,329   Rural = </a:t>
            </a:r>
            <a:r>
              <a:rPr lang="es-MX" sz="1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es-MX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1,490</a:t>
            </a:r>
            <a:endParaRPr lang="es-ES" sz="12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70 CuadroTexto"/>
          <p:cNvSpPr txBox="1">
            <a:spLocks noChangeArrowheads="1"/>
          </p:cNvSpPr>
          <p:nvPr/>
        </p:nvSpPr>
        <p:spPr bwMode="auto">
          <a:xfrm>
            <a:off x="249385" y="3631247"/>
            <a:ext cx="16429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100" b="1" i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Línea bienestar mínimo</a:t>
            </a:r>
          </a:p>
        </p:txBody>
      </p:sp>
    </p:spTree>
    <p:extLst>
      <p:ext uri="{BB962C8B-B14F-4D97-AF65-F5344CB8AC3E}">
        <p14:creationId xmlns:p14="http://schemas.microsoft.com/office/powerpoint/2010/main" xmlns="" val="919901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377"/>
          <a:stretch/>
        </p:blipFill>
        <p:spPr bwMode="auto">
          <a:xfrm>
            <a:off x="6008913" y="1274550"/>
            <a:ext cx="1393972" cy="5154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9182"/>
          <a:stretch/>
        </p:blipFill>
        <p:spPr bwMode="auto">
          <a:xfrm>
            <a:off x="358464" y="1274576"/>
            <a:ext cx="4320350" cy="5154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6 Conector recto de flecha"/>
          <p:cNvCxnSpPr/>
          <p:nvPr/>
        </p:nvCxnSpPr>
        <p:spPr bwMode="auto">
          <a:xfrm>
            <a:off x="1182588" y="5890029"/>
            <a:ext cx="4942" cy="2613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8 CuadroTexto"/>
          <p:cNvSpPr txBox="1"/>
          <p:nvPr/>
        </p:nvSpPr>
        <p:spPr>
          <a:xfrm>
            <a:off x="766386" y="6139543"/>
            <a:ext cx="2184400" cy="430887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Acceso a los</a:t>
            </a:r>
          </a:p>
          <a:p>
            <a:r>
              <a:rPr lang="es-MX" sz="11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s</a:t>
            </a:r>
            <a:r>
              <a:rPr lang="es-MX" sz="11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ervicios de salud</a:t>
            </a:r>
            <a:endParaRPr lang="en-US" sz="1100" b="1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11" name="10 Conector recto de flecha"/>
          <p:cNvCxnSpPr/>
          <p:nvPr/>
        </p:nvCxnSpPr>
        <p:spPr bwMode="auto">
          <a:xfrm>
            <a:off x="1829894" y="3590252"/>
            <a:ext cx="0" cy="196412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12 CuadroTexto"/>
          <p:cNvSpPr txBox="1"/>
          <p:nvPr/>
        </p:nvSpPr>
        <p:spPr>
          <a:xfrm>
            <a:off x="1457561" y="5554379"/>
            <a:ext cx="1253263" cy="600164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Calidad y espacios </a:t>
            </a:r>
          </a:p>
          <a:p>
            <a:r>
              <a:rPr lang="es-MX" sz="11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de la vivienda</a:t>
            </a:r>
            <a:endParaRPr lang="en-US" sz="1100" b="1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21" name="20 Conector recto de flecha"/>
          <p:cNvCxnSpPr/>
          <p:nvPr/>
        </p:nvCxnSpPr>
        <p:spPr bwMode="auto">
          <a:xfrm>
            <a:off x="2494889" y="3509180"/>
            <a:ext cx="0" cy="14773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23 CuadroTexto"/>
          <p:cNvSpPr txBox="1"/>
          <p:nvPr/>
        </p:nvSpPr>
        <p:spPr>
          <a:xfrm>
            <a:off x="1977649" y="4986550"/>
            <a:ext cx="1466193" cy="600164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Acceso a los servicios básicos en la vivienda</a:t>
            </a:r>
            <a:endParaRPr lang="en-US" sz="1100" b="1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27" name="26 Conector recto de flecha"/>
          <p:cNvCxnSpPr/>
          <p:nvPr/>
        </p:nvCxnSpPr>
        <p:spPr bwMode="auto">
          <a:xfrm>
            <a:off x="3134177" y="3392429"/>
            <a:ext cx="0" cy="10635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31 CuadroTexto"/>
          <p:cNvSpPr txBox="1"/>
          <p:nvPr/>
        </p:nvSpPr>
        <p:spPr>
          <a:xfrm>
            <a:off x="2729777" y="4455974"/>
            <a:ext cx="975318" cy="430887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Rezago </a:t>
            </a:r>
          </a:p>
          <a:p>
            <a:r>
              <a:rPr lang="es-MX" sz="11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educativo</a:t>
            </a:r>
            <a:endParaRPr lang="en-US" sz="1100" b="1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33" name="32 Conector recto de flecha"/>
          <p:cNvCxnSpPr/>
          <p:nvPr/>
        </p:nvCxnSpPr>
        <p:spPr bwMode="auto">
          <a:xfrm>
            <a:off x="3773466" y="3423921"/>
            <a:ext cx="0" cy="4277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35 CuadroTexto"/>
          <p:cNvSpPr txBox="1"/>
          <p:nvPr/>
        </p:nvSpPr>
        <p:spPr>
          <a:xfrm>
            <a:off x="3241931" y="3843798"/>
            <a:ext cx="1187562" cy="430887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Acceso a la alimentación</a:t>
            </a:r>
            <a:endParaRPr lang="en-US" sz="1100" b="1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3978211" y="2869083"/>
            <a:ext cx="1318174" cy="430887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Acceso a  la </a:t>
            </a:r>
          </a:p>
          <a:p>
            <a:r>
              <a:rPr lang="es-MX" sz="11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seguridad social</a:t>
            </a:r>
            <a:endParaRPr lang="en-US" sz="1100" b="1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8" name="37 Cerrar llave"/>
          <p:cNvSpPr/>
          <p:nvPr/>
        </p:nvSpPr>
        <p:spPr bwMode="auto">
          <a:xfrm rot="16200000">
            <a:off x="2593749" y="-671974"/>
            <a:ext cx="310770" cy="3859505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mtClean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2392943" y="852514"/>
            <a:ext cx="1122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Carencias</a:t>
            </a:r>
            <a:endParaRPr lang="en-US" sz="1400" b="1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1487" r="19256"/>
          <a:stretch/>
        </p:blipFill>
        <p:spPr bwMode="auto">
          <a:xfrm>
            <a:off x="4678886" y="1274572"/>
            <a:ext cx="1367942" cy="5154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40 CuadroTexto"/>
          <p:cNvSpPr txBox="1"/>
          <p:nvPr/>
        </p:nvSpPr>
        <p:spPr>
          <a:xfrm>
            <a:off x="4229917" y="1633529"/>
            <a:ext cx="1816911" cy="507831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9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Población con ingreso menor a la línea de bienestar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4985653" y="2808661"/>
            <a:ext cx="1367644" cy="646331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9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Población con ingreso menor </a:t>
            </a:r>
          </a:p>
          <a:p>
            <a:pPr algn="ctr"/>
            <a:r>
              <a:rPr lang="es-MX" sz="900" b="1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a la línea de bienestar mínimo</a:t>
            </a:r>
          </a:p>
        </p:txBody>
      </p:sp>
      <p:grpSp>
        <p:nvGrpSpPr>
          <p:cNvPr id="2" name="8198 Grupo"/>
          <p:cNvGrpSpPr/>
          <p:nvPr/>
        </p:nvGrpSpPr>
        <p:grpSpPr>
          <a:xfrm>
            <a:off x="5688238" y="883915"/>
            <a:ext cx="3216190" cy="1540138"/>
            <a:chOff x="5688238" y="883915"/>
            <a:chExt cx="3216190" cy="1540138"/>
          </a:xfrm>
        </p:grpSpPr>
        <p:sp>
          <p:nvSpPr>
            <p:cNvPr id="45" name="44 CuadroTexto"/>
            <p:cNvSpPr txBox="1"/>
            <p:nvPr/>
          </p:nvSpPr>
          <p:spPr>
            <a:xfrm>
              <a:off x="5891082" y="2070110"/>
              <a:ext cx="1072567" cy="353943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MX" sz="17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Pobreza</a:t>
              </a:r>
              <a:endParaRPr lang="en-US" sz="17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6" name="45 Elipse"/>
            <p:cNvSpPr/>
            <p:nvPr/>
          </p:nvSpPr>
          <p:spPr bwMode="auto">
            <a:xfrm flipV="1">
              <a:off x="5842614" y="883915"/>
              <a:ext cx="1365661" cy="914399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  <a:bevelB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dirty="0" smtClean="0">
                <a:solidFill>
                  <a:prstClr val="black"/>
                </a:solidFill>
                <a:latin typeface="Times" charset="0"/>
              </a:endParaRPr>
            </a:p>
          </p:txBody>
        </p:sp>
        <p:sp>
          <p:nvSpPr>
            <p:cNvPr id="47" name="46 CuadroTexto"/>
            <p:cNvSpPr txBox="1"/>
            <p:nvPr/>
          </p:nvSpPr>
          <p:spPr>
            <a:xfrm>
              <a:off x="5688238" y="978920"/>
              <a:ext cx="150816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2010</a:t>
              </a:r>
            </a:p>
            <a:p>
              <a:pPr algn="ctr"/>
              <a:r>
                <a:rPr lang="es-MX" sz="12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46.1 %</a:t>
              </a:r>
            </a:p>
            <a:p>
              <a:pPr algn="ctr"/>
              <a:r>
                <a:rPr lang="es-MX" sz="12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52.8 millones</a:t>
              </a:r>
              <a:endParaRPr lang="en-US" sz="12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48" name="47 Conector recto de flecha"/>
            <p:cNvCxnSpPr/>
            <p:nvPr/>
          </p:nvCxnSpPr>
          <p:spPr bwMode="auto">
            <a:xfrm flipH="1" flipV="1">
              <a:off x="6442320" y="1828070"/>
              <a:ext cx="32547" cy="28772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9" name="48 Conector recto de flecha"/>
            <p:cNvCxnSpPr/>
            <p:nvPr/>
          </p:nvCxnSpPr>
          <p:spPr bwMode="auto">
            <a:xfrm flipV="1">
              <a:off x="6474866" y="1945803"/>
              <a:ext cx="928019" cy="15762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0" name="49 Elipse"/>
            <p:cNvSpPr/>
            <p:nvPr/>
          </p:nvSpPr>
          <p:spPr bwMode="auto">
            <a:xfrm flipV="1">
              <a:off x="7420014" y="1428190"/>
              <a:ext cx="1365661" cy="914399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  <a:bevelB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dirty="0" smtClean="0">
                <a:solidFill>
                  <a:prstClr val="black"/>
                </a:solidFill>
                <a:latin typeface="Times" charset="0"/>
              </a:endParaRPr>
            </a:p>
          </p:txBody>
        </p:sp>
        <p:sp>
          <p:nvSpPr>
            <p:cNvPr id="51" name="50 CuadroTexto"/>
            <p:cNvSpPr txBox="1"/>
            <p:nvPr/>
          </p:nvSpPr>
          <p:spPr>
            <a:xfrm>
              <a:off x="7396263" y="1523195"/>
              <a:ext cx="150816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2012</a:t>
              </a:r>
            </a:p>
            <a:p>
              <a:pPr algn="ctr"/>
              <a:r>
                <a:rPr lang="es-MX" sz="12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45.5 %</a:t>
              </a:r>
            </a:p>
            <a:p>
              <a:pPr algn="ctr"/>
              <a:r>
                <a:rPr lang="es-MX" sz="12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53.3 millones</a:t>
              </a:r>
              <a:endParaRPr lang="en-US" sz="12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8197 Grupo"/>
          <p:cNvGrpSpPr/>
          <p:nvPr/>
        </p:nvGrpSpPr>
        <p:grpSpPr>
          <a:xfrm>
            <a:off x="6054352" y="3478742"/>
            <a:ext cx="3149023" cy="1910676"/>
            <a:chOff x="6054352" y="3478742"/>
            <a:chExt cx="3149023" cy="1910676"/>
          </a:xfrm>
        </p:grpSpPr>
        <p:sp>
          <p:nvSpPr>
            <p:cNvPr id="44" name="43 CuadroTexto"/>
            <p:cNvSpPr txBox="1"/>
            <p:nvPr/>
          </p:nvSpPr>
          <p:spPr>
            <a:xfrm>
              <a:off x="6442320" y="3478742"/>
              <a:ext cx="1072567" cy="584775"/>
            </a:xfrm>
            <a:prstGeom prst="rect">
              <a:avLst/>
            </a:prstGeom>
            <a:noFill/>
            <a:ln w="158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s-MX" sz="16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Pobreza</a:t>
              </a:r>
            </a:p>
            <a:p>
              <a:r>
                <a:rPr lang="es-MX" sz="16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extrema</a:t>
              </a:r>
              <a:endParaRPr lang="en-US" sz="16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52" name="51 Elipse"/>
            <p:cNvSpPr/>
            <p:nvPr/>
          </p:nvSpPr>
          <p:spPr bwMode="auto">
            <a:xfrm flipV="1">
              <a:off x="6089978" y="4475019"/>
              <a:ext cx="1365661" cy="914399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  <a:bevelB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dirty="0" smtClean="0">
                <a:solidFill>
                  <a:prstClr val="black"/>
                </a:solidFill>
                <a:latin typeface="Times" charset="0"/>
              </a:endParaRPr>
            </a:p>
          </p:txBody>
        </p:sp>
        <p:sp>
          <p:nvSpPr>
            <p:cNvPr id="53" name="52 CuadroTexto"/>
            <p:cNvSpPr txBox="1"/>
            <p:nvPr/>
          </p:nvSpPr>
          <p:spPr>
            <a:xfrm>
              <a:off x="6054352" y="4570024"/>
              <a:ext cx="150816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2010</a:t>
              </a:r>
            </a:p>
            <a:p>
              <a:pPr algn="ctr"/>
              <a:r>
                <a:rPr lang="es-MX" sz="12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11.3 %</a:t>
              </a:r>
            </a:p>
            <a:p>
              <a:pPr algn="ctr"/>
              <a:r>
                <a:rPr lang="es-MX" sz="12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13.0 millones</a:t>
              </a:r>
              <a:endParaRPr lang="en-US" sz="12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4" name="53 Conector recto de flecha"/>
            <p:cNvCxnSpPr/>
            <p:nvPr/>
          </p:nvCxnSpPr>
          <p:spPr bwMode="auto">
            <a:xfrm flipH="1">
              <a:off x="6765277" y="4039542"/>
              <a:ext cx="122410" cy="42146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5" name="54 Conector recto de flecha"/>
            <p:cNvCxnSpPr/>
            <p:nvPr/>
          </p:nvCxnSpPr>
          <p:spPr bwMode="auto">
            <a:xfrm>
              <a:off x="6885625" y="4065177"/>
              <a:ext cx="1130216" cy="28521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6" name="55 Elipse"/>
            <p:cNvSpPr/>
            <p:nvPr/>
          </p:nvSpPr>
          <p:spPr bwMode="auto">
            <a:xfrm flipV="1">
              <a:off x="7754586" y="4306720"/>
              <a:ext cx="1365661" cy="914399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  <a:bevelB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dirty="0" smtClean="0">
                <a:solidFill>
                  <a:prstClr val="black"/>
                </a:solidFill>
                <a:latin typeface="Times" charset="0"/>
              </a:endParaRPr>
            </a:p>
          </p:txBody>
        </p:sp>
        <p:sp>
          <p:nvSpPr>
            <p:cNvPr id="57" name="56 CuadroTexto"/>
            <p:cNvSpPr txBox="1"/>
            <p:nvPr/>
          </p:nvSpPr>
          <p:spPr>
            <a:xfrm>
              <a:off x="7695210" y="4413600"/>
              <a:ext cx="150816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2012</a:t>
              </a:r>
            </a:p>
            <a:p>
              <a:pPr algn="ctr"/>
              <a:r>
                <a:rPr lang="es-MX" sz="12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9.8%</a:t>
              </a:r>
            </a:p>
            <a:p>
              <a:pPr algn="ctr"/>
              <a:r>
                <a:rPr lang="es-MX" sz="1200" b="1" dirty="0" smtClean="0">
                  <a:solidFill>
                    <a:prstClr val="black"/>
                  </a:solidFill>
                  <a:latin typeface="Tahoma" pitchFamily="34" charset="0"/>
                  <a:cs typeface="Tahoma" pitchFamily="34" charset="0"/>
                </a:rPr>
                <a:t>11.5 millones</a:t>
              </a:r>
              <a:endParaRPr lang="en-US" sz="12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71" name="1 Título"/>
          <p:cNvSpPr txBox="1">
            <a:spLocks/>
          </p:cNvSpPr>
          <p:nvPr/>
        </p:nvSpPr>
        <p:spPr>
          <a:xfrm>
            <a:off x="2138224" y="144388"/>
            <a:ext cx="7112630" cy="833069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s-MX" sz="2200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Cambio en el número de personas en pobreza</a:t>
            </a:r>
            <a:r>
              <a:rPr lang="es-MX" sz="2200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, </a:t>
            </a:r>
          </a:p>
          <a:p>
            <a:pPr eaLnBrk="0" hangingPunct="0">
              <a:defRPr/>
            </a:pPr>
            <a:r>
              <a:rPr lang="es-MX" sz="2200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Estados Unidos Mexicanos, 2010-2012</a:t>
            </a:r>
            <a:endParaRPr lang="es-ES" sz="2200" b="1" dirty="0" smtClean="0">
              <a:solidFill>
                <a:srgbClr val="1C3F94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2" name="Rectangle 12"/>
          <p:cNvSpPr>
            <a:spLocks noChangeArrowheads="1"/>
          </p:cNvSpPr>
          <p:nvPr/>
        </p:nvSpPr>
        <p:spPr bwMode="auto">
          <a:xfrm rot="16200000">
            <a:off x="-1601784" y="3405586"/>
            <a:ext cx="392049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rIns="0" anchor="ctr">
            <a:spAutoFit/>
          </a:bodyPr>
          <a:lstStyle/>
          <a:p>
            <a:pPr algn="ctr" eaLnBrk="0" hangingPunct="0"/>
            <a:r>
              <a:rPr lang="es-ES" sz="1800" b="1" dirty="0" smtClean="0">
                <a:solidFill>
                  <a:srgbClr val="C0504D"/>
                </a:solidFill>
                <a:latin typeface="Arial" pitchFamily="34" charset="0"/>
                <a:cs typeface="Arial" pitchFamily="34" charset="0"/>
              </a:rPr>
              <a:t>Millones de personas</a:t>
            </a:r>
            <a:endParaRPr lang="es-ES" sz="1800" b="1" u="sng" dirty="0">
              <a:solidFill>
                <a:srgbClr val="C0504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0" y="6505599"/>
            <a:ext cx="52101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rIns="0" anchor="ctr">
            <a:spAutoFit/>
          </a:bodyPr>
          <a:lstStyle/>
          <a:p>
            <a:pPr eaLnBrk="0" hangingPunct="0"/>
            <a:r>
              <a:rPr lang="es-ES" sz="7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Fuente: estimaciones del CONEVAL con base en el MCS-ENIGH </a:t>
            </a:r>
            <a:r>
              <a:rPr lang="es-ES" sz="7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2008 y 2010</a:t>
            </a:r>
          </a:p>
          <a:p>
            <a:pPr eaLnBrk="0" hangingPunct="0"/>
            <a:r>
              <a:rPr lang="es-ES" sz="7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Las estimaciones toman en cuenta la variable combustible.</a:t>
            </a:r>
            <a:endParaRPr lang="es-ES" sz="7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32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24" grpId="0"/>
      <p:bldP spid="32" grpId="0"/>
      <p:bldP spid="36" grpId="0"/>
      <p:bldP spid="37" grpId="0"/>
      <p:bldP spid="38" grpId="0" animBg="1"/>
      <p:bldP spid="39" grpId="0"/>
      <p:bldP spid="41" grpId="0"/>
      <p:bldP spid="42" grpId="0"/>
      <p:bldP spid="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Flecha abajo"/>
          <p:cNvSpPr/>
          <p:nvPr/>
        </p:nvSpPr>
        <p:spPr bwMode="auto">
          <a:xfrm>
            <a:off x="6995918" y="1008530"/>
            <a:ext cx="712506" cy="5486399"/>
          </a:xfrm>
          <a:prstGeom prst="downArrow">
            <a:avLst>
              <a:gd name="adj1" fmla="val 50000"/>
              <a:gd name="adj2" fmla="val 63334"/>
            </a:avLst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305652" y="1212762"/>
            <a:ext cx="896587" cy="307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2009</a:t>
            </a:r>
            <a:endParaRPr lang="es-MX" sz="1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20 Conector recto"/>
          <p:cNvCxnSpPr/>
          <p:nvPr/>
        </p:nvCxnSpPr>
        <p:spPr bwMode="auto">
          <a:xfrm>
            <a:off x="6308954" y="1638801"/>
            <a:ext cx="885371" cy="1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9 Rectángulo redondeado"/>
          <p:cNvSpPr/>
          <p:nvPr/>
        </p:nvSpPr>
        <p:spPr bwMode="auto">
          <a:xfrm>
            <a:off x="924325" y="1050980"/>
            <a:ext cx="5369636" cy="955950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−"/>
              <a:tabLst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Metodología de medición</a:t>
            </a: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−"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Estimaciones</a:t>
            </a:r>
            <a:r>
              <a:rPr kumimoji="0" lang="es-MX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de la pobreza </a:t>
            </a:r>
            <a:r>
              <a:rPr kumimoji="0" lang="es-MX" sz="20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2008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    (Nacional y por entidad federativa)</a:t>
            </a: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20 Conector recto"/>
          <p:cNvCxnSpPr/>
          <p:nvPr/>
        </p:nvCxnSpPr>
        <p:spPr bwMode="auto">
          <a:xfrm>
            <a:off x="6283229" y="2895576"/>
            <a:ext cx="885371" cy="1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Rectángulo redondeado"/>
          <p:cNvSpPr/>
          <p:nvPr/>
        </p:nvSpPr>
        <p:spPr bwMode="auto">
          <a:xfrm>
            <a:off x="898599" y="2189004"/>
            <a:ext cx="5395362" cy="1226534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 eaLnBrk="0" hangingPunct="0">
              <a:buFont typeface="Arial" pitchFamily="34" charset="0"/>
              <a:buChar char="−"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Estimaciones de la pobreza </a:t>
            </a: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2010 </a:t>
            </a:r>
          </a:p>
          <a:p>
            <a:pPr eaLnBrk="0" hangingPunct="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(Nacional </a:t>
            </a:r>
            <a:r>
              <a:rPr lang="es-MX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 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 entidad federativa)</a:t>
            </a:r>
          </a:p>
          <a:p>
            <a:pPr marL="285750" indent="-285750" eaLnBrk="0" hangingPunct="0">
              <a:buFont typeface="Arial" pitchFamily="34" charset="0"/>
              <a:buChar char="−"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Estimaciones municipales de la pobreza 2010  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(2,456 municipios)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 Estimaciones</a:t>
            </a:r>
            <a:r>
              <a:rPr kumimoji="0" lang="es-MX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de pobreza 2008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6272013" y="2409662"/>
            <a:ext cx="896587" cy="307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2011</a:t>
            </a:r>
            <a:endParaRPr lang="es-MX" sz="1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908500" y="3537612"/>
            <a:ext cx="5349836" cy="808755"/>
          </a:xfrm>
          <a:prstGeom prst="roundRect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Font typeface="Arial" pitchFamily="34" charset="0"/>
              <a:buChar char="−"/>
            </a:pPr>
            <a:r>
              <a:rPr lang="es-MX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Estimaciones de la pobreza </a:t>
            </a:r>
            <a:r>
              <a:rPr lang="es-MX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2012 </a:t>
            </a:r>
          </a:p>
          <a:p>
            <a:pPr eaLnBrk="0" hangingPunct="0"/>
            <a:r>
              <a:rPr lang="es-MX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s-MX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(Nacional </a:t>
            </a:r>
            <a:r>
              <a:rPr lang="es-MX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 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 entidad federativa)</a:t>
            </a:r>
            <a:endParaRPr lang="es-MX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305663" y="3595187"/>
            <a:ext cx="896587" cy="307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2013</a:t>
            </a:r>
            <a:endParaRPr lang="es-MX" sz="1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20 Conector recto"/>
          <p:cNvCxnSpPr/>
          <p:nvPr/>
        </p:nvCxnSpPr>
        <p:spPr bwMode="auto">
          <a:xfrm>
            <a:off x="6305652" y="4029121"/>
            <a:ext cx="885371" cy="1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16 Rectángulo redondeado"/>
          <p:cNvSpPr/>
          <p:nvPr/>
        </p:nvSpPr>
        <p:spPr bwMode="auto">
          <a:xfrm>
            <a:off x="874202" y="4536328"/>
            <a:ext cx="5372259" cy="665062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Font typeface="Arial" pitchFamily="34" charset="0"/>
              <a:buChar char="−"/>
            </a:pP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Estimaciones de la pobreza 2014 </a:t>
            </a:r>
          </a:p>
          <a:p>
            <a:pPr eaLnBrk="0" hangingPunct="0"/>
            <a:r>
              <a:rPr lang="es-MX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(Nacional </a:t>
            </a:r>
            <a:r>
              <a:rPr lang="es-MX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 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 entidad federativa)</a:t>
            </a:r>
            <a:endParaRPr lang="es-MX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cxnSp>
        <p:nvCxnSpPr>
          <p:cNvPr id="18" name="20 Conector recto"/>
          <p:cNvCxnSpPr/>
          <p:nvPr/>
        </p:nvCxnSpPr>
        <p:spPr bwMode="auto">
          <a:xfrm>
            <a:off x="6271354" y="4965295"/>
            <a:ext cx="885371" cy="1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18 CuadroTexto"/>
          <p:cNvSpPr txBox="1"/>
          <p:nvPr/>
        </p:nvSpPr>
        <p:spPr>
          <a:xfrm>
            <a:off x="6308954" y="4536328"/>
            <a:ext cx="896587" cy="307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2015</a:t>
            </a:r>
            <a:endParaRPr lang="es-MX" sz="1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Rectángulo redondeado"/>
          <p:cNvSpPr/>
          <p:nvPr/>
        </p:nvSpPr>
        <p:spPr bwMode="auto">
          <a:xfrm>
            <a:off x="895977" y="5448728"/>
            <a:ext cx="5362359" cy="667062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buFont typeface="Arial" pitchFamily="34" charset="0"/>
              <a:buChar char="−"/>
            </a:pP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Estimaciones municipales de la pobreza 2015  </a:t>
            </a:r>
          </a:p>
          <a:p>
            <a:pPr eaLnBrk="0" hangingPunct="0"/>
            <a:r>
              <a:rPr lang="es-MX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6318854" y="5460603"/>
            <a:ext cx="896587" cy="3077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es-MX" sz="14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20 Conector recto"/>
          <p:cNvCxnSpPr/>
          <p:nvPr/>
        </p:nvCxnSpPr>
        <p:spPr bwMode="auto">
          <a:xfrm>
            <a:off x="6271353" y="5846997"/>
            <a:ext cx="885371" cy="1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23 CuadroTexto"/>
          <p:cNvSpPr txBox="1"/>
          <p:nvPr/>
        </p:nvSpPr>
        <p:spPr>
          <a:xfrm rot="5400000">
            <a:off x="6382481" y="3044450"/>
            <a:ext cx="3482884" cy="8309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Medición de la pobreza en México</a:t>
            </a:r>
            <a:endParaRPr lang="es-MX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1 Título"/>
          <p:cNvSpPr txBox="1">
            <a:spLocks/>
          </p:cNvSpPr>
          <p:nvPr/>
        </p:nvSpPr>
        <p:spPr>
          <a:xfrm>
            <a:off x="2175640" y="371333"/>
            <a:ext cx="6968359" cy="508756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s-MX" sz="2200" b="1" dirty="0">
                <a:solidFill>
                  <a:srgbClr val="403F8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 presenta la medición de la pobreza de </a:t>
            </a:r>
            <a:r>
              <a:rPr lang="es-MX" sz="2900" b="1" dirty="0">
                <a:solidFill>
                  <a:srgbClr val="403F8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2012</a:t>
            </a:r>
          </a:p>
        </p:txBody>
      </p:sp>
    </p:spTree>
    <p:extLst>
      <p:ext uri="{BB962C8B-B14F-4D97-AF65-F5344CB8AC3E}">
        <p14:creationId xmlns:p14="http://schemas.microsoft.com/office/powerpoint/2010/main" xmlns="" val="2538172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15 Rectángulo"/>
          <p:cNvSpPr>
            <a:spLocks noChangeArrowheads="1"/>
          </p:cNvSpPr>
          <p:nvPr/>
        </p:nvSpPr>
        <p:spPr bwMode="auto">
          <a:xfrm>
            <a:off x="1261579" y="3411298"/>
            <a:ext cx="4595889" cy="1428750"/>
          </a:xfrm>
          <a:prstGeom prst="rect">
            <a:avLst/>
          </a:prstGeom>
          <a:solidFill>
            <a:srgbClr val="DE6B14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s-MX" sz="32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Pobreza</a:t>
            </a:r>
            <a:endParaRPr lang="es-ES" sz="32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44" name="43 Conector recto"/>
          <p:cNvCxnSpPr>
            <a:cxnSpLocks noChangeShapeType="1"/>
          </p:cNvCxnSpPr>
          <p:nvPr/>
        </p:nvCxnSpPr>
        <p:spPr bwMode="auto">
          <a:xfrm>
            <a:off x="1272216" y="3395385"/>
            <a:ext cx="4558568" cy="958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4" name="33 Conector recto"/>
          <p:cNvCxnSpPr>
            <a:cxnSpLocks noChangeShapeType="1"/>
          </p:cNvCxnSpPr>
          <p:nvPr/>
        </p:nvCxnSpPr>
        <p:spPr bwMode="auto">
          <a:xfrm>
            <a:off x="5865866" y="3393410"/>
            <a:ext cx="713064" cy="2933"/>
          </a:xfrm>
          <a:prstGeom prst="line">
            <a:avLst/>
          </a:prstGeom>
          <a:noFill/>
          <a:ln w="31750" algn="ctr">
            <a:solidFill>
              <a:schemeClr val="tx1"/>
            </a:solidFill>
            <a:prstDash val="sysDot"/>
            <a:round/>
            <a:headEnd/>
            <a:tailEnd/>
          </a:ln>
        </p:spPr>
      </p:cxnSp>
      <p:cxnSp>
        <p:nvCxnSpPr>
          <p:cNvPr id="6151" name="134 Conector recto de flecha"/>
          <p:cNvCxnSpPr>
            <a:cxnSpLocks noChangeShapeType="1"/>
          </p:cNvCxnSpPr>
          <p:nvPr/>
        </p:nvCxnSpPr>
        <p:spPr bwMode="auto">
          <a:xfrm rot="10800000">
            <a:off x="491166" y="4851122"/>
            <a:ext cx="6156325" cy="1588"/>
          </a:xfrm>
          <a:prstGeom prst="straightConnector1">
            <a:avLst/>
          </a:prstGeom>
          <a:noFill/>
          <a:ln w="793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52" name="9 Rectángulo"/>
          <p:cNvSpPr>
            <a:spLocks noChangeArrowheads="1"/>
          </p:cNvSpPr>
          <p:nvPr/>
        </p:nvSpPr>
        <p:spPr bwMode="auto">
          <a:xfrm>
            <a:off x="1261104" y="1706285"/>
            <a:ext cx="5353050" cy="3155950"/>
          </a:xfrm>
          <a:prstGeom prst="rect">
            <a:avLst/>
          </a:prstGeom>
          <a:noFill/>
          <a:ln w="825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1559078" y="6012967"/>
            <a:ext cx="4029075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pPr algn="ctr"/>
            <a:r>
              <a:rPr lang="es-MX" sz="28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Derechos sociales</a:t>
            </a:r>
            <a:endParaRPr lang="es-ES" sz="22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4" name="Rectangle 25"/>
          <p:cNvSpPr>
            <a:spLocks noChangeArrowheads="1"/>
          </p:cNvSpPr>
          <p:nvPr/>
        </p:nvSpPr>
        <p:spPr bwMode="auto">
          <a:xfrm rot="-5400000">
            <a:off x="3280205" y="4972917"/>
            <a:ext cx="369332" cy="15927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 wrap="none" lIns="0" rIns="0">
            <a:spAutoFit/>
          </a:bodyPr>
          <a:lstStyle/>
          <a:p>
            <a:pPr algn="ctr"/>
            <a:r>
              <a:rPr lang="es-MX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Carencias</a:t>
            </a:r>
            <a:endParaRPr lang="es-ES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9234" name="30 Conector recto"/>
          <p:cNvCxnSpPr>
            <a:cxnSpLocks noChangeShapeType="1"/>
          </p:cNvCxnSpPr>
          <p:nvPr/>
        </p:nvCxnSpPr>
        <p:spPr bwMode="auto">
          <a:xfrm rot="5400000">
            <a:off x="4268622" y="3286641"/>
            <a:ext cx="3144838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6157" name="122 Conector recto de flecha"/>
          <p:cNvCxnSpPr>
            <a:cxnSpLocks noChangeShapeType="1"/>
          </p:cNvCxnSpPr>
          <p:nvPr/>
        </p:nvCxnSpPr>
        <p:spPr bwMode="auto">
          <a:xfrm rot="16200000" flipV="1">
            <a:off x="-969334" y="3335060"/>
            <a:ext cx="4471988" cy="11112"/>
          </a:xfrm>
          <a:prstGeom prst="straightConnector1">
            <a:avLst/>
          </a:prstGeom>
          <a:noFill/>
          <a:ln w="67945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2" name="102 Grupo"/>
          <p:cNvGrpSpPr>
            <a:grpSpLocks/>
          </p:cNvGrpSpPr>
          <p:nvPr/>
        </p:nvGrpSpPr>
        <p:grpSpPr bwMode="auto">
          <a:xfrm>
            <a:off x="3803451" y="4887632"/>
            <a:ext cx="3009140" cy="492128"/>
            <a:chOff x="5126924" y="5032372"/>
            <a:chExt cx="2203250" cy="492128"/>
          </a:xfrm>
        </p:grpSpPr>
        <p:sp>
          <p:nvSpPr>
            <p:cNvPr id="6178" name="22 CuadroTexto"/>
            <p:cNvSpPr txBox="1">
              <a:spLocks noChangeArrowheads="1"/>
            </p:cNvSpPr>
            <p:nvPr/>
          </p:nvSpPr>
          <p:spPr bwMode="auto">
            <a:xfrm>
              <a:off x="6526899" y="5062538"/>
              <a:ext cx="803275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dirty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0</a:t>
              </a:r>
              <a:endParaRPr lang="es-E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79" name="26 CuadroTexto"/>
            <p:cNvSpPr txBox="1">
              <a:spLocks noChangeArrowheads="1"/>
            </p:cNvSpPr>
            <p:nvPr/>
          </p:nvSpPr>
          <p:spPr bwMode="auto">
            <a:xfrm>
              <a:off x="5126924" y="5032372"/>
              <a:ext cx="2551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3</a:t>
              </a:r>
              <a:endParaRPr lang="es-E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43" name="22 CuadroTexto"/>
          <p:cNvSpPr txBox="1">
            <a:spLocks noChangeArrowheads="1"/>
          </p:cNvSpPr>
          <p:nvPr/>
        </p:nvSpPr>
        <p:spPr bwMode="auto">
          <a:xfrm>
            <a:off x="2050139" y="4906424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" name="22 CuadroTexto"/>
          <p:cNvSpPr txBox="1">
            <a:spLocks noChangeArrowheads="1"/>
          </p:cNvSpPr>
          <p:nvPr/>
        </p:nvSpPr>
        <p:spPr bwMode="auto">
          <a:xfrm>
            <a:off x="4672782" y="4922349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6" name="22 CuadroTexto"/>
          <p:cNvSpPr txBox="1">
            <a:spLocks noChangeArrowheads="1"/>
          </p:cNvSpPr>
          <p:nvPr/>
        </p:nvSpPr>
        <p:spPr bwMode="auto">
          <a:xfrm>
            <a:off x="2884913" y="4908699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7" name="22 CuadroTexto"/>
          <p:cNvSpPr txBox="1">
            <a:spLocks noChangeArrowheads="1"/>
          </p:cNvSpPr>
          <p:nvPr/>
        </p:nvSpPr>
        <p:spPr bwMode="auto">
          <a:xfrm>
            <a:off x="5462078" y="4920072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0" name="22 CuadroTexto"/>
          <p:cNvSpPr txBox="1">
            <a:spLocks noChangeArrowheads="1"/>
          </p:cNvSpPr>
          <p:nvPr/>
        </p:nvSpPr>
        <p:spPr bwMode="auto">
          <a:xfrm>
            <a:off x="1329081" y="4908700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4" name="23 CuadroTexto"/>
          <p:cNvSpPr txBox="1">
            <a:spLocks noChangeArrowheads="1"/>
          </p:cNvSpPr>
          <p:nvPr/>
        </p:nvSpPr>
        <p:spPr bwMode="auto">
          <a:xfrm>
            <a:off x="519182" y="3212822"/>
            <a:ext cx="8085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i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LBE</a:t>
            </a:r>
            <a:endParaRPr lang="es-ES" sz="2000" b="1" i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 rot="-5400000">
            <a:off x="-1199424" y="2378115"/>
            <a:ext cx="3024188" cy="485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r>
              <a:rPr lang="es-MX" sz="28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Bienestar</a:t>
            </a:r>
            <a:endParaRPr lang="es-ES" sz="2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2190750" y="341563"/>
            <a:ext cx="695325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8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Identificación de la pobreza 3. El tercer y último paso es determinar quiénes tienen ingresos bajos y también una o más carencias sociales: ésa es la población en pobreza.</a:t>
            </a:r>
            <a:endParaRPr lang="es-ES_tradnl" sz="1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97041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Text Box 5"/>
          <p:cNvSpPr txBox="1">
            <a:spLocks noChangeArrowheads="1"/>
          </p:cNvSpPr>
          <p:nvPr/>
        </p:nvSpPr>
        <p:spPr bwMode="auto">
          <a:xfrm>
            <a:off x="2142702" y="436563"/>
            <a:ext cx="54727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sz="28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Definición de pobreza</a:t>
            </a:r>
            <a:endParaRPr lang="es-ES_tradnl" sz="2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3 Grupo"/>
          <p:cNvGrpSpPr/>
          <p:nvPr/>
        </p:nvGrpSpPr>
        <p:grpSpPr>
          <a:xfrm>
            <a:off x="505755" y="1654562"/>
            <a:ext cx="7972425" cy="4032560"/>
            <a:chOff x="419100" y="1381124"/>
            <a:chExt cx="7972425" cy="2847976"/>
          </a:xfrm>
        </p:grpSpPr>
        <p:sp>
          <p:nvSpPr>
            <p:cNvPr id="5" name="4 Rectángulo redondeado"/>
            <p:cNvSpPr/>
            <p:nvPr/>
          </p:nvSpPr>
          <p:spPr bwMode="auto">
            <a:xfrm>
              <a:off x="419100" y="1381124"/>
              <a:ext cx="7972425" cy="2847976"/>
            </a:xfrm>
            <a:prstGeom prst="round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s-ES" smtClean="0">
                <a:solidFill>
                  <a:srgbClr val="000000"/>
                </a:solidFill>
                <a:latin typeface="Times" charset="0"/>
              </a:endParaRPr>
            </a:p>
          </p:txBody>
        </p:sp>
        <p:sp>
          <p:nvSpPr>
            <p:cNvPr id="6" name="2 Marcador de contenido"/>
            <p:cNvSpPr txBox="1">
              <a:spLocks/>
            </p:cNvSpPr>
            <p:nvPr/>
          </p:nvSpPr>
          <p:spPr>
            <a:xfrm>
              <a:off x="593570" y="1740445"/>
              <a:ext cx="7750097" cy="2268142"/>
            </a:xfrm>
            <a:prstGeom prst="rect">
              <a:avLst/>
            </a:prstGeom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" sz="3300" dirty="0" smtClean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“Una persona se encuentra en situación de </a:t>
              </a:r>
              <a:r>
                <a:rPr lang="es-ES" sz="3300" dirty="0" smtClean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pobreza </a:t>
              </a:r>
              <a:r>
                <a:rPr lang="es-ES" sz="3300" dirty="0" smtClean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cuando: presenta al menos una carencia social y no tiene un ingreso suficiente para satisfacer sus necesidades.”</a:t>
              </a:r>
              <a:endParaRPr lang="es-MX" sz="3300" kern="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50410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43 Rectángulo"/>
          <p:cNvSpPr>
            <a:spLocks noChangeArrowheads="1"/>
          </p:cNvSpPr>
          <p:nvPr/>
        </p:nvSpPr>
        <p:spPr bwMode="auto">
          <a:xfrm>
            <a:off x="1589088" y="4303713"/>
            <a:ext cx="2747962" cy="863600"/>
          </a:xfrm>
          <a:prstGeom prst="rect">
            <a:avLst/>
          </a:prstGeom>
          <a:solidFill>
            <a:srgbClr val="8B1F17"/>
          </a:solidFill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grpSp>
        <p:nvGrpSpPr>
          <p:cNvPr id="4" name="32 Grupo"/>
          <p:cNvGrpSpPr>
            <a:grpSpLocks/>
          </p:cNvGrpSpPr>
          <p:nvPr/>
        </p:nvGrpSpPr>
        <p:grpSpPr bwMode="auto">
          <a:xfrm>
            <a:off x="1577975" y="3586163"/>
            <a:ext cx="4589463" cy="1584325"/>
            <a:chOff x="2554288" y="4589463"/>
            <a:chExt cx="4560887" cy="1584325"/>
          </a:xfrm>
        </p:grpSpPr>
        <p:sp>
          <p:nvSpPr>
            <p:cNvPr id="23589" name="15 Rectángulo"/>
            <p:cNvSpPr>
              <a:spLocks noChangeArrowheads="1"/>
            </p:cNvSpPr>
            <p:nvPr/>
          </p:nvSpPr>
          <p:spPr bwMode="auto">
            <a:xfrm>
              <a:off x="5301283" y="4602163"/>
              <a:ext cx="1813196" cy="1571625"/>
            </a:xfrm>
            <a:prstGeom prst="rect">
              <a:avLst/>
            </a:prstGeom>
            <a:solidFill>
              <a:srgbClr val="A86B14"/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23590" name="15 Rectángulo"/>
            <p:cNvSpPr>
              <a:spLocks noChangeArrowheads="1"/>
            </p:cNvSpPr>
            <p:nvPr/>
          </p:nvSpPr>
          <p:spPr bwMode="auto">
            <a:xfrm>
              <a:off x="2554288" y="4589463"/>
              <a:ext cx="4560887" cy="719137"/>
            </a:xfrm>
            <a:prstGeom prst="rect">
              <a:avLst/>
            </a:prstGeom>
            <a:solidFill>
              <a:srgbClr val="A86B14"/>
            </a:solidFill>
            <a:ln w="2857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37 Grupo"/>
          <p:cNvGrpSpPr>
            <a:grpSpLocks/>
          </p:cNvGrpSpPr>
          <p:nvPr/>
        </p:nvGrpSpPr>
        <p:grpSpPr bwMode="auto">
          <a:xfrm>
            <a:off x="1587500" y="3540125"/>
            <a:ext cx="4613275" cy="1078329"/>
            <a:chOff x="3255268" y="1086934"/>
            <a:chExt cx="4583157" cy="1078239"/>
          </a:xfrm>
        </p:grpSpPr>
        <p:sp>
          <p:nvSpPr>
            <p:cNvPr id="23587" name="35 CuadroTexto"/>
            <p:cNvSpPr txBox="1">
              <a:spLocks noChangeArrowheads="1"/>
            </p:cNvSpPr>
            <p:nvPr/>
          </p:nvSpPr>
          <p:spPr bwMode="auto">
            <a:xfrm>
              <a:off x="3255268" y="1086934"/>
              <a:ext cx="452983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b="1" dirty="0" smtClean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POBREZA MODERADA</a:t>
              </a:r>
              <a:endParaRPr lang="es-MX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88" name="36 CuadroTexto"/>
            <p:cNvSpPr txBox="1">
              <a:spLocks noChangeArrowheads="1"/>
            </p:cNvSpPr>
            <p:nvPr/>
          </p:nvSpPr>
          <p:spPr bwMode="auto">
            <a:xfrm>
              <a:off x="5805497" y="1826647"/>
              <a:ext cx="2032928" cy="338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MX" sz="1600" b="1" dirty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        </a:t>
              </a:r>
              <a:endParaRPr lang="es-ES" sz="1600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3556" name="Rectangle 8"/>
          <p:cNvSpPr>
            <a:spLocks noChangeArrowheads="1"/>
          </p:cNvSpPr>
          <p:nvPr/>
        </p:nvSpPr>
        <p:spPr bwMode="auto">
          <a:xfrm>
            <a:off x="2270125" y="5973763"/>
            <a:ext cx="4029075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pPr algn="ctr"/>
            <a:r>
              <a:rPr lang="es-MX" sz="2800" b="1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Derechos sociales</a:t>
            </a:r>
            <a:r>
              <a:rPr lang="es-MX" sz="2200" b="1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s-ES" sz="2200" b="1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7" name="Rectangle 25"/>
          <p:cNvSpPr>
            <a:spLocks noChangeArrowheads="1"/>
          </p:cNvSpPr>
          <p:nvPr/>
        </p:nvSpPr>
        <p:spPr bwMode="auto">
          <a:xfrm rot="-5400000">
            <a:off x="3990975" y="4911726"/>
            <a:ext cx="369887" cy="1592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 wrap="none" lIns="0" rIns="0">
            <a:spAutoFit/>
          </a:bodyPr>
          <a:lstStyle/>
          <a:p>
            <a:pPr algn="ctr"/>
            <a:r>
              <a:rPr lang="es-MX" b="1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Carencias</a:t>
            </a:r>
            <a:endParaRPr lang="es-ES" b="1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23558" name="30 Conector recto"/>
          <p:cNvCxnSpPr>
            <a:cxnSpLocks noChangeShapeType="1"/>
          </p:cNvCxnSpPr>
          <p:nvPr/>
        </p:nvCxnSpPr>
        <p:spPr bwMode="auto">
          <a:xfrm rot="5400000">
            <a:off x="4574381" y="3618707"/>
            <a:ext cx="3144837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3559" name="9 Rectángulo"/>
          <p:cNvSpPr>
            <a:spLocks noChangeArrowheads="1"/>
          </p:cNvSpPr>
          <p:nvPr/>
        </p:nvSpPr>
        <p:spPr bwMode="auto">
          <a:xfrm>
            <a:off x="1566863" y="2038350"/>
            <a:ext cx="5353050" cy="3155950"/>
          </a:xfrm>
          <a:prstGeom prst="rect">
            <a:avLst/>
          </a:prstGeom>
          <a:noFill/>
          <a:ln w="825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cxnSp>
        <p:nvCxnSpPr>
          <p:cNvPr id="23560" name="122 Conector recto de flecha"/>
          <p:cNvCxnSpPr>
            <a:cxnSpLocks noChangeShapeType="1"/>
          </p:cNvCxnSpPr>
          <p:nvPr/>
        </p:nvCxnSpPr>
        <p:spPr bwMode="auto">
          <a:xfrm rot="10800000">
            <a:off x="763588" y="5205413"/>
            <a:ext cx="6156325" cy="1587"/>
          </a:xfrm>
          <a:prstGeom prst="straightConnector1">
            <a:avLst/>
          </a:prstGeom>
          <a:noFill/>
          <a:ln w="635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561" name="Rectangle 11"/>
          <p:cNvSpPr>
            <a:spLocks noChangeArrowheads="1"/>
          </p:cNvSpPr>
          <p:nvPr/>
        </p:nvSpPr>
        <p:spPr bwMode="auto">
          <a:xfrm rot="-5400000">
            <a:off x="-989806" y="3293269"/>
            <a:ext cx="3024187" cy="485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pPr algn="ctr"/>
            <a:r>
              <a:rPr lang="es-MX" sz="2800" b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Bienestar</a:t>
            </a:r>
            <a:endParaRPr lang="es-ES" sz="2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62" name="Rectangle 24"/>
          <p:cNvSpPr>
            <a:spLocks noChangeArrowheads="1"/>
          </p:cNvSpPr>
          <p:nvPr/>
        </p:nvSpPr>
        <p:spPr bwMode="auto">
          <a:xfrm rot="-5400000">
            <a:off x="-41275" y="3462338"/>
            <a:ext cx="2008188" cy="328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pPr algn="ctr"/>
            <a:r>
              <a:rPr lang="es-MX" b="1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Ingreso</a:t>
            </a:r>
            <a:endParaRPr lang="es-ES" b="1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23563" name="122 Conector recto de flecha"/>
          <p:cNvCxnSpPr>
            <a:cxnSpLocks noChangeShapeType="1"/>
          </p:cNvCxnSpPr>
          <p:nvPr/>
        </p:nvCxnSpPr>
        <p:spPr bwMode="auto">
          <a:xfrm rot="16200000" flipV="1">
            <a:off x="-674687" y="3544887"/>
            <a:ext cx="4471988" cy="11113"/>
          </a:xfrm>
          <a:prstGeom prst="straightConnector1">
            <a:avLst/>
          </a:prstGeom>
          <a:noFill/>
          <a:ln w="6794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3564" name="24 Conector recto"/>
          <p:cNvCxnSpPr>
            <a:cxnSpLocks noChangeShapeType="1"/>
          </p:cNvCxnSpPr>
          <p:nvPr/>
        </p:nvCxnSpPr>
        <p:spPr bwMode="auto">
          <a:xfrm>
            <a:off x="1566863" y="3589338"/>
            <a:ext cx="5353050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3565" name="26 Conector recto"/>
          <p:cNvCxnSpPr>
            <a:cxnSpLocks noChangeShapeType="1"/>
          </p:cNvCxnSpPr>
          <p:nvPr/>
        </p:nvCxnSpPr>
        <p:spPr bwMode="auto">
          <a:xfrm flipV="1">
            <a:off x="1566863" y="4303713"/>
            <a:ext cx="2816225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23566" name="18 Conector recto"/>
          <p:cNvCxnSpPr>
            <a:cxnSpLocks noChangeShapeType="1"/>
          </p:cNvCxnSpPr>
          <p:nvPr/>
        </p:nvCxnSpPr>
        <p:spPr bwMode="auto">
          <a:xfrm rot="16200000" flipH="1">
            <a:off x="3864768" y="4764882"/>
            <a:ext cx="944563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grpSp>
        <p:nvGrpSpPr>
          <p:cNvPr id="6" name="28 Grupo"/>
          <p:cNvGrpSpPr>
            <a:grpSpLocks/>
          </p:cNvGrpSpPr>
          <p:nvPr/>
        </p:nvGrpSpPr>
        <p:grpSpPr bwMode="auto">
          <a:xfrm>
            <a:off x="6149975" y="2051823"/>
            <a:ext cx="781050" cy="1537513"/>
            <a:chOff x="6590372" y="2044390"/>
            <a:chExt cx="780586" cy="1557454"/>
          </a:xfrm>
          <a:solidFill>
            <a:srgbClr val="00B050"/>
          </a:solidFill>
        </p:grpSpPr>
        <p:sp>
          <p:nvSpPr>
            <p:cNvPr id="23581" name="29 Rectángulo"/>
            <p:cNvSpPr>
              <a:spLocks noChangeArrowheads="1"/>
            </p:cNvSpPr>
            <p:nvPr/>
          </p:nvSpPr>
          <p:spPr bwMode="auto">
            <a:xfrm>
              <a:off x="6590372" y="2044390"/>
              <a:ext cx="780586" cy="1557454"/>
            </a:xfrm>
            <a:prstGeom prst="rect">
              <a:avLst/>
            </a:prstGeom>
            <a:grpFill/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23582" name="30 CuadroTexto"/>
            <p:cNvSpPr txBox="1">
              <a:spLocks noChangeArrowheads="1"/>
            </p:cNvSpPr>
            <p:nvPr/>
          </p:nvSpPr>
          <p:spPr bwMode="auto">
            <a:xfrm>
              <a:off x="6846849" y="2152265"/>
              <a:ext cx="267629" cy="40032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es-ES" sz="2000" b="1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3570" name="Text Box 5"/>
          <p:cNvSpPr txBox="1">
            <a:spLocks noChangeArrowheads="1"/>
          </p:cNvSpPr>
          <p:nvPr/>
        </p:nvSpPr>
        <p:spPr bwMode="auto">
          <a:xfrm>
            <a:off x="2108200" y="436563"/>
            <a:ext cx="68040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8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La población en pobreza extrema es la que tiene un ingreso inferior al valor de una canasta alimentaria y además tiene 3 o más carencias sociales.</a:t>
            </a:r>
            <a:endParaRPr lang="es-ES_tradnl" sz="1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7" name="102 Grupo"/>
          <p:cNvGrpSpPr>
            <a:grpSpLocks/>
          </p:cNvGrpSpPr>
          <p:nvPr/>
        </p:nvGrpSpPr>
        <p:grpSpPr bwMode="auto">
          <a:xfrm>
            <a:off x="1435100" y="5221288"/>
            <a:ext cx="5422900" cy="325437"/>
            <a:chOff x="1825625" y="5032373"/>
            <a:chExt cx="5422900" cy="600121"/>
          </a:xfrm>
        </p:grpSpPr>
        <p:sp>
          <p:nvSpPr>
            <p:cNvPr id="23580" name="22 CuadroTexto"/>
            <p:cNvSpPr txBox="1">
              <a:spLocks noChangeArrowheads="1"/>
            </p:cNvSpPr>
            <p:nvPr/>
          </p:nvSpPr>
          <p:spPr bwMode="auto">
            <a:xfrm>
              <a:off x="6445250" y="5062538"/>
              <a:ext cx="803275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0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" name="23 CuadroTexto"/>
            <p:cNvSpPr txBox="1">
              <a:spLocks noChangeArrowheads="1"/>
            </p:cNvSpPr>
            <p:nvPr/>
          </p:nvSpPr>
          <p:spPr bwMode="auto">
            <a:xfrm>
              <a:off x="4148138" y="5048249"/>
              <a:ext cx="776287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3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" name="24 CuadroTexto"/>
            <p:cNvSpPr txBox="1">
              <a:spLocks noChangeArrowheads="1"/>
            </p:cNvSpPr>
            <p:nvPr/>
          </p:nvSpPr>
          <p:spPr bwMode="auto">
            <a:xfrm>
              <a:off x="4929188" y="5054599"/>
              <a:ext cx="784225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2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83" name="25 CuadroTexto"/>
            <p:cNvSpPr txBox="1">
              <a:spLocks noChangeArrowheads="1"/>
            </p:cNvSpPr>
            <p:nvPr/>
          </p:nvSpPr>
          <p:spPr bwMode="auto">
            <a:xfrm>
              <a:off x="5686425" y="5062536"/>
              <a:ext cx="758825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1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84" name="26 CuadroTexto"/>
            <p:cNvSpPr txBox="1">
              <a:spLocks noChangeArrowheads="1"/>
            </p:cNvSpPr>
            <p:nvPr/>
          </p:nvSpPr>
          <p:spPr bwMode="auto">
            <a:xfrm>
              <a:off x="3378200" y="5032373"/>
              <a:ext cx="819150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4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85" name="27 CuadroTexto"/>
            <p:cNvSpPr txBox="1">
              <a:spLocks noChangeArrowheads="1"/>
            </p:cNvSpPr>
            <p:nvPr/>
          </p:nvSpPr>
          <p:spPr bwMode="auto">
            <a:xfrm>
              <a:off x="2609850" y="5054601"/>
              <a:ext cx="806450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5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3586" name="31 CuadroTexto"/>
            <p:cNvSpPr txBox="1">
              <a:spLocks noChangeArrowheads="1"/>
            </p:cNvSpPr>
            <p:nvPr/>
          </p:nvSpPr>
          <p:spPr bwMode="auto">
            <a:xfrm>
              <a:off x="1825625" y="5051425"/>
              <a:ext cx="806450" cy="569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400" b="1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6</a:t>
              </a:r>
              <a:endParaRPr lang="es-ES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23575" name="37 CuadroTexto"/>
          <p:cNvSpPr txBox="1">
            <a:spLocks noChangeArrowheads="1"/>
          </p:cNvSpPr>
          <p:nvPr/>
        </p:nvSpPr>
        <p:spPr bwMode="auto">
          <a:xfrm>
            <a:off x="1581150" y="4378325"/>
            <a:ext cx="1806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8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POBREZA</a:t>
            </a:r>
            <a:endParaRPr lang="es-MX" sz="18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s-MX" sz="18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EXTREMA</a:t>
            </a:r>
            <a:endParaRPr lang="es-ES" sz="18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2" name="Rectangle 12"/>
          <p:cNvSpPr>
            <a:spLocks noChangeArrowheads="1"/>
          </p:cNvSpPr>
          <p:nvPr/>
        </p:nvSpPr>
        <p:spPr bwMode="auto">
          <a:xfrm>
            <a:off x="2026154" y="6613525"/>
            <a:ext cx="521017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rIns="0" anchor="ctr">
            <a:spAutoFit/>
          </a:bodyPr>
          <a:lstStyle/>
          <a:p>
            <a:pPr algn="ctr" eaLnBrk="0" hangingPunct="0"/>
            <a:r>
              <a:rPr lang="es-ES" sz="1000" dirty="0">
                <a:solidFill>
                  <a:srgbClr val="FFFFFF"/>
                </a:solidFill>
              </a:rPr>
              <a:t>Fuente: estimaciones del CONEVAL con base en el </a:t>
            </a:r>
            <a:r>
              <a:rPr lang="es-ES" sz="1000" dirty="0" smtClean="0">
                <a:solidFill>
                  <a:srgbClr val="FFFFFF"/>
                </a:solidFill>
              </a:rPr>
              <a:t>MCS-ENIGH 2008</a:t>
            </a:r>
            <a:r>
              <a:rPr lang="es-ES" sz="1000" dirty="0">
                <a:solidFill>
                  <a:srgbClr val="FFFFFF"/>
                </a:solidFill>
              </a:rPr>
              <a:t>.</a:t>
            </a:r>
            <a:endParaRPr lang="es-ES" sz="1000" u="sn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0547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Text Box 5"/>
          <p:cNvSpPr txBox="1">
            <a:spLocks noChangeArrowheads="1"/>
          </p:cNvSpPr>
          <p:nvPr/>
        </p:nvSpPr>
        <p:spPr bwMode="auto">
          <a:xfrm>
            <a:off x="2142702" y="436563"/>
            <a:ext cx="547274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s-ES_tradnl" sz="28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Definición de pobreza extrema</a:t>
            </a:r>
            <a:endParaRPr lang="es-ES_tradnl" sz="2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3 Grupo"/>
          <p:cNvGrpSpPr/>
          <p:nvPr/>
        </p:nvGrpSpPr>
        <p:grpSpPr>
          <a:xfrm>
            <a:off x="505755" y="1654562"/>
            <a:ext cx="7972425" cy="4032560"/>
            <a:chOff x="419100" y="1381124"/>
            <a:chExt cx="7972425" cy="2847976"/>
          </a:xfrm>
        </p:grpSpPr>
        <p:sp>
          <p:nvSpPr>
            <p:cNvPr id="5" name="4 Rectángulo redondeado"/>
            <p:cNvSpPr/>
            <p:nvPr/>
          </p:nvSpPr>
          <p:spPr bwMode="auto">
            <a:xfrm>
              <a:off x="419100" y="1381124"/>
              <a:ext cx="7972425" cy="2847976"/>
            </a:xfrm>
            <a:prstGeom prst="round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s-ES" smtClean="0">
                <a:solidFill>
                  <a:srgbClr val="000000"/>
                </a:solidFill>
                <a:latin typeface="Times" charset="0"/>
              </a:endParaRPr>
            </a:p>
          </p:txBody>
        </p:sp>
        <p:sp>
          <p:nvSpPr>
            <p:cNvPr id="6" name="2 Marcador de contenido"/>
            <p:cNvSpPr txBox="1">
              <a:spLocks/>
            </p:cNvSpPr>
            <p:nvPr/>
          </p:nvSpPr>
          <p:spPr>
            <a:xfrm>
              <a:off x="593570" y="1740445"/>
              <a:ext cx="7750097" cy="2268142"/>
            </a:xfrm>
            <a:prstGeom prst="rect">
              <a:avLst/>
            </a:prstGeom>
          </p:spPr>
          <p:txBody>
            <a:bodyPr/>
            <a:lstStyle/>
            <a:p>
              <a:pPr algn="ctr" eaLnBrk="0" hangingPunct="0">
                <a:spcBef>
                  <a:spcPct val="20000"/>
                </a:spcBef>
              </a:pPr>
              <a:r>
                <a:rPr lang="es-ES" sz="3300" dirty="0" smtClean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“Una persona se encuentra en situación de </a:t>
              </a:r>
              <a:r>
                <a:rPr lang="es-ES" sz="3300" dirty="0" smtClean="0">
                  <a:solidFill>
                    <a:srgbClr val="FFFF00"/>
                  </a:solidFill>
                  <a:latin typeface="Tahoma" pitchFamily="34" charset="0"/>
                  <a:cs typeface="Tahoma" pitchFamily="34" charset="0"/>
                </a:rPr>
                <a:t>pobreza extrema </a:t>
              </a:r>
              <a:r>
                <a:rPr lang="es-ES" sz="3300" dirty="0" smtClean="0">
                  <a:solidFill>
                    <a:srgbClr val="FFFFFF"/>
                  </a:solidFill>
                  <a:latin typeface="Tahoma" pitchFamily="34" charset="0"/>
                  <a:cs typeface="Tahoma" pitchFamily="34" charset="0"/>
                </a:rPr>
                <a:t>cuando presenta tres o más carencias sociales y su ingreso es menor al valor de la canasta alimentaria”</a:t>
              </a:r>
              <a:endParaRPr lang="es-MX" sz="3300" kern="0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24834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3138" y="4406900"/>
            <a:ext cx="8324602" cy="1362075"/>
          </a:xfrm>
        </p:spPr>
        <p:txBody>
          <a:bodyPr/>
          <a:lstStyle/>
          <a:p>
            <a:r>
              <a:rPr lang="es-MX" cap="none" dirty="0" smtClean="0"/>
              <a:t/>
            </a:r>
            <a:br>
              <a:rPr lang="es-MX" cap="none" dirty="0" smtClean="0"/>
            </a:br>
            <a:r>
              <a:rPr lang="es-MX" cap="none" dirty="0" smtClean="0"/>
              <a:t>POBREZA EXTREMA</a:t>
            </a:r>
            <a:endParaRPr lang="es-ES" cap="non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7667" y="802492"/>
            <a:ext cx="5263517" cy="394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34327" y="2204292"/>
            <a:ext cx="333333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u="sng" dirty="0" smtClean="0">
                <a:solidFill>
                  <a:srgbClr val="3333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Variables relevantes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rgbClr val="3333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Población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solidFill>
                  <a:srgbClr val="3333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Porcentaje</a:t>
            </a:r>
            <a:endParaRPr lang="es-MX" dirty="0" smtClean="0">
              <a:solidFill>
                <a:srgbClr val="3333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MX" dirty="0" smtClean="0">
                <a:solidFill>
                  <a:srgbClr val="3333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Carencias promedio</a:t>
            </a:r>
            <a:endParaRPr lang="es-MX" dirty="0">
              <a:solidFill>
                <a:srgbClr val="3333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22308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15 Rectángulo"/>
          <p:cNvSpPr>
            <a:spLocks noChangeArrowheads="1"/>
          </p:cNvSpPr>
          <p:nvPr/>
        </p:nvSpPr>
        <p:spPr bwMode="auto">
          <a:xfrm>
            <a:off x="1769968" y="3250658"/>
            <a:ext cx="4555001" cy="1428750"/>
          </a:xfrm>
          <a:prstGeom prst="rect">
            <a:avLst/>
          </a:prstGeom>
          <a:solidFill>
            <a:srgbClr val="DE6B14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sp>
        <p:nvSpPr>
          <p:cNvPr id="49" name="15 Rectángulo"/>
          <p:cNvSpPr>
            <a:spLocks noChangeArrowheads="1"/>
          </p:cNvSpPr>
          <p:nvPr/>
        </p:nvSpPr>
        <p:spPr bwMode="auto">
          <a:xfrm>
            <a:off x="1729079" y="3265526"/>
            <a:ext cx="4629343" cy="1428750"/>
          </a:xfrm>
          <a:prstGeom prst="rect">
            <a:avLst/>
          </a:prstGeom>
          <a:solidFill>
            <a:srgbClr val="DE6B14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grpSp>
        <p:nvGrpSpPr>
          <p:cNvPr id="2" name="32 Grupo"/>
          <p:cNvGrpSpPr>
            <a:grpSpLocks/>
          </p:cNvGrpSpPr>
          <p:nvPr/>
        </p:nvGrpSpPr>
        <p:grpSpPr bwMode="auto">
          <a:xfrm>
            <a:off x="1764883" y="3264662"/>
            <a:ext cx="4560887" cy="1419225"/>
            <a:chOff x="2554288" y="4602163"/>
            <a:chExt cx="4560887" cy="1418877"/>
          </a:xfrm>
          <a:solidFill>
            <a:srgbClr val="DE9832"/>
          </a:solidFill>
        </p:grpSpPr>
        <p:sp>
          <p:nvSpPr>
            <p:cNvPr id="6182" name="15 Rectángulo"/>
            <p:cNvSpPr>
              <a:spLocks noChangeArrowheads="1"/>
            </p:cNvSpPr>
            <p:nvPr/>
          </p:nvSpPr>
          <p:spPr bwMode="auto">
            <a:xfrm>
              <a:off x="5375196" y="4602163"/>
              <a:ext cx="1739282" cy="1418877"/>
            </a:xfrm>
            <a:prstGeom prst="rect">
              <a:avLst/>
            </a:prstGeom>
            <a:grpFill/>
            <a:ln w="2857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  <p:sp>
          <p:nvSpPr>
            <p:cNvPr id="6183" name="15 Rectángulo"/>
            <p:cNvSpPr>
              <a:spLocks noChangeArrowheads="1"/>
            </p:cNvSpPr>
            <p:nvPr/>
          </p:nvSpPr>
          <p:spPr bwMode="auto">
            <a:xfrm>
              <a:off x="2554288" y="4615986"/>
              <a:ext cx="4560887" cy="557561"/>
            </a:xfrm>
            <a:prstGeom prst="rect">
              <a:avLst/>
            </a:prstGeom>
            <a:grpFill/>
            <a:ln w="2857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rgbClr val="000000"/>
                </a:solidFill>
              </a:endParaRPr>
            </a:p>
          </p:txBody>
        </p:sp>
      </p:grpSp>
      <p:sp>
        <p:nvSpPr>
          <p:cNvPr id="76" name="29 Rectángulo"/>
          <p:cNvSpPr>
            <a:spLocks noChangeArrowheads="1"/>
          </p:cNvSpPr>
          <p:nvPr/>
        </p:nvSpPr>
        <p:spPr bwMode="auto">
          <a:xfrm>
            <a:off x="6334881" y="1586969"/>
            <a:ext cx="781050" cy="1642006"/>
          </a:xfrm>
          <a:prstGeom prst="rect">
            <a:avLst/>
          </a:prstGeom>
          <a:solidFill>
            <a:srgbClr val="00B050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9" name="58 Rectángulo"/>
          <p:cNvSpPr>
            <a:spLocks noChangeArrowheads="1"/>
          </p:cNvSpPr>
          <p:nvPr/>
        </p:nvSpPr>
        <p:spPr bwMode="auto">
          <a:xfrm>
            <a:off x="1773645" y="3813175"/>
            <a:ext cx="2800350" cy="863600"/>
          </a:xfrm>
          <a:prstGeom prst="rect">
            <a:avLst/>
          </a:prstGeom>
          <a:solidFill>
            <a:srgbClr val="8B1F17"/>
          </a:solidFill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cxnSp>
        <p:nvCxnSpPr>
          <p:cNvPr id="6151" name="134 Conector recto de flecha"/>
          <p:cNvCxnSpPr>
            <a:cxnSpLocks noChangeShapeType="1"/>
          </p:cNvCxnSpPr>
          <p:nvPr/>
        </p:nvCxnSpPr>
        <p:spPr bwMode="auto">
          <a:xfrm rot="10800000">
            <a:off x="983070" y="4705350"/>
            <a:ext cx="6156325" cy="1588"/>
          </a:xfrm>
          <a:prstGeom prst="straightConnector1">
            <a:avLst/>
          </a:prstGeom>
          <a:noFill/>
          <a:ln w="793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152" name="9 Rectángulo"/>
          <p:cNvSpPr>
            <a:spLocks noChangeArrowheads="1"/>
          </p:cNvSpPr>
          <p:nvPr/>
        </p:nvSpPr>
        <p:spPr bwMode="auto">
          <a:xfrm>
            <a:off x="1753008" y="1560512"/>
            <a:ext cx="5375942" cy="3181347"/>
          </a:xfrm>
          <a:prstGeom prst="rect">
            <a:avLst/>
          </a:prstGeom>
          <a:noFill/>
          <a:ln w="8255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s-ES">
              <a:solidFill>
                <a:srgbClr val="000000"/>
              </a:solidFill>
            </a:endParaRPr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2634070" y="5737088"/>
            <a:ext cx="4029075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pPr algn="ctr"/>
            <a:r>
              <a:rPr lang="es-MX" sz="2800" b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Derechos </a:t>
            </a:r>
            <a:r>
              <a:rPr lang="es-MX" sz="28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sociales</a:t>
            </a:r>
            <a:r>
              <a:rPr lang="es-MX" sz="2200" b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s-ES" sz="22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54" name="Rectangle 25"/>
          <p:cNvSpPr>
            <a:spLocks noChangeArrowheads="1"/>
          </p:cNvSpPr>
          <p:nvPr/>
        </p:nvSpPr>
        <p:spPr bwMode="auto">
          <a:xfrm rot="-5400000">
            <a:off x="4354920" y="4697276"/>
            <a:ext cx="369887" cy="1592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eaVert" wrap="none" lIns="0" rIns="0">
            <a:spAutoFit/>
          </a:bodyPr>
          <a:lstStyle/>
          <a:p>
            <a:pPr algn="ctr"/>
            <a:r>
              <a:rPr lang="es-MX" b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Carencias</a:t>
            </a:r>
            <a:endParaRPr lang="es-ES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6157" name="122 Conector recto de flecha"/>
          <p:cNvCxnSpPr>
            <a:cxnSpLocks noChangeShapeType="1"/>
          </p:cNvCxnSpPr>
          <p:nvPr/>
        </p:nvCxnSpPr>
        <p:spPr bwMode="auto">
          <a:xfrm rot="16200000" flipV="1">
            <a:off x="-513056" y="3165537"/>
            <a:ext cx="4471988" cy="11112"/>
          </a:xfrm>
          <a:prstGeom prst="straightConnector1">
            <a:avLst/>
          </a:prstGeom>
          <a:noFill/>
          <a:ln w="6794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4" name="43 CuadroTexto"/>
          <p:cNvSpPr txBox="1">
            <a:spLocks noChangeArrowheads="1"/>
          </p:cNvSpPr>
          <p:nvPr/>
        </p:nvSpPr>
        <p:spPr bwMode="auto">
          <a:xfrm>
            <a:off x="285011" y="3082716"/>
            <a:ext cx="150816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100" b="1" i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Línea  bienestar económico</a:t>
            </a:r>
            <a:endParaRPr lang="es-ES" sz="1100" b="1" i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5" name="54 CuadroTexto"/>
          <p:cNvSpPr txBox="1">
            <a:spLocks noChangeArrowheads="1"/>
          </p:cNvSpPr>
          <p:nvPr/>
        </p:nvSpPr>
        <p:spPr bwMode="auto">
          <a:xfrm>
            <a:off x="1637245" y="3703783"/>
            <a:ext cx="30114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6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Pobres extremos</a:t>
            </a:r>
          </a:p>
          <a:p>
            <a:pPr algn="ctr"/>
            <a:r>
              <a:rPr lang="es-MX" sz="16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11.5 millones</a:t>
            </a:r>
          </a:p>
          <a:p>
            <a:pPr algn="ctr"/>
            <a:r>
              <a:rPr lang="es-MX" sz="16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9.8%</a:t>
            </a:r>
          </a:p>
          <a:p>
            <a:pPr algn="ctr"/>
            <a:r>
              <a:rPr lang="es-ES" sz="1400" b="1" dirty="0" smtClean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3.7 carencias promedio</a:t>
            </a:r>
            <a:endParaRPr lang="es-ES" sz="1400" b="1" dirty="0">
              <a:solidFill>
                <a:srgbClr val="FFFFFF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58" name="18 Conector recto"/>
          <p:cNvCxnSpPr>
            <a:cxnSpLocks noChangeShapeType="1"/>
          </p:cNvCxnSpPr>
          <p:nvPr/>
        </p:nvCxnSpPr>
        <p:spPr bwMode="auto">
          <a:xfrm rot="16200000" flipH="1">
            <a:off x="4131083" y="4278313"/>
            <a:ext cx="863600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grpSp>
        <p:nvGrpSpPr>
          <p:cNvPr id="3" name="102 Grupo"/>
          <p:cNvGrpSpPr>
            <a:grpSpLocks/>
          </p:cNvGrpSpPr>
          <p:nvPr/>
        </p:nvGrpSpPr>
        <p:grpSpPr bwMode="auto">
          <a:xfrm>
            <a:off x="4295355" y="4741860"/>
            <a:ext cx="3009140" cy="492128"/>
            <a:chOff x="5126924" y="5032372"/>
            <a:chExt cx="2203250" cy="492128"/>
          </a:xfrm>
        </p:grpSpPr>
        <p:sp>
          <p:nvSpPr>
            <p:cNvPr id="6178" name="22 CuadroTexto"/>
            <p:cNvSpPr txBox="1">
              <a:spLocks noChangeArrowheads="1"/>
            </p:cNvSpPr>
            <p:nvPr/>
          </p:nvSpPr>
          <p:spPr bwMode="auto">
            <a:xfrm>
              <a:off x="6526899" y="5062538"/>
              <a:ext cx="803275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      0</a:t>
              </a:r>
              <a:endParaRPr lang="es-E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179" name="26 CuadroTexto"/>
            <p:cNvSpPr txBox="1">
              <a:spLocks noChangeArrowheads="1"/>
            </p:cNvSpPr>
            <p:nvPr/>
          </p:nvSpPr>
          <p:spPr bwMode="auto">
            <a:xfrm>
              <a:off x="5126924" y="5032372"/>
              <a:ext cx="2551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dirty="0" smtClean="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3</a:t>
              </a:r>
              <a:endParaRPr lang="es-ES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43" name="22 CuadroTexto"/>
          <p:cNvSpPr txBox="1">
            <a:spLocks noChangeArrowheads="1"/>
          </p:cNvSpPr>
          <p:nvPr/>
        </p:nvSpPr>
        <p:spPr bwMode="auto">
          <a:xfrm>
            <a:off x="2542043" y="4760652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" name="22 CuadroTexto"/>
          <p:cNvSpPr txBox="1">
            <a:spLocks noChangeArrowheads="1"/>
          </p:cNvSpPr>
          <p:nvPr/>
        </p:nvSpPr>
        <p:spPr bwMode="auto">
          <a:xfrm>
            <a:off x="5164686" y="4776577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6" name="22 CuadroTexto"/>
          <p:cNvSpPr txBox="1">
            <a:spLocks noChangeArrowheads="1"/>
          </p:cNvSpPr>
          <p:nvPr/>
        </p:nvSpPr>
        <p:spPr bwMode="auto">
          <a:xfrm>
            <a:off x="3376817" y="4762927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7" name="22 CuadroTexto"/>
          <p:cNvSpPr txBox="1">
            <a:spLocks noChangeArrowheads="1"/>
          </p:cNvSpPr>
          <p:nvPr/>
        </p:nvSpPr>
        <p:spPr bwMode="auto">
          <a:xfrm>
            <a:off x="6084607" y="4774300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0" name="22 CuadroTexto"/>
          <p:cNvSpPr txBox="1">
            <a:spLocks noChangeArrowheads="1"/>
          </p:cNvSpPr>
          <p:nvPr/>
        </p:nvSpPr>
        <p:spPr bwMode="auto">
          <a:xfrm>
            <a:off x="1820985" y="4762928"/>
            <a:ext cx="409434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6</a:t>
            </a:r>
            <a:endParaRPr lang="es-ES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2" name="Rectangle 24"/>
          <p:cNvSpPr>
            <a:spLocks noChangeArrowheads="1"/>
          </p:cNvSpPr>
          <p:nvPr/>
        </p:nvSpPr>
        <p:spPr bwMode="auto">
          <a:xfrm rot="-5400000">
            <a:off x="-709473" y="2998468"/>
            <a:ext cx="1878012" cy="328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rIns="0" anchor="ctr"/>
          <a:lstStyle/>
          <a:p>
            <a:pPr algn="ctr"/>
            <a:r>
              <a:rPr lang="es-MX" sz="2800" b="1" dirty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Ingreso</a:t>
            </a:r>
            <a:endParaRPr lang="es-ES" sz="2800" b="1" dirty="0">
              <a:solidFill>
                <a:srgbClr val="33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4" name="Rectangle 12"/>
          <p:cNvSpPr>
            <a:spLocks noChangeArrowheads="1"/>
          </p:cNvSpPr>
          <p:nvPr/>
        </p:nvSpPr>
        <p:spPr bwMode="auto">
          <a:xfrm>
            <a:off x="975297" y="6488410"/>
            <a:ext cx="708261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rIns="0" anchor="ctr">
            <a:spAutoFit/>
          </a:bodyPr>
          <a:lstStyle/>
          <a:p>
            <a:pPr algn="ctr" eaLnBrk="0" hangingPunct="0"/>
            <a:r>
              <a:rPr lang="es-ES" sz="1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NOTA: Los valores de la línea de bienestar mínimo y de la línea de bienestar económico corresponden a agosto 2012.</a:t>
            </a:r>
          </a:p>
          <a:p>
            <a:pPr algn="ctr" eaLnBrk="0" hangingPunct="0"/>
            <a:r>
              <a:rPr lang="es-ES" sz="1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Fuente</a:t>
            </a:r>
            <a:r>
              <a:rPr lang="es-ES" sz="1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: estimaciones del CONEVAL con base en el </a:t>
            </a:r>
            <a:r>
              <a:rPr lang="es-ES" sz="10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MCS-ENIGH 2012</a:t>
            </a:r>
            <a:endParaRPr lang="es-ES" sz="1000" u="sng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62 Elipse"/>
          <p:cNvSpPr/>
          <p:nvPr/>
        </p:nvSpPr>
        <p:spPr bwMode="auto">
          <a:xfrm>
            <a:off x="1221172" y="3714752"/>
            <a:ext cx="4572032" cy="1143008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" name="64 Elipse"/>
          <p:cNvSpPr/>
          <p:nvPr/>
        </p:nvSpPr>
        <p:spPr bwMode="auto">
          <a:xfrm>
            <a:off x="1633679" y="3171094"/>
            <a:ext cx="4714908" cy="1849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800" smtClean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66" name="38 Conector recto de flecha"/>
          <p:cNvCxnSpPr>
            <a:cxnSpLocks noChangeShapeType="1"/>
          </p:cNvCxnSpPr>
          <p:nvPr/>
        </p:nvCxnSpPr>
        <p:spPr bwMode="auto">
          <a:xfrm rot="10800000">
            <a:off x="5920484" y="4762006"/>
            <a:ext cx="1282534" cy="534391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67" name="34 CuadroTexto"/>
          <p:cNvSpPr txBox="1">
            <a:spLocks noChangeArrowheads="1"/>
          </p:cNvSpPr>
          <p:nvPr/>
        </p:nvSpPr>
        <p:spPr bwMode="auto">
          <a:xfrm>
            <a:off x="6602208" y="5024010"/>
            <a:ext cx="25717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Pobreza</a:t>
            </a:r>
            <a:endParaRPr lang="es-ES" sz="20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8" name="46 CuadroTexto"/>
          <p:cNvSpPr txBox="1">
            <a:spLocks noChangeArrowheads="1"/>
          </p:cNvSpPr>
          <p:nvPr/>
        </p:nvSpPr>
        <p:spPr bwMode="auto">
          <a:xfrm>
            <a:off x="6915685" y="5350255"/>
            <a:ext cx="19872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6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es-MX" sz="18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45.5 </a:t>
            </a:r>
            <a:r>
              <a:rPr lang="es-MX" sz="18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%</a:t>
            </a:r>
          </a:p>
          <a:p>
            <a:pPr algn="ctr"/>
            <a:r>
              <a:rPr lang="es-MX" sz="18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es-MX" sz="18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53.3 millones</a:t>
            </a:r>
          </a:p>
          <a:p>
            <a:pPr algn="ctr"/>
            <a:r>
              <a:rPr lang="es-MX" sz="16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2.4 carencias</a:t>
            </a:r>
          </a:p>
          <a:p>
            <a:pPr algn="ctr"/>
            <a:r>
              <a:rPr lang="es-MX" sz="16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        promedio</a:t>
            </a:r>
            <a:endParaRPr lang="es-MX" sz="16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endParaRPr lang="es-ES" sz="1600" dirty="0">
              <a:solidFill>
                <a:srgbClr val="000000"/>
              </a:solidFill>
            </a:endParaRPr>
          </a:p>
        </p:txBody>
      </p:sp>
      <p:cxnSp>
        <p:nvCxnSpPr>
          <p:cNvPr id="41" name="40 Conector recto"/>
          <p:cNvCxnSpPr>
            <a:cxnSpLocks noChangeShapeType="1"/>
          </p:cNvCxnSpPr>
          <p:nvPr/>
        </p:nvCxnSpPr>
        <p:spPr bwMode="auto">
          <a:xfrm rot="10800000" flipH="1">
            <a:off x="1764120" y="3249613"/>
            <a:ext cx="5353050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9234" name="30 Conector recto"/>
          <p:cNvCxnSpPr>
            <a:cxnSpLocks noChangeShapeType="1"/>
          </p:cNvCxnSpPr>
          <p:nvPr/>
        </p:nvCxnSpPr>
        <p:spPr bwMode="auto">
          <a:xfrm rot="5400000">
            <a:off x="4760526" y="3140869"/>
            <a:ext cx="3144838" cy="0"/>
          </a:xfrm>
          <a:prstGeom prst="line">
            <a:avLst/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0" name="Text Box 5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2145937" y="386029"/>
            <a:ext cx="67428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 prstMaterial="matte">
              <a:bevelT w="63500" h="63500"/>
              <a:bevelB w="38100" h="38100"/>
            </a:sp3d>
          </a:bodyPr>
          <a:lstStyle/>
          <a:p>
            <a:pPr eaLnBrk="0" hangingPunct="0">
              <a:defRPr/>
            </a:pPr>
            <a:r>
              <a:rPr lang="es-ES" sz="2800" b="1" dirty="0" smtClean="0">
                <a:solidFill>
                  <a:srgbClr val="1C3F94"/>
                </a:solidFill>
                <a:latin typeface="Tahoma" pitchFamily="34" charset="0"/>
                <a:cs typeface="Tahoma" pitchFamily="34" charset="0"/>
              </a:rPr>
              <a:t>Indicadores de pobreza, 2012 </a:t>
            </a:r>
          </a:p>
          <a:p>
            <a:pPr eaLnBrk="0" hangingPunct="0">
              <a:defRPr/>
            </a:pPr>
            <a:endParaRPr lang="es-ES" sz="2000" dirty="0">
              <a:solidFill>
                <a:srgbClr val="1C3F94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1847436" y="3542938"/>
            <a:ext cx="2588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Urbano = </a:t>
            </a:r>
            <a:r>
              <a:rPr lang="es-MX" sz="12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$ </a:t>
            </a:r>
            <a:r>
              <a:rPr lang="es-MX" sz="12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1,125  Rural = $800</a:t>
            </a:r>
            <a:endParaRPr lang="es-ES" sz="12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1719761" y="2955679"/>
            <a:ext cx="2588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Urbano = </a:t>
            </a:r>
            <a:r>
              <a:rPr lang="es-MX" sz="1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es-MX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2,329   Rural = </a:t>
            </a:r>
            <a:r>
              <a:rPr lang="es-MX" sz="12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es-MX" sz="1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1,490</a:t>
            </a:r>
            <a:endParaRPr lang="es-ES" sz="12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70 CuadroTexto"/>
          <p:cNvSpPr txBox="1">
            <a:spLocks noChangeArrowheads="1"/>
          </p:cNvSpPr>
          <p:nvPr/>
        </p:nvSpPr>
        <p:spPr bwMode="auto">
          <a:xfrm>
            <a:off x="249385" y="3631247"/>
            <a:ext cx="16429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1100" b="1" i="1" dirty="0" smtClean="0">
                <a:solidFill>
                  <a:srgbClr val="333399"/>
                </a:solidFill>
                <a:latin typeface="Tahoma" pitchFamily="34" charset="0"/>
                <a:cs typeface="Tahoma" pitchFamily="34" charset="0"/>
              </a:rPr>
              <a:t>Línea bienestar mínimo</a:t>
            </a:r>
          </a:p>
        </p:txBody>
      </p:sp>
    </p:spTree>
    <p:extLst>
      <p:ext uri="{BB962C8B-B14F-4D97-AF65-F5344CB8AC3E}">
        <p14:creationId xmlns:p14="http://schemas.microsoft.com/office/powerpoint/2010/main" xmlns="" val="9199017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ción en blanco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ción en blanco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resentación en blanc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ción en blanco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19675</TotalTime>
  <Words>2611</Words>
  <Application>Microsoft Office PowerPoint</Application>
  <PresentationFormat>Presentación en pantalla (4:3)</PresentationFormat>
  <Paragraphs>655</Paragraphs>
  <Slides>29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29</vt:i4>
      </vt:variant>
    </vt:vector>
  </HeadingPairs>
  <TitlesOfParts>
    <vt:vector size="32" baseType="lpstr">
      <vt:lpstr>Presentación en blanco</vt:lpstr>
      <vt:lpstr>1_Presentación en blanco</vt:lpstr>
      <vt:lpstr>2_Presentación en blanco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 POBREZA EXTREMA</vt:lpstr>
      <vt:lpstr>Diapositiva 9</vt:lpstr>
      <vt:lpstr>Diapositiva 10</vt:lpstr>
      <vt:lpstr>Diapositiva 11</vt:lpstr>
      <vt:lpstr>Diapositiva 12</vt:lpstr>
      <vt:lpstr>Diapositiva 13</vt:lpstr>
      <vt:lpstr>Diapositiva 14</vt:lpstr>
      <vt:lpstr>Umbrales  e indicadores para determinar la pobreza y la pobreza extrema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Company>Sedesol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 González</dc:creator>
  <cp:lastModifiedBy>Gonzalo</cp:lastModifiedBy>
  <cp:revision>1763</cp:revision>
  <dcterms:created xsi:type="dcterms:W3CDTF">2007-06-13T22:45:12Z</dcterms:created>
  <dcterms:modified xsi:type="dcterms:W3CDTF">2013-11-27T12:39:11Z</dcterms:modified>
</cp:coreProperties>
</file>